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70a9d3830fb4730" /><Relationship Type="http://schemas.openxmlformats.org/officeDocument/2006/relationships/extended-properties" Target="/docProps/app.xml" Id="Rd2fc0a82a93342cd" /><Relationship Type="http://schemas.openxmlformats.org/officeDocument/2006/relationships/officeDocument" Target="/ppt/presentation.xml" Id="R58f14f44c9f84a1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37754a02bc44379"/>
  </p:sldMasterIdLst>
  <p:notesMasterIdLst>
    <p:notesMasterId xmlns:r="http://schemas.openxmlformats.org/officeDocument/2006/relationships" r:id="Rb7d10dd478654e9e"/>
  </p:notesMasterIdLst>
  <p:sldIdLst>
    <p:sldId xmlns:r="http://schemas.openxmlformats.org/officeDocument/2006/relationships" id="256" r:id="Rcfc2d2b39c5f4792"/>
    <p:sldId xmlns:r="http://schemas.openxmlformats.org/officeDocument/2006/relationships" id="257" r:id="R7f35362087cb4008"/>
    <p:sldId xmlns:r="http://schemas.openxmlformats.org/officeDocument/2006/relationships" id="258" r:id="Ra82e372ef3364f94"/>
    <p:sldId xmlns:r="http://schemas.openxmlformats.org/officeDocument/2006/relationships" id="259" r:id="R277de6f037ee4696"/>
    <p:sldId xmlns:r="http://schemas.openxmlformats.org/officeDocument/2006/relationships" id="260" r:id="R68616cead1644ea3"/>
    <p:sldId xmlns:r="http://schemas.openxmlformats.org/officeDocument/2006/relationships" id="261" r:id="Rc756f3f88c694606"/>
    <p:sldId xmlns:r="http://schemas.openxmlformats.org/officeDocument/2006/relationships" id="262" r:id="Rcda86a2a6fde4fa4"/>
    <p:sldId xmlns:r="http://schemas.openxmlformats.org/officeDocument/2006/relationships" id="263" r:id="Rbb879220bf2e4d87"/>
    <p:sldId xmlns:r="http://schemas.openxmlformats.org/officeDocument/2006/relationships" id="264" r:id="Rb06a3a1fa3db4f3e"/>
    <p:sldId xmlns:r="http://schemas.openxmlformats.org/officeDocument/2006/relationships" id="265" r:id="R9795ec59f6524392"/>
    <p:sldId xmlns:r="http://schemas.openxmlformats.org/officeDocument/2006/relationships" id="266" r:id="Rece127e75b8045db"/>
    <p:sldId xmlns:r="http://schemas.openxmlformats.org/officeDocument/2006/relationships" id="267" r:id="R5f916798564140a3"/>
    <p:sldId xmlns:r="http://schemas.openxmlformats.org/officeDocument/2006/relationships" id="268" r:id="R6d1cf11773c4451c"/>
    <p:sldId xmlns:r="http://schemas.openxmlformats.org/officeDocument/2006/relationships" id="269" r:id="Reb6b0d1d936d4ce9"/>
    <p:sldId xmlns:r="http://schemas.openxmlformats.org/officeDocument/2006/relationships" id="270" r:id="R76b97f261c3e460f"/>
    <p:sldId xmlns:r="http://schemas.openxmlformats.org/officeDocument/2006/relationships" id="271" r:id="R34559611e09043ab"/>
    <p:sldId xmlns:r="http://schemas.openxmlformats.org/officeDocument/2006/relationships" id="272" r:id="R4f1c03136ce145a6"/>
    <p:sldId xmlns:r="http://schemas.openxmlformats.org/officeDocument/2006/relationships" id="273" r:id="R17d28fe37eed4e08"/>
    <p:sldId xmlns:r="http://schemas.openxmlformats.org/officeDocument/2006/relationships" id="274" r:id="R78e5b40d6025493c"/>
    <p:sldId xmlns:r="http://schemas.openxmlformats.org/officeDocument/2006/relationships" id="275" r:id="R4bf48e8ede614b37"/>
    <p:sldId xmlns:r="http://schemas.openxmlformats.org/officeDocument/2006/relationships" id="276" r:id="R515ee4237eec4cef"/>
    <p:sldId xmlns:r="http://schemas.openxmlformats.org/officeDocument/2006/relationships" id="277" r:id="R620621c8bf784338"/>
    <p:sldId xmlns:r="http://schemas.openxmlformats.org/officeDocument/2006/relationships" id="278" r:id="R1f8075efcab24c2d"/>
    <p:sldId xmlns:r="http://schemas.openxmlformats.org/officeDocument/2006/relationships" id="279" r:id="R191f908a77d34ff5"/>
    <p:sldId xmlns:r="http://schemas.openxmlformats.org/officeDocument/2006/relationships" id="280" r:id="R9c8a3cfac4064771"/>
    <p:sldId xmlns:r="http://schemas.openxmlformats.org/officeDocument/2006/relationships" id="281" r:id="R70d461a670e54a2e"/>
    <p:sldId xmlns:r="http://schemas.openxmlformats.org/officeDocument/2006/relationships" id="282" r:id="R43a9d4b0f34e4955"/>
    <p:sldId xmlns:r="http://schemas.openxmlformats.org/officeDocument/2006/relationships" id="283" r:id="Raf3948bf6c6b44b8"/>
    <p:sldId xmlns:r="http://schemas.openxmlformats.org/officeDocument/2006/relationships" id="284" r:id="R8693eaf1f5af4d47"/>
    <p:sldId xmlns:r="http://schemas.openxmlformats.org/officeDocument/2006/relationships" id="285" r:id="R60bd78c9c58c4db7"/>
    <p:sldId xmlns:r="http://schemas.openxmlformats.org/officeDocument/2006/relationships" id="286" r:id="Rf3b8cdfc40e34dd9"/>
    <p:sldId xmlns:r="http://schemas.openxmlformats.org/officeDocument/2006/relationships" id="287" r:id="Ra52e2103d6d54c0a"/>
    <p:sldId xmlns:r="http://schemas.openxmlformats.org/officeDocument/2006/relationships" id="288" r:id="Ra009107595d64d2a"/>
    <p:sldId xmlns:r="http://schemas.openxmlformats.org/officeDocument/2006/relationships" id="289" r:id="Rf347953b31ae48e2"/>
    <p:sldId xmlns:r="http://schemas.openxmlformats.org/officeDocument/2006/relationships" id="290" r:id="R5560cf3096c945bf"/>
  </p:sldIdLst>
  <p:sldSz cx="12192000" cy="6858000"/>
  <p:notesSz cx="6858000" cy="9144000"/>
  <p:defaultTextStyle>
    <a:lvl1pPr xmlns:a="http://schemas.openxmlformats.org/drawingml/2006/main" marL="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xmlns:a="http://schemas.openxmlformats.org/drawingml/2006/main" marL="457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xmlns:a="http://schemas.openxmlformats.org/drawingml/2006/main" marL="914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xmlns:a="http://schemas.openxmlformats.org/drawingml/2006/main" marL="1371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xmlns:a="http://schemas.openxmlformats.org/drawingml/2006/main" marL="18288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xmlns:a="http://schemas.openxmlformats.org/drawingml/2006/main" marL="22860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xmlns:a="http://schemas.openxmlformats.org/drawingml/2006/main" marL="2743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xmlns:a="http://schemas.openxmlformats.org/drawingml/2006/main" marL="3200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xmlns:a="http://schemas.openxmlformats.org/drawingml/2006/main" marL="3657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a279530d7e94947" /><Relationship Type="http://schemas.openxmlformats.org/officeDocument/2006/relationships/slideMaster" Target="/ppt/slideMasters/slideMaster1.xml" Id="R237754a02bc44379" /><Relationship Type="http://schemas.openxmlformats.org/officeDocument/2006/relationships/notesMaster" Target="/ppt/notesMasters/notesMaster1.xml" Id="Rb7d10dd478654e9e" /><Relationship Type="http://schemas.openxmlformats.org/officeDocument/2006/relationships/presProps" Target="/ppt/presProps.xml" Id="Rad7393740adc4a7f" /><Relationship Type="http://schemas.openxmlformats.org/officeDocument/2006/relationships/viewProps" Target="/ppt/viewProps.xml" Id="Rcf5159783f114f96" /><Relationship Type="http://schemas.openxmlformats.org/officeDocument/2006/relationships/tableStyles" Target="/ppt/tableStyles.xml" Id="R6d122d70253a4397" /><Relationship Type="http://schemas.openxmlformats.org/officeDocument/2006/relationships/slide" Target="/ppt/slides/slide1.xml" Id="Rcfc2d2b39c5f4792" /><Relationship Type="http://schemas.openxmlformats.org/officeDocument/2006/relationships/slide" Target="/ppt/slides/slide2.xml" Id="R7f35362087cb4008" /><Relationship Type="http://schemas.openxmlformats.org/officeDocument/2006/relationships/slide" Target="/ppt/slides/slide3.xml" Id="Ra82e372ef3364f94" /><Relationship Type="http://schemas.openxmlformats.org/officeDocument/2006/relationships/slide" Target="/ppt/slides/slide4.xml" Id="R277de6f037ee4696" /><Relationship Type="http://schemas.openxmlformats.org/officeDocument/2006/relationships/slide" Target="/ppt/slides/slide5.xml" Id="R68616cead1644ea3" /><Relationship Type="http://schemas.openxmlformats.org/officeDocument/2006/relationships/slide" Target="/ppt/slides/slide6.xml" Id="Rc756f3f88c694606" /><Relationship Type="http://schemas.openxmlformats.org/officeDocument/2006/relationships/slide" Target="/ppt/slides/slide7.xml" Id="Rcda86a2a6fde4fa4" /><Relationship Type="http://schemas.openxmlformats.org/officeDocument/2006/relationships/slide" Target="/ppt/slides/slide8.xml" Id="Rbb879220bf2e4d87" /><Relationship Type="http://schemas.openxmlformats.org/officeDocument/2006/relationships/slide" Target="/ppt/slides/slide9.xml" Id="Rb06a3a1fa3db4f3e" /><Relationship Type="http://schemas.openxmlformats.org/officeDocument/2006/relationships/slide" Target="/ppt/slides/slide10.xml" Id="R9795ec59f6524392" /><Relationship Type="http://schemas.openxmlformats.org/officeDocument/2006/relationships/slide" Target="/ppt/slides/slide11.xml" Id="Rece127e75b8045db" /><Relationship Type="http://schemas.openxmlformats.org/officeDocument/2006/relationships/slide" Target="/ppt/slides/slide12.xml" Id="R5f916798564140a3" /><Relationship Type="http://schemas.openxmlformats.org/officeDocument/2006/relationships/slide" Target="/ppt/slides/slide13.xml" Id="R6d1cf11773c4451c" /><Relationship Type="http://schemas.openxmlformats.org/officeDocument/2006/relationships/slide" Target="/ppt/slides/slide14.xml" Id="Reb6b0d1d936d4ce9" /><Relationship Type="http://schemas.openxmlformats.org/officeDocument/2006/relationships/slide" Target="/ppt/slides/slide15.xml" Id="R76b97f261c3e460f" /><Relationship Type="http://schemas.openxmlformats.org/officeDocument/2006/relationships/slide" Target="/ppt/slides/slide16.xml" Id="R34559611e09043ab" /><Relationship Type="http://schemas.openxmlformats.org/officeDocument/2006/relationships/slide" Target="/ppt/slides/slide17.xml" Id="R4f1c03136ce145a6" /><Relationship Type="http://schemas.openxmlformats.org/officeDocument/2006/relationships/slide" Target="/ppt/slides/slide18.xml" Id="R17d28fe37eed4e08" /><Relationship Type="http://schemas.openxmlformats.org/officeDocument/2006/relationships/slide" Target="/ppt/slides/slide19.xml" Id="R78e5b40d6025493c" /><Relationship Type="http://schemas.openxmlformats.org/officeDocument/2006/relationships/slide" Target="/ppt/slides/slide20.xml" Id="R4bf48e8ede614b37" /><Relationship Type="http://schemas.openxmlformats.org/officeDocument/2006/relationships/slide" Target="/ppt/slides/slide21.xml" Id="R515ee4237eec4cef" /><Relationship Type="http://schemas.openxmlformats.org/officeDocument/2006/relationships/slide" Target="/ppt/slides/slide22.xml" Id="R620621c8bf784338" /><Relationship Type="http://schemas.openxmlformats.org/officeDocument/2006/relationships/slide" Target="/ppt/slides/slide23.xml" Id="R1f8075efcab24c2d" /><Relationship Type="http://schemas.openxmlformats.org/officeDocument/2006/relationships/slide" Target="/ppt/slides/slide24.xml" Id="R191f908a77d34ff5" /><Relationship Type="http://schemas.openxmlformats.org/officeDocument/2006/relationships/slide" Target="/ppt/slides/slide25.xml" Id="R9c8a3cfac4064771" /><Relationship Type="http://schemas.openxmlformats.org/officeDocument/2006/relationships/slide" Target="/ppt/slides/slide26.xml" Id="R70d461a670e54a2e" /><Relationship Type="http://schemas.openxmlformats.org/officeDocument/2006/relationships/slide" Target="/ppt/slides/slide27.xml" Id="R43a9d4b0f34e4955" /><Relationship Type="http://schemas.openxmlformats.org/officeDocument/2006/relationships/slide" Target="/ppt/slides/slide28.xml" Id="Raf3948bf6c6b44b8" /><Relationship Type="http://schemas.openxmlformats.org/officeDocument/2006/relationships/slide" Target="/ppt/slides/slide29.xml" Id="R8693eaf1f5af4d47" /><Relationship Type="http://schemas.openxmlformats.org/officeDocument/2006/relationships/slide" Target="/ppt/slides/slide30.xml" Id="R60bd78c9c58c4db7" /><Relationship Type="http://schemas.openxmlformats.org/officeDocument/2006/relationships/slide" Target="/ppt/slides/slide31.xml" Id="Rf3b8cdfc40e34dd9" /><Relationship Type="http://schemas.openxmlformats.org/officeDocument/2006/relationships/slide" Target="/ppt/slides/slide32.xml" Id="Ra52e2103d6d54c0a" /><Relationship Type="http://schemas.openxmlformats.org/officeDocument/2006/relationships/slide" Target="/ppt/slides/slide33.xml" Id="Ra009107595d64d2a" /><Relationship Type="http://schemas.openxmlformats.org/officeDocument/2006/relationships/slide" Target="/ppt/slides/slide34.xml" Id="Rf347953b31ae48e2" /><Relationship Type="http://schemas.openxmlformats.org/officeDocument/2006/relationships/slide" Target="/ppt/slides/slide35.xml" Id="R5560cf3096c945b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0b5e6459f24462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973c3ca5ee645bc" /><Relationship Type="http://schemas.openxmlformats.org/officeDocument/2006/relationships/notesMaster" Target="/ppt/notesMasters/notesMaster1.xml" Id="R3fb3388e9be243b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67529b20aef42df" /><Relationship Type="http://schemas.openxmlformats.org/officeDocument/2006/relationships/notesMaster" Target="/ppt/notesMasters/notesMaster1.xml" Id="R90e26373e846485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ee73a8308864006" /><Relationship Type="http://schemas.openxmlformats.org/officeDocument/2006/relationships/notesMaster" Target="/ppt/notesMasters/notesMaster1.xml" Id="R9a7abc178d094b3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7f62baa0e7a4c6d" /><Relationship Type="http://schemas.openxmlformats.org/officeDocument/2006/relationships/notesMaster" Target="/ppt/notesMasters/notesMaster1.xml" Id="R528fd5b572e14b5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7d7887b70b64352" /><Relationship Type="http://schemas.openxmlformats.org/officeDocument/2006/relationships/notesMaster" Target="/ppt/notesMasters/notesMaster1.xml" Id="R44cef956d7764cb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6f432641afd48e2" /><Relationship Type="http://schemas.openxmlformats.org/officeDocument/2006/relationships/notesMaster" Target="/ppt/notesMasters/notesMaster1.xml" Id="R2031c29cf4ea4e9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cab513234014b87" /><Relationship Type="http://schemas.openxmlformats.org/officeDocument/2006/relationships/notesMaster" Target="/ppt/notesMasters/notesMaster1.xml" Id="R3f47a700d6a0446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82d7f6016c2475d" /><Relationship Type="http://schemas.openxmlformats.org/officeDocument/2006/relationships/notesMaster" Target="/ppt/notesMasters/notesMaster1.xml" Id="Rd221c6e8cbe241c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5bdcd27d7a64d01" /><Relationship Type="http://schemas.openxmlformats.org/officeDocument/2006/relationships/notesMaster" Target="/ppt/notesMasters/notesMaster1.xml" Id="R60ca7b50dbd248c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8db66a12323497f" /><Relationship Type="http://schemas.openxmlformats.org/officeDocument/2006/relationships/notesMaster" Target="/ppt/notesMasters/notesMaster1.xml" Id="R1a587d450c0445f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912eaab66de4450" /><Relationship Type="http://schemas.openxmlformats.org/officeDocument/2006/relationships/notesMaster" Target="/ppt/notesMasters/notesMaster1.xml" Id="Rd0ab1fe7aa9b47ce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cb0571e4d4574dc4" /><Relationship Type="http://schemas.openxmlformats.org/officeDocument/2006/relationships/notesMaster" Target="/ppt/notesMasters/notesMaster1.xml" Id="Rae38ebbbcd9a45b7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36015db09af048d2" /><Relationship Type="http://schemas.openxmlformats.org/officeDocument/2006/relationships/notesMaster" Target="/ppt/notesMasters/notesMaster1.xml" Id="R78f96874003640e0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aa52ece229a94923" /><Relationship Type="http://schemas.openxmlformats.org/officeDocument/2006/relationships/notesMaster" Target="/ppt/notesMasters/notesMaster1.xml" Id="R7d0a8b2f203047b5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bad2fa799968474f" /><Relationship Type="http://schemas.openxmlformats.org/officeDocument/2006/relationships/notesMaster" Target="/ppt/notesMasters/notesMaster1.xml" Id="Rb7bbfab0c95548a2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eedc46dad4224dbc" /><Relationship Type="http://schemas.openxmlformats.org/officeDocument/2006/relationships/notesMaster" Target="/ppt/notesMasters/notesMaster1.xml" Id="Rfa306abfa64f47fd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f85f08c4061f4834" /><Relationship Type="http://schemas.openxmlformats.org/officeDocument/2006/relationships/notesMaster" Target="/ppt/notesMasters/notesMaster1.xml" Id="R3f5f363a17a7401a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fe8afceef7ec4544" /><Relationship Type="http://schemas.openxmlformats.org/officeDocument/2006/relationships/notesMaster" Target="/ppt/notesMasters/notesMaster1.xml" Id="R878f487d0a2045f9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4325c46ca5274f20" /><Relationship Type="http://schemas.openxmlformats.org/officeDocument/2006/relationships/notesMaster" Target="/ppt/notesMasters/notesMaster1.xml" Id="Rddc8ced0a9ec496a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b8b39e62254648d5" /><Relationship Type="http://schemas.openxmlformats.org/officeDocument/2006/relationships/notesMaster" Target="/ppt/notesMasters/notesMaster1.xml" Id="Rb96a43f10a0c47b5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5d86d0cced904623" /><Relationship Type="http://schemas.openxmlformats.org/officeDocument/2006/relationships/notesMaster" Target="/ppt/notesMasters/notesMaster1.xml" Id="Rc84040f710294df3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d8037e9662fb4fc2" /><Relationship Type="http://schemas.openxmlformats.org/officeDocument/2006/relationships/notesMaster" Target="/ppt/notesMasters/notesMaster1.xml" Id="Ra3aec204946447da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8d473f21193d424a" /><Relationship Type="http://schemas.openxmlformats.org/officeDocument/2006/relationships/notesMaster" Target="/ppt/notesMasters/notesMaster1.xml" Id="R78b1a0df09664e97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75725f37ada148e8" /><Relationship Type="http://schemas.openxmlformats.org/officeDocument/2006/relationships/notesMaster" Target="/ppt/notesMasters/notesMaster1.xml" Id="R7d92b50e2cb3405d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d8f8ccf242664e3e" /><Relationship Type="http://schemas.openxmlformats.org/officeDocument/2006/relationships/notesMaster" Target="/ppt/notesMasters/notesMaster1.xml" Id="R5bc0a9f46bc24802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300837c802cf41cd" /><Relationship Type="http://schemas.openxmlformats.org/officeDocument/2006/relationships/notesMaster" Target="/ppt/notesMasters/notesMaster1.xml" Id="R75c6665c55ae43dd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91baa09df1c74652" /><Relationship Type="http://schemas.openxmlformats.org/officeDocument/2006/relationships/notesMaster" Target="/ppt/notesMasters/notesMaster1.xml" Id="Rbba2a774af20411a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1fe1ebcd576f4817" /><Relationship Type="http://schemas.openxmlformats.org/officeDocument/2006/relationships/notesMaster" Target="/ppt/notesMasters/notesMaster1.xml" Id="Ra3289e7d81694af5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e553e2d0a9ed417b" /><Relationship Type="http://schemas.openxmlformats.org/officeDocument/2006/relationships/notesMaster" Target="/ppt/notesMasters/notesMaster1.xml" Id="R5a4d01d829bf4f30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897567cd6dde4213" /><Relationship Type="http://schemas.openxmlformats.org/officeDocument/2006/relationships/notesMaster" Target="/ppt/notesMasters/notesMaster1.xml" Id="R043f8e5038854bdf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bc1be11bbf824e3a" /><Relationship Type="http://schemas.openxmlformats.org/officeDocument/2006/relationships/notesMaster" Target="/ppt/notesMasters/notesMaster1.xml" Id="R9e39ee8d77f14b64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9dc6d30fb6ff4629" /><Relationship Type="http://schemas.openxmlformats.org/officeDocument/2006/relationships/notesMaster" Target="/ppt/notesMasters/notesMaster1.xml" Id="Rd811f53d049e413c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f47aea049d6c404c" /><Relationship Type="http://schemas.openxmlformats.org/officeDocument/2006/relationships/notesMaster" Target="/ppt/notesMasters/notesMaster1.xml" Id="Rea6870a6b3b34825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8c0c7301023a4189" /><Relationship Type="http://schemas.openxmlformats.org/officeDocument/2006/relationships/notesMaster" Target="/ppt/notesMasters/notesMaster1.xml" Id="R2c9d8880de164241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0a34106031154705" /><Relationship Type="http://schemas.openxmlformats.org/officeDocument/2006/relationships/notesMaster" Target="/ppt/notesMasters/notesMaster1.xml" Id="R302e063938ba4c7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Boosting, interpretación y decisión.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  <a:p xmlns:a="http://schemas.openxmlformats.org/drawingml/2006/main">
            <a:r>
              <a:t>Referencia técnica: https://scikit-learn.org/stable/modules/ensemble.html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La tercera pieza del módulo.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  <a:p xmlns:a="http://schemas.openxmlformats.org/drawingml/2006/main">
            <a:r>
              <a:t>Referencia técnica: https://scikit-learn.org/stable/modules/ensemble.html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Random Forest reduce varianza; boosting construye una secuencia que ataca errores residuales..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  <a:p xmlns:a="http://schemas.openxmlformats.org/drawingml/2006/main">
            <a:r>
              <a:t>Referencia técnica: https://scikit-learn.org/stable/modules/ensemble.html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La intuición: aprender lo que falta.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  <a:p xmlns:a="http://schemas.openxmlformats.org/drawingml/2006/main">
            <a:r>
              <a:t>Referencia técnica: https://scikit-learn.org/stable/modules/ensemble.html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Boosting como modelo aditivo.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  <a:p xmlns:a="http://schemas.openxmlformats.org/drawingml/2006/main">
            <a:r>
              <a:t>Referencia técnica: https://scikit-learn.org/stable/modules/ensemble.html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La función de pérdida define qué significa “error”.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  <a:p xmlns:a="http://schemas.openxmlformats.org/drawingml/2006/main">
            <a:r>
              <a:t>Referencia técnica: https://scikit-learn.org/stable/modules/ensemble.html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Los árboles del boosting no deberían ser demasiado fuertes.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  <a:p xmlns:a="http://schemas.openxmlformats.org/drawingml/2006/main">
            <a:r>
              <a:t>Referencia técnica: https://scikit-learn.org/stable/modules/ensemble.html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Learning rate × número de árboles.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  <a:p xmlns:a="http://schemas.openxmlformats.org/drawingml/2006/main">
            <a:r>
              <a:t>Referencia técnica: https://scikit-learn.org/stable/modules/ensemble.html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Early stopping: detenerse antes de memorizar.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  <a:p xmlns:a="http://schemas.openxmlformats.org/drawingml/2006/main">
            <a:r>
              <a:t>Referencia técnica: https://scikit-learn.org/stable/modules/ensemble.html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HIPERPARÁMETROS CON SENTIDO.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  <a:p xmlns:a="http://schemas.openxmlformats.org/drawingml/2006/main">
            <a:r>
              <a:t>Referencia técnica: https://scikit-learn.org/stable/modules/ensemble.html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DOS HISTORIAS EMPARENTADAS.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  <a:p xmlns:a="http://schemas.openxmlformats.org/drawingml/2006/main">
            <a:r>
              <a:t>Referencia técnica: https://scikit-learn.org/stable/modules/ensemble.html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MISMA IDEA, INGENIERÍA MÁS POTENTE.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  <a:p xmlns:a="http://schemas.openxmlformats.org/drawingml/2006/main">
            <a:r>
              <a:t>Referencia técnica: https://scikit-learn.org/stable/modules/ensemble.html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La elección depende del objetivo: estabilidad, calibración, costo de error, explicación y operación..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  <a:p xmlns:a="http://schemas.openxmlformats.org/drawingml/2006/main">
            <a:r>
              <a:t>Referencia técnica: https://scikit-learn.org/stable/modules/ensemble.html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Buen ranking no implica buena probabilidad.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THRESHOLD, CAPACIDAD Y COSTO.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Importancia interna: rápida, útil y peligrosa.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  <a:p xmlns:a="http://schemas.openxmlformats.org/drawingml/2006/main">
            <a:r>
              <a:t>Referencias: https://scikit-learn.org/stable/modules/permutation_importance.html y https://scikit-learn.org/stable/modules/partial_dependence.html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IMPORTANCIA FUERA DE MUESTRA.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  <a:p xmlns:a="http://schemas.openxmlformats.org/drawingml/2006/main">
            <a:r>
              <a:t>Referencias: https://scikit-learn.org/stable/modules/permutation_importance.html y https://scikit-learn.org/stable/modules/partial_dependence.html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Variables correlacionadas: cuando la importancia engaña.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  <a:p xmlns:a="http://schemas.openxmlformats.org/drawingml/2006/main">
            <a:r>
              <a:t>Referencias: https://scikit-learn.org/stable/modules/permutation_importance.html y https://scikit-learn.org/stable/modules/partial_dependence.html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PDP: efecto promedio del modelo.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  <a:p xmlns:a="http://schemas.openxmlformats.org/drawingml/2006/main">
            <a:r>
              <a:t>Referencias: https://scikit-learn.org/stable/modules/permutation_importance.html y https://scikit-learn.org/stable/modules/partial_dependence.html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INDIVIDUAL CONDITIONAL EXPECTATION.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  <a:p xmlns:a="http://schemas.openxmlformats.org/drawingml/2006/main">
            <a:r>
              <a:t>Referencias: https://scikit-learn.org/stable/modules/permutation_importance.html y https://scikit-learn.org/stable/modules/partial_dependence.html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DEL PROMEDIO AL CASO INDIVIDUAL.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  <a:p xmlns:a="http://schemas.openxmlformats.org/drawingml/2006/main">
            <a:r>
              <a:t>Ejemplo esquemático. SHAP puede explicar raw score/log-odds o probabilidad según el modelo y la configuración. Solo sumar contribuciones en la escala explícitamente elegida.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Una explicación también debe ser estable.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Seleccionar modelos sin contaminar la evidencia.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Optimizar con presupuesto, no por ansiedad.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La latencia también es una variable de decisión.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EVALUACIÓN SENSIBLE A COSTOS.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Caso integrador: priorizar siniestros para revisión.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Benchmark final: no alcanza con una columna de AUC.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  <a:p xmlns:a="http://schemas.openxmlformats.org/drawingml/2006/main">
            <a:r>
              <a:t>Los valores del benchmark son ficticios, conservados para comparación didáctica. No corresponden a una evaluación realizada.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Después del despliegue: el problema sigue moviéndose.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Interpretación no es solo técnica: también es gobernanza.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Formato de cierre: una decisión defendible.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DISEÑO DEL MÓDULO SUPERIOR.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Boosting es potente, pero su uso profesional exige control de complejidad e interpretación honesta..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Puente al trabajo aplicado.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Objetivo de estudio: comprender Del modelo más potente a la decisión más defendible.</a:t>
            </a:r>
            <a:endParaRPr/>
          </a:p>
          <a:p xmlns:a="http://schemas.openxmlformats.org/drawingml/2006/main">
            <a:r>
              <a:t>Actividad: explicar el mecanismo con un ejemplo de priorización de siniestros y justificar cómo lo evaluarías fuera de muestra.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b71dff1ea044782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71812e392624d75" /></Relationships>
</file>

<file path=ppt/slideLayouts/slideLayout1.xml><?xml version="1.0" encoding="utf-8"?>
<p:sldLayout xmlns:p="http://schemas.openxmlformats.org/presentationml/2006/main" preserve="1">
  <p:cSld name="DEFAULT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2.xml><?xml version="1.0" encoding="utf-8"?>
<p:sldLayout xmlns:p="http://schemas.openxmlformats.org/presentationml/2006/main" preserve="1">
  <p:cSld name="DARK_MASTER">
    <p:bg>
      <p:bgPr>
        <a:solidFill xmlns:a="http://schemas.openxmlformats.org/drawingml/2006/main">
          <a:srgbClr val="07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ac861798e054583" /><Relationship Type="http://schemas.openxmlformats.org/officeDocument/2006/relationships/slideLayout" Target="/ppt/slideLayouts/slideLayout1.xml" Id="Rf97d9b3ac20948e8" /><Relationship Type="http://schemas.openxmlformats.org/officeDocument/2006/relationships/slideLayout" Target="/ppt/slideLayouts/slideLayout2.xml" Id="R89d067435d76491c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97d9b3ac20948e8"/>
    <p:sldLayoutId xmlns:r="http://schemas.openxmlformats.org/officeDocument/2006/relationships" id="2147483650" r:id="R89d067435d76491c"/>
  </p:sldLayoutIdLst>
  <p:hf sldNum="0" hdr="0" ftr="0" dt="0"/>
  <p:txStyles>
    <p:titleStyle>
      <a:lvl1pPr xmlns:a="http://schemas.openxmlformats.org/drawingml/2006/main" algn="ctr" defTabSz="9144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342900" indent="-342900" algn="l" defTabSz="9144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742950" indent="-285750" algn="l" defTabSz="9144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9144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9144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9144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d17cca845594058" /><Relationship Type="http://schemas.openxmlformats.org/officeDocument/2006/relationships/notesSlide" Target="/ppt/notesSlides/notesSlide1.xml" Id="R1a7c498cd17b4ae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153754f44334a1b" /><Relationship Type="http://schemas.openxmlformats.org/officeDocument/2006/relationships/notesSlide" Target="/ppt/notesSlides/notesSlide2.xml" Id="R1d18929431964f9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1279f53462e4c8b" /><Relationship Type="http://schemas.openxmlformats.org/officeDocument/2006/relationships/notesSlide" Target="/ppt/notesSlides/notesSlide3.xml" Id="R5d05bea648ba4c1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796b4b0a1f54514" /><Relationship Type="http://schemas.openxmlformats.org/officeDocument/2006/relationships/notesSlide" Target="/ppt/notesSlides/notesSlide4.xml" Id="R9ce8c0981dee488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c5edb2c3a724f50" /><Relationship Type="http://schemas.openxmlformats.org/officeDocument/2006/relationships/notesSlide" Target="/ppt/notesSlides/notesSlide5.xml" Id="R617fe36de2544b4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e97dba3b79f4844" /><Relationship Type="http://schemas.openxmlformats.org/officeDocument/2006/relationships/notesSlide" Target="/ppt/notesSlides/notesSlide6.xml" Id="R8bc7a792a5954cc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a25c44d3b9841e0" /><Relationship Type="http://schemas.openxmlformats.org/officeDocument/2006/relationships/notesSlide" Target="/ppt/notesSlides/notesSlide7.xml" Id="R6315a24105bd4d7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40034e58f414b13" /><Relationship Type="http://schemas.openxmlformats.org/officeDocument/2006/relationships/notesSlide" Target="/ppt/notesSlides/notesSlide8.xml" Id="Rc39f9a61713a44d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496efbce0994eff" /><Relationship Type="http://schemas.openxmlformats.org/officeDocument/2006/relationships/notesSlide" Target="/ppt/notesSlides/notesSlide9.xml" Id="R52c182f20a5849a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e7bb6c500a549c3" /><Relationship Type="http://schemas.openxmlformats.org/officeDocument/2006/relationships/notesSlide" Target="/ppt/notesSlides/notesSlide10.xml" Id="R186659a114af406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031f3fc4e884265" /><Relationship Type="http://schemas.openxmlformats.org/officeDocument/2006/relationships/notesSlide" Target="/ppt/notesSlides/notesSlide11.xml" Id="R2245cf8344494ac2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e4c513d6a384a3b" /><Relationship Type="http://schemas.openxmlformats.org/officeDocument/2006/relationships/notesSlide" Target="/ppt/notesSlides/notesSlide12.xml" Id="R0652ded559b34cf3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aa7c371524a40cd" /><Relationship Type="http://schemas.openxmlformats.org/officeDocument/2006/relationships/notesSlide" Target="/ppt/notesSlides/notesSlide13.xml" Id="Rd1bbc292a4e44c7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26b3b5272404454" /><Relationship Type="http://schemas.openxmlformats.org/officeDocument/2006/relationships/notesSlide" Target="/ppt/notesSlides/notesSlide14.xml" Id="R3d1a71f9796447ae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851845a51d742d4" /><Relationship Type="http://schemas.openxmlformats.org/officeDocument/2006/relationships/notesSlide" Target="/ppt/notesSlides/notesSlide15.xml" Id="R42234eb3af794212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f867ec14ee3440b" /><Relationship Type="http://schemas.openxmlformats.org/officeDocument/2006/relationships/notesSlide" Target="/ppt/notesSlides/notesSlide16.xml" Id="Rd8c6cb50483f4cc8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58eaaebaf4f4e37" /><Relationship Type="http://schemas.openxmlformats.org/officeDocument/2006/relationships/notesSlide" Target="/ppt/notesSlides/notesSlide17.xml" Id="R43b7b2b2813149c2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f3a41cd3b6c4f59" /><Relationship Type="http://schemas.openxmlformats.org/officeDocument/2006/relationships/notesSlide" Target="/ppt/notesSlides/notesSlide18.xml" Id="Rbefdf95dac0c438a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4fe601ddd324daa" /><Relationship Type="http://schemas.openxmlformats.org/officeDocument/2006/relationships/notesSlide" Target="/ppt/notesSlides/notesSlide19.xml" Id="R66999072c9a54592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672675445b74776" /><Relationship Type="http://schemas.openxmlformats.org/officeDocument/2006/relationships/notesSlide" Target="/ppt/notesSlides/notesSlide20.xml" Id="Rcf22c99b66b64887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b223beb2bc348eb" /><Relationship Type="http://schemas.openxmlformats.org/officeDocument/2006/relationships/notesSlide" Target="/ppt/notesSlides/notesSlide21.xml" Id="R37204389697b4431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6e9da09af904be6" /><Relationship Type="http://schemas.openxmlformats.org/officeDocument/2006/relationships/notesSlide" Target="/ppt/notesSlides/notesSlide22.xml" Id="Ra085e50849ad4c97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d1f495ba5c04be2" /><Relationship Type="http://schemas.openxmlformats.org/officeDocument/2006/relationships/notesSlide" Target="/ppt/notesSlides/notesSlide23.xml" Id="R068b6c72b7bf4979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84489c5a3d44596" /><Relationship Type="http://schemas.openxmlformats.org/officeDocument/2006/relationships/notesSlide" Target="/ppt/notesSlides/notesSlide24.xml" Id="R98b19182e462416a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95a074748e74679" /><Relationship Type="http://schemas.openxmlformats.org/officeDocument/2006/relationships/notesSlide" Target="/ppt/notesSlides/notesSlide25.xml" Id="R0246cc73c3e04c4e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74764f4236040b5" /><Relationship Type="http://schemas.openxmlformats.org/officeDocument/2006/relationships/notesSlide" Target="/ppt/notesSlides/notesSlide26.xml" Id="Rf18d8383e0bc4316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d20ab42a4ad4e14" /><Relationship Type="http://schemas.openxmlformats.org/officeDocument/2006/relationships/notesSlide" Target="/ppt/notesSlides/notesSlide27.xml" Id="R6c7e184085e34204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f6ed26b6443417c" /><Relationship Type="http://schemas.openxmlformats.org/officeDocument/2006/relationships/notesSlide" Target="/ppt/notesSlides/notesSlide28.xml" Id="R1e89f0cff8f440fb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1ca028cddeb4182" /><Relationship Type="http://schemas.openxmlformats.org/officeDocument/2006/relationships/notesSlide" Target="/ppt/notesSlides/notesSlide29.xml" Id="Rac96110ab41b4f94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db7a08d63d440dc" /><Relationship Type="http://schemas.openxmlformats.org/officeDocument/2006/relationships/notesSlide" Target="/ppt/notesSlides/notesSlide30.xml" Id="Rec1f6694aeae4b1f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cc3c4e8e2384037" /><Relationship Type="http://schemas.openxmlformats.org/officeDocument/2006/relationships/notesSlide" Target="/ppt/notesSlides/notesSlide31.xml" Id="Rb4c5c00b74c0480f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571e58022584cca" /><Relationship Type="http://schemas.openxmlformats.org/officeDocument/2006/relationships/notesSlide" Target="/ppt/notesSlides/notesSlide32.xml" Id="R34d18189850f42b5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7aeb42af6df4d9a" /><Relationship Type="http://schemas.openxmlformats.org/officeDocument/2006/relationships/notesSlide" Target="/ppt/notesSlides/notesSlide33.xml" Id="R97ce48f6f30a4426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3bab9dfaf9f4912" /><Relationship Type="http://schemas.openxmlformats.org/officeDocument/2006/relationships/notesSlide" Target="/ppt/notesSlides/notesSlide34.xml" Id="R13f0cff81ac2497c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bd0270546414589" /><Relationship Type="http://schemas.openxmlformats.org/officeDocument/2006/relationships/notesSlide" Target="/ppt/notesSlides/notesSlide35.xml" Id="R8c257213bf5644b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E1C47B57-6314-4C5F-845B-D3732C9B1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D6C9"/>
          </a:solidFill>
          <a:ln xmlns:a="http://schemas.openxmlformats.org/drawingml/2006/main" w="12700">
            <a:solidFill>
              <a:srgbClr val="00D6C9">
                <a:alpha val="0"/>
              </a:srgbClr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E9210EC3-60CA-4583-9927-CB0517E8A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48272"/>
            <a:ext cx="12191695" cy="1097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2436">
              <a:alpha val="90000"/>
            </a:srgbClr>
          </a:solidFill>
          <a:ln xmlns:a="http://schemas.openxmlformats.org/drawingml/2006/main"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077E5830-D1F5-451E-9730-1D8E80D4D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56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D56FD4DF-6512-40D7-8351-16772E76E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01</a:t>
            </a:r>
            <a:endParaRPr sz="56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843474CF-7646-496F-922D-6001DD659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111F"/>
          </a:solidFill>
          <a:ln xmlns:a="http://schemas.openxmlformats.org/drawingml/2006/main"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E9B81316-3651-40B1-9425-9AFEAD420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58368"/>
            <a:ext cx="41148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000" b="1">
                <a:solidFill>
                  <a:srgbClr val="00D6C9"/>
                </a:solidFill>
                <a:latin typeface="DejaVu Sans"/>
                <a:ea typeface="DejaVu Sans"/>
                <a:cs typeface="DejaVu Sans"/>
              </a:rPr>
              <a:t>PPT 03 · Módulo 09</a:t>
            </a:r>
            <a:endParaRPr sz="1000"/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8DFCAD01-CD5C-49B5-BC5D-192D65F76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124712"/>
            <a:ext cx="7498080" cy="7132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96057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31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Boosting, interpretación y decisión</a:t>
            </a:r>
            <a:endParaRPr sz="31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31902778-BB51-462B-9472-B83F400E2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947672"/>
            <a:ext cx="6858000" cy="6217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50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De ensembles secuenciales a explicaciones defendibles y decisiones operativas con costo, estabilidad y latencia.</a:t>
            </a:r>
            <a:endParaRPr sz="150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BABFC7D1-7857-4D66-9A37-48CA84DA0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880360"/>
            <a:ext cx="1783080" cy="310896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00D6C9">
              <a:alpha val="84000"/>
            </a:srgbClr>
          </a:solidFill>
          <a:ln xmlns:a="http://schemas.openxmlformats.org/drawingml/2006/main" w="12700">
            <a:solidFill>
              <a:srgbClr val="00D6C9"/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98BF60B6-1563-4A14-9920-C7657A811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512" y="2953512"/>
            <a:ext cx="1636776" cy="1188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7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Gradient boosting</a:t>
            </a:r>
            <a:endParaRPr sz="750"/>
          </a:p>
        </p:txBody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13ED451E-2C11-4BC0-9592-8204FAB79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6040" y="2880360"/>
            <a:ext cx="1783080" cy="310896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A855F7">
              <a:alpha val="84000"/>
            </a:srgbClr>
          </a:solidFill>
          <a:ln xmlns:a="http://schemas.openxmlformats.org/drawingml/2006/main" w="12700">
            <a:solidFill>
              <a:srgbClr val="A855F7"/>
            </a:solidFill>
            <a:prstDash val="solid"/>
          </a:ln>
        </p:spPr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0C4AAB9A-25E0-418E-BE2F-4C2CBE303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79192" y="2953512"/>
            <a:ext cx="1636776" cy="1188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7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PDP / ICE</a:t>
            </a:r>
            <a:endParaRPr sz="750"/>
          </a:p>
        </p:txBody>
      </p:sp>
      <p:sp>
        <p:nvSpPr>
          <p:cNvPr id="17" name="Shape 15">
            <a:extLst xmlns:a="http://schemas.openxmlformats.org/drawingml/2006/main">
              <a:ext uri="{FF2B5EF4-FFF2-40B4-BE49-F238E27FC236}">
                <a16:creationId xmlns:a16="http://schemas.microsoft.com/office/drawing/2014/main" id="{ACE73075-B60C-4D5C-92B0-4B3F125EE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7720" y="2880360"/>
            <a:ext cx="1783080" cy="310896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F59E0B">
              <a:alpha val="84000"/>
            </a:srgbClr>
          </a:solidFill>
          <a:ln xmlns:a="http://schemas.openxmlformats.org/drawingml/2006/main" w="12700">
            <a:solidFill>
              <a:srgbClr val="F59E0B"/>
            </a:solidFill>
            <a:prstDash val="solid"/>
          </a:ln>
        </p:spPr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8691BC6E-F802-45E5-B5C3-1ADD5C775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0872" y="2953512"/>
            <a:ext cx="1636776" cy="1188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7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Permutation importance</a:t>
            </a:r>
            <a:endParaRPr sz="750"/>
          </a:p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9EC3D6C6-E1AF-463A-A077-48F98D167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880360"/>
            <a:ext cx="1783080" cy="310896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0EA5E9">
              <a:alpha val="84000"/>
            </a:srgbClr>
          </a:solidFill>
          <a:ln xmlns:a="http://schemas.openxmlformats.org/drawingml/2006/main" w="12700">
            <a:solidFill>
              <a:srgbClr val="0EA5E9"/>
            </a:solidFill>
            <a:prstDash val="solid"/>
          </a:ln>
        </p:spPr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F74FB29B-9BD0-464A-A48D-6B053B946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2552" y="2953512"/>
            <a:ext cx="1636776" cy="1188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7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SHAP</a:t>
            </a:r>
            <a:endParaRPr sz="750"/>
          </a:p>
        </p:txBody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07C2DAB6-D459-48F2-A1BF-2606433C3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1080" y="2880360"/>
            <a:ext cx="1783080" cy="310896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10B981">
              <a:alpha val="84000"/>
            </a:srgbClr>
          </a:solidFill>
          <a:ln xmlns:a="http://schemas.openxmlformats.org/drawingml/2006/main" w="12700">
            <a:solidFill>
              <a:srgbClr val="10B981"/>
            </a:solidFill>
            <a:prstDash val="solid"/>
          </a:ln>
        </p:spPr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BFEBADDB-0C58-42BB-80E6-41193A480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4232" y="2953512"/>
            <a:ext cx="1636776" cy="1188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7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Costos y monitoreo</a:t>
            </a:r>
            <a:endParaRPr sz="750"/>
          </a:p>
        </p:txBody>
      </p:sp>
      <p:sp>
        <p:nvSpPr>
          <p:cNvPr id="23" name="Shape 21">
            <a:extLst xmlns:a="http://schemas.openxmlformats.org/drawingml/2006/main">
              <a:ext uri="{FF2B5EF4-FFF2-40B4-BE49-F238E27FC236}">
                <a16:creationId xmlns:a16="http://schemas.microsoft.com/office/drawing/2014/main" id="{42C717C1-5DCF-4D70-BD20-DC235FB26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3977640"/>
            <a:ext cx="1051560" cy="594360"/>
          </a:xfrm>
          <a:prstGeom xmlns:a="http://schemas.openxmlformats.org/drawingml/2006/main" prst="roundRect">
            <a:avLst>
              <a:gd name="adj" fmla="val 9231"/>
            </a:avLst>
          </a:prstGeom>
          <a:solidFill xmlns:a="http://schemas.openxmlformats.org/drawingml/2006/main">
            <a:srgbClr val="13243B"/>
          </a:solidFill>
          <a:ln xmlns:a="http://schemas.openxmlformats.org/drawingml/2006/main" w="15240">
            <a:solidFill>
              <a:srgbClr val="00D6C9"/>
            </a:solidFill>
            <a:prstDash val="solid"/>
          </a:ln>
        </p:spPr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20C501CB-9D5E-4F76-97AE-89DD2DD45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50792"/>
            <a:ext cx="960120" cy="4480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4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F₀(x)</a:t>
            </a:r>
            <a:endParaRPr sz="1400"/>
          </a:p>
        </p:txBody>
      </p:sp>
      <p:sp>
        <p:nvSpPr>
          <p:cNvPr id="26" name="Shape 24">
            <a:extLst xmlns:a="http://schemas.openxmlformats.org/drawingml/2006/main">
              <a:ext uri="{FF2B5EF4-FFF2-40B4-BE49-F238E27FC236}">
                <a16:creationId xmlns:a16="http://schemas.microsoft.com/office/drawing/2014/main" id="{79EE2649-74E4-4D58-AD04-EF711A39C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3160" y="3977640"/>
            <a:ext cx="1051560" cy="594360"/>
          </a:xfrm>
          <a:prstGeom xmlns:a="http://schemas.openxmlformats.org/drawingml/2006/main" prst="roundRect">
            <a:avLst>
              <a:gd name="adj" fmla="val 9231"/>
            </a:avLst>
          </a:prstGeom>
          <a:solidFill xmlns:a="http://schemas.openxmlformats.org/drawingml/2006/main">
            <a:srgbClr val="13243B"/>
          </a:solidFill>
          <a:ln xmlns:a="http://schemas.openxmlformats.org/drawingml/2006/main" w="15240">
            <a:solidFill>
              <a:srgbClr val="A855F7"/>
            </a:solidFill>
            <a:prstDash val="solid"/>
          </a:ln>
        </p:spPr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026A2ECE-7D44-4F2B-AD25-31C5C39F0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68880" y="4050792"/>
            <a:ext cx="960120" cy="4480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4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h1(x)</a:t>
            </a:r>
            <a:endParaRPr sz="1400"/>
          </a:p>
        </p:txBody>
      </p:sp>
      <p:sp>
        <p:nvSpPr>
          <p:cNvPr id="29" name="Shape 27">
            <a:extLst xmlns:a="http://schemas.openxmlformats.org/drawingml/2006/main">
              <a:ext uri="{FF2B5EF4-FFF2-40B4-BE49-F238E27FC236}">
                <a16:creationId xmlns:a16="http://schemas.microsoft.com/office/drawing/2014/main" id="{1DFDD0FB-F7C0-4A17-A97F-537703BC4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7640" y="3977640"/>
            <a:ext cx="1051560" cy="594360"/>
          </a:xfrm>
          <a:prstGeom xmlns:a="http://schemas.openxmlformats.org/drawingml/2006/main" prst="roundRect">
            <a:avLst>
              <a:gd name="adj" fmla="val 9231"/>
            </a:avLst>
          </a:prstGeom>
          <a:solidFill xmlns:a="http://schemas.openxmlformats.org/drawingml/2006/main">
            <a:srgbClr val="13243B"/>
          </a:solidFill>
          <a:ln xmlns:a="http://schemas.openxmlformats.org/drawingml/2006/main" w="15240">
            <a:solidFill>
              <a:srgbClr val="F59E0B"/>
            </a:solidFill>
            <a:prstDash val="solid"/>
          </a:ln>
        </p:spPr>
      </p:sp>
      <p:sp>
        <p:nvSpPr>
          <p:cNvPr id="30" name="Text 28">
            <a:extLst xmlns:a="http://schemas.openxmlformats.org/drawingml/2006/main">
              <a:ext uri="{FF2B5EF4-FFF2-40B4-BE49-F238E27FC236}">
                <a16:creationId xmlns:a16="http://schemas.microsoft.com/office/drawing/2014/main" id="{79571FCF-AE86-4F36-854B-219977CCB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23360" y="4050792"/>
            <a:ext cx="960120" cy="4480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4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h2(x)</a:t>
            </a:r>
            <a:endParaRPr sz="1400"/>
          </a:p>
        </p:txBody>
      </p:sp>
      <p:sp>
        <p:nvSpPr>
          <p:cNvPr id="32" name="Shape 30">
            <a:extLst xmlns:a="http://schemas.openxmlformats.org/drawingml/2006/main">
              <a:ext uri="{FF2B5EF4-FFF2-40B4-BE49-F238E27FC236}">
                <a16:creationId xmlns:a16="http://schemas.microsoft.com/office/drawing/2014/main" id="{D5D721C2-87B7-4FDF-A093-1BEC942C1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32120" y="3977640"/>
            <a:ext cx="1051560" cy="594360"/>
          </a:xfrm>
          <a:prstGeom xmlns:a="http://schemas.openxmlformats.org/drawingml/2006/main" prst="roundRect">
            <a:avLst>
              <a:gd name="adj" fmla="val 9231"/>
            </a:avLst>
          </a:prstGeom>
          <a:solidFill xmlns:a="http://schemas.openxmlformats.org/drawingml/2006/main">
            <a:srgbClr val="13243B"/>
          </a:solidFill>
          <a:ln xmlns:a="http://schemas.openxmlformats.org/drawingml/2006/main" w="15240">
            <a:solidFill>
              <a:srgbClr val="0EA5E9"/>
            </a:solidFill>
            <a:prstDash val="solid"/>
          </a:ln>
        </p:spPr>
      </p:sp>
      <p:sp>
        <p:nvSpPr>
          <p:cNvPr id="33" name="Text 31">
            <a:extLst xmlns:a="http://schemas.openxmlformats.org/drawingml/2006/main">
              <a:ext uri="{FF2B5EF4-FFF2-40B4-BE49-F238E27FC236}">
                <a16:creationId xmlns:a16="http://schemas.microsoft.com/office/drawing/2014/main" id="{6248FB96-22F1-4E80-83FF-B4407149D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7840" y="4050792"/>
            <a:ext cx="960120" cy="4480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4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h3(x)</a:t>
            </a:r>
            <a:endParaRPr sz="1400"/>
          </a:p>
        </p:txBody>
      </p:sp>
      <p:sp>
        <p:nvSpPr>
          <p:cNvPr id="35" name="Shape 33">
            <a:extLst xmlns:a="http://schemas.openxmlformats.org/drawingml/2006/main">
              <a:ext uri="{FF2B5EF4-FFF2-40B4-BE49-F238E27FC236}">
                <a16:creationId xmlns:a16="http://schemas.microsoft.com/office/drawing/2014/main" id="{B7BA0647-1331-4F96-B988-44F98A1CC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3977640"/>
            <a:ext cx="1051560" cy="594360"/>
          </a:xfrm>
          <a:prstGeom xmlns:a="http://schemas.openxmlformats.org/drawingml/2006/main" prst="roundRect">
            <a:avLst>
              <a:gd name="adj" fmla="val 9231"/>
            </a:avLst>
          </a:prstGeom>
          <a:solidFill xmlns:a="http://schemas.openxmlformats.org/drawingml/2006/main">
            <a:srgbClr val="13243B"/>
          </a:solidFill>
          <a:ln xmlns:a="http://schemas.openxmlformats.org/drawingml/2006/main" w="15240">
            <a:solidFill>
              <a:srgbClr val="10B981"/>
            </a:solidFill>
            <a:prstDash val="solid"/>
          </a:ln>
        </p:spPr>
      </p:sp>
      <p:sp>
        <p:nvSpPr>
          <p:cNvPr id="36" name="Text 34">
            <a:extLst xmlns:a="http://schemas.openxmlformats.org/drawingml/2006/main">
              <a:ext uri="{FF2B5EF4-FFF2-40B4-BE49-F238E27FC236}">
                <a16:creationId xmlns:a16="http://schemas.microsoft.com/office/drawing/2014/main" id="{B7E4AC8F-AF2D-42D6-8A65-5A116D4F0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2320" y="4050792"/>
            <a:ext cx="960120" cy="4480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4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h4(x)</a:t>
            </a:r>
            <a:endParaRPr sz="1400"/>
          </a:p>
        </p:txBody>
      </p:sp>
      <p:sp>
        <p:nvSpPr>
          <p:cNvPr id="37" name="Text 35">
            <a:extLst xmlns:a="http://schemas.openxmlformats.org/drawingml/2006/main">
              <a:ext uri="{FF2B5EF4-FFF2-40B4-BE49-F238E27FC236}">
                <a16:creationId xmlns:a16="http://schemas.microsoft.com/office/drawing/2014/main" id="{C3B7AA0D-E1B1-48AA-B117-B302AC01C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3880" y="3886200"/>
            <a:ext cx="2560320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8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modelo aditivo</a:t>
            </a:r>
            <a:endParaRPr sz="1800"/>
          </a:p>
        </p:txBody>
      </p:sp>
      <p:sp>
        <p:nvSpPr>
          <p:cNvPr id="38" name="Text 36">
            <a:extLst xmlns:a="http://schemas.openxmlformats.org/drawingml/2006/main">
              <a:ext uri="{FF2B5EF4-FFF2-40B4-BE49-F238E27FC236}">
                <a16:creationId xmlns:a16="http://schemas.microsoft.com/office/drawing/2014/main" id="{1AF7CB3A-14FA-4469-8DC0-F1CAF5356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3880" y="4297680"/>
            <a:ext cx="2606040" cy="49377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0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un árbol corrige lo que todavía falta explicar</a:t>
            </a:r>
            <a:endParaRPr sz="1300"/>
          </a:p>
        </p:txBody>
      </p:sp>
      <p:cxnSp>
        <p:nvCxnSpPr>
          <p:cNvPr id="73" name=""/>
          <p:cNvCxnSpPr>
            <a:stCxn xmlns:a="http://schemas.openxmlformats.org/drawingml/2006/main" id="23" idx="3"/>
            <a:endCxn xmlns:a="http://schemas.openxmlformats.org/drawingml/2006/main" id="26" idx="1"/>
          </p:cNvCxnSpPr>
          <p:nvPr/>
        </p:nvCxnSpPr>
        <p:spPr>
          <a:xfrm xmlns:a="http://schemas.openxmlformats.org/drawingml/2006/main">
            <a:off x="1920240" y="4274820"/>
            <a:ext cx="502920" cy="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74" name=""/>
          <p:cNvCxnSpPr>
            <a:stCxn xmlns:a="http://schemas.openxmlformats.org/drawingml/2006/main" id="26" idx="3"/>
            <a:endCxn xmlns:a="http://schemas.openxmlformats.org/drawingml/2006/main" id="29" idx="1"/>
          </p:cNvCxnSpPr>
          <p:nvPr/>
        </p:nvCxnSpPr>
        <p:spPr>
          <a:xfrm xmlns:a="http://schemas.openxmlformats.org/drawingml/2006/main">
            <a:off x="3474720" y="4274820"/>
            <a:ext cx="502920" cy="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75" name=""/>
          <p:cNvCxnSpPr>
            <a:stCxn xmlns:a="http://schemas.openxmlformats.org/drawingml/2006/main" id="29" idx="3"/>
            <a:endCxn xmlns:a="http://schemas.openxmlformats.org/drawingml/2006/main" id="32" idx="1"/>
          </p:cNvCxnSpPr>
          <p:nvPr/>
        </p:nvCxnSpPr>
        <p:spPr>
          <a:xfrm xmlns:a="http://schemas.openxmlformats.org/drawingml/2006/main">
            <a:off x="5029200" y="4274820"/>
            <a:ext cx="502920" cy="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76" name=""/>
          <p:cNvCxnSpPr>
            <a:stCxn xmlns:a="http://schemas.openxmlformats.org/drawingml/2006/main" id="32" idx="3"/>
            <a:endCxn xmlns:a="http://schemas.openxmlformats.org/drawingml/2006/main" id="35" idx="1"/>
          </p:cNvCxnSpPr>
          <p:nvPr/>
        </p:nvCxnSpPr>
        <p:spPr>
          <a:xfrm xmlns:a="http://schemas.openxmlformats.org/drawingml/2006/main">
            <a:off x="6583680" y="4274820"/>
            <a:ext cx="502920" cy="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</p:spTree>
    <p:extLst>
      <p:ext uri="{BB962C8B-B14F-4D97-AF65-F5344CB8AC3E}">
        <p14:creationId xmlns:p14="http://schemas.microsoft.com/office/powerpoint/2010/main" val="113770331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7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19A15CBB-C3AD-4062-9CF0-D198E884E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D6C9"/>
          </a:solidFill>
          <a:ln xmlns:a="http://schemas.openxmlformats.org/drawingml/2006/main" w="12700">
            <a:solidFill>
              <a:srgbClr val="00D6C9">
                <a:alpha val="0"/>
              </a:srgbClr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D0F5EF33-DFBD-4EE1-85AB-DEC1FD045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48272"/>
            <a:ext cx="12191695" cy="1097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2436">
              <a:alpha val="90000"/>
            </a:srgbClr>
          </a:solidFill>
          <a:ln xmlns:a="http://schemas.openxmlformats.org/drawingml/2006/main"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56D45A93-E599-454C-9E52-C12E1C520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56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E885905B-ADAA-40E7-AFB5-B93988E51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02</a:t>
            </a:r>
            <a:endParaRPr sz="56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E6F03738-0EA1-481C-B9BC-855E82571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402336"/>
            <a:ext cx="731520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00" b="1">
                <a:solidFill>
                  <a:srgbClr val="00D6C9"/>
                </a:solidFill>
                <a:latin typeface="DejaVu Sans"/>
                <a:ea typeface="DejaVu Sans"/>
                <a:cs typeface="DejaVu Sans"/>
              </a:rPr>
              <a:t>MAPA DE LA CLASE</a:t>
            </a:r>
            <a:endParaRPr sz="8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12CB6932-5510-4193-8471-7C3D43058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13232"/>
            <a:ext cx="10835640" cy="590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La tercera pieza del módulo</a:t>
            </a:r>
            <a:endParaRPr sz="27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DC07A16B-AE99-4BCE-8F4F-F21FA7A0B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335024"/>
            <a:ext cx="1078992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PPT 01 explicó árboles; PPT 02 explicó bosques. Ahora pasamos a modelos secuenciales e interpretación profesional.</a:t>
            </a:r>
            <a:endParaRPr sz="14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09839C10-5603-4CA7-A6CD-7F30CF4CD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48840"/>
            <a:ext cx="2423160" cy="2331720"/>
          </a:xfrm>
          <a:prstGeom xmlns:a="http://schemas.openxmlformats.org/drawingml/2006/main" prst="roundRect">
            <a:avLst>
              <a:gd name="adj" fmla="val 2353"/>
            </a:avLst>
          </a:prstGeom>
          <a:solidFill xmlns:a="http://schemas.openxmlformats.org/drawingml/2006/main">
            <a:srgbClr val="101E33"/>
          </a:solidFill>
          <a:ln xmlns:a="http://schemas.openxmlformats.org/drawingml/2006/main" w="12700">
            <a:solidFill>
              <a:srgbClr val="00D6C9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7D190199-C7D2-4790-A135-7543A38C9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248" y="2295144"/>
            <a:ext cx="2112264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00" b="1">
                <a:solidFill>
                  <a:srgbClr val="00D6C9"/>
                </a:solidFill>
                <a:latin typeface="DejaVu Sans"/>
                <a:ea typeface="DejaVu Sans"/>
                <a:cs typeface="DejaVu Sans"/>
              </a:rPr>
              <a:t>01</a:t>
            </a:r>
            <a:endParaRPr sz="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AD946C87-08CE-4367-9BD2-E0F7C8E21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248" y="2532888"/>
            <a:ext cx="2112264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5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Boosting</a:t>
            </a:r>
            <a:endParaRPr sz="15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CE0B14BF-D5B3-4AD0-B65A-72CB425A2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248" y="2990088"/>
            <a:ext cx="2112264" cy="1325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5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Por qué aprender árboles en secuencia puede mejorar sesgo y desempeño.</a:t>
            </a:r>
            <a:endParaRPr sz="1150"/>
          </a:p>
        </p:txBody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8F9C3091-1AEC-4E19-B5BC-C5A8F8F95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4720" y="2148840"/>
            <a:ext cx="2423160" cy="2331720"/>
          </a:xfrm>
          <a:prstGeom xmlns:a="http://schemas.openxmlformats.org/drawingml/2006/main" prst="roundRect">
            <a:avLst>
              <a:gd name="adj" fmla="val 2353"/>
            </a:avLst>
          </a:prstGeom>
          <a:solidFill xmlns:a="http://schemas.openxmlformats.org/drawingml/2006/main">
            <a:srgbClr val="101E33"/>
          </a:solidFill>
          <a:ln xmlns:a="http://schemas.openxmlformats.org/drawingml/2006/main" w="12700">
            <a:solidFill>
              <a:srgbClr val="A855F7"/>
            </a:solidFill>
            <a:prstDash val="solid"/>
          </a:ln>
        </p:spPr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CC89097A-A623-4EA7-ADA9-B4CD12D9F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0168" y="2295144"/>
            <a:ext cx="2112264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00" b="1">
                <a:solidFill>
                  <a:srgbClr val="A855F7"/>
                </a:solidFill>
                <a:latin typeface="DejaVu Sans"/>
                <a:ea typeface="DejaVu Sans"/>
                <a:cs typeface="DejaVu Sans"/>
              </a:rPr>
              <a:t>02</a:t>
            </a:r>
            <a:endParaRPr sz="80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D12B1B1D-DBB0-459F-920C-79AC256DB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0168" y="2532888"/>
            <a:ext cx="2112264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5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Regularizar</a:t>
            </a:r>
            <a:endParaRPr sz="15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1313F8FE-E70A-48E1-9C46-9BD160D14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0168" y="2990088"/>
            <a:ext cx="2112264" cy="1325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5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Learning rate, profundidad, subsampling y early stopping.</a:t>
            </a:r>
            <a:endParaRPr sz="1150"/>
          </a:p>
        </p:txBody>
      </p:sp>
      <p:sp>
        <p:nvSpPr>
          <p:cNvPr id="18" name="Shape 16">
            <a:extLst xmlns:a="http://schemas.openxmlformats.org/drawingml/2006/main">
              <a:ext uri="{FF2B5EF4-FFF2-40B4-BE49-F238E27FC236}">
                <a16:creationId xmlns:a16="http://schemas.microsoft.com/office/drawing/2014/main" id="{C47D07EF-801B-4BF1-8A3A-A5ACCDE23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2148840"/>
            <a:ext cx="2423160" cy="2331720"/>
          </a:xfrm>
          <a:prstGeom xmlns:a="http://schemas.openxmlformats.org/drawingml/2006/main" prst="roundRect">
            <a:avLst>
              <a:gd name="adj" fmla="val 2353"/>
            </a:avLst>
          </a:prstGeom>
          <a:solidFill xmlns:a="http://schemas.openxmlformats.org/drawingml/2006/main">
            <a:srgbClr val="101E33"/>
          </a:solidFill>
          <a:ln xmlns:a="http://schemas.openxmlformats.org/drawingml/2006/main" w="12700">
            <a:solidFill>
              <a:srgbClr val="F59E0B"/>
            </a:solidFill>
            <a:prstDash val="solid"/>
          </a:ln>
        </p:spPr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C147F6AD-4C49-4325-B0B3-10295EB6D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088" y="2295144"/>
            <a:ext cx="2112264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00" b="1">
                <a:solidFill>
                  <a:srgbClr val="F59E0B"/>
                </a:solidFill>
                <a:latin typeface="DejaVu Sans"/>
                <a:ea typeface="DejaVu Sans"/>
                <a:cs typeface="DejaVu Sans"/>
              </a:rPr>
              <a:t>03</a:t>
            </a:r>
            <a:endParaRPr sz="800"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249B2E7B-59AF-4B1A-80CD-CB066B917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088" y="2532888"/>
            <a:ext cx="2112264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5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Interpretar</a:t>
            </a:r>
            <a:endParaRPr sz="150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DE9FD584-0794-47D0-88FA-553D09DFC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088" y="2990088"/>
            <a:ext cx="2112264" cy="1325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5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Importancia, permutation, PDP, ICE y SHAP con límites claros.</a:t>
            </a:r>
            <a:endParaRPr sz="1150"/>
          </a:p>
        </p:txBody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9B5B4A23-DC92-42A9-836C-3ABB91F8C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2560" y="2148840"/>
            <a:ext cx="2423160" cy="2331720"/>
          </a:xfrm>
          <a:prstGeom xmlns:a="http://schemas.openxmlformats.org/drawingml/2006/main" prst="roundRect">
            <a:avLst>
              <a:gd name="adj" fmla="val 2353"/>
            </a:avLst>
          </a:prstGeom>
          <a:solidFill xmlns:a="http://schemas.openxmlformats.org/drawingml/2006/main">
            <a:srgbClr val="101E33"/>
          </a:solidFill>
          <a:ln xmlns:a="http://schemas.openxmlformats.org/drawingml/2006/main" w="12700">
            <a:solidFill>
              <a:srgbClr val="10B981"/>
            </a:solidFill>
            <a:prstDash val="solid"/>
          </a:ln>
        </p:spPr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C7F88F9E-54D0-49E8-9991-FE0A2065B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8008" y="2295144"/>
            <a:ext cx="2112264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00" b="1">
                <a:solidFill>
                  <a:srgbClr val="10B981"/>
                </a:solidFill>
                <a:latin typeface="DejaVu Sans"/>
                <a:ea typeface="DejaVu Sans"/>
                <a:cs typeface="DejaVu Sans"/>
              </a:rPr>
              <a:t>04</a:t>
            </a:r>
            <a:endParaRPr sz="8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69E955C3-4B62-483D-BB9C-61E5E8178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8008" y="2532888"/>
            <a:ext cx="2112264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5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Decidir</a:t>
            </a:r>
            <a:endParaRPr sz="1500"/>
          </a:p>
        </p:txBody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641AE6C0-DA4F-4545-B95A-5B1BBA887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8008" y="2990088"/>
            <a:ext cx="2112264" cy="1325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5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Valor, latencia, calibración, monitoreo y reporte final.</a:t>
            </a:r>
            <a:endParaRPr sz="1150"/>
          </a:p>
        </p:txBody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794631E1-CF27-433E-AA18-555A1EBCE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5138928"/>
            <a:ext cx="146304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900" b="1">
                <a:solidFill>
                  <a:srgbClr val="00D6C9"/>
                </a:solidFill>
                <a:latin typeface="DejaVu Sans"/>
                <a:ea typeface="DejaVu Sans"/>
                <a:cs typeface="DejaVu Sans"/>
              </a:rPr>
              <a:t>Idea central</a:t>
            </a:r>
            <a:endParaRPr sz="900"/>
          </a:p>
        </p:txBody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ADCCDE90-C24E-407F-AE34-0B5A4B641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74520" y="5029200"/>
            <a:ext cx="7498080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7099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6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Un modelo más preciso no es automáticamente una mejor decisión. Debe ser validado, explicado y operado.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4880124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7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66F59654-2A45-41E6-B1AC-B2AC0DA28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D6C9"/>
          </a:solidFill>
          <a:ln xmlns:a="http://schemas.openxmlformats.org/drawingml/2006/main" w="12700">
            <a:solidFill>
              <a:srgbClr val="00D6C9">
                <a:alpha val="0"/>
              </a:srgbClr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78477F6E-A5A3-41AD-BCA1-988FA088B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48272"/>
            <a:ext cx="12191695" cy="1097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2436">
              <a:alpha val="90000"/>
            </a:srgbClr>
          </a:solidFill>
          <a:ln xmlns:a="http://schemas.openxmlformats.org/drawingml/2006/main"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1AA84F0A-548B-4A2B-92AA-D9A302B7B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56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6605EF3F-9600-42CB-9DB9-71CB7252A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03</a:t>
            </a:r>
            <a:endParaRPr sz="56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62180ACF-7FE2-45B7-BB32-4E95B0D4D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402336"/>
            <a:ext cx="731520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00" b="1">
                <a:solidFill>
                  <a:srgbClr val="00D6C9"/>
                </a:solidFill>
                <a:latin typeface="DejaVu Sans"/>
                <a:ea typeface="DejaVu Sans"/>
                <a:cs typeface="DejaVu Sans"/>
              </a:rPr>
              <a:t>BOSQUE VS BOOSTING</a:t>
            </a:r>
            <a:endParaRPr sz="8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B9F06CB2-067A-4BB9-AE67-EFEF150FB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13232"/>
            <a:ext cx="10835640" cy="590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Random Forest y boosting: agregación y secuencia</a:t>
            </a:r>
            <a:endParaRPr sz="27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C6D7E765-3B3B-4055-AC8A-F1797DF73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335024"/>
            <a:ext cx="1078992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Random Forest reduce varianza; boosting construye una secuencia que ataca errores residuales.</a:t>
            </a:r>
            <a:endParaRPr sz="14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64E7374D-1329-4A74-BF7A-B85A50DB0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874520"/>
            <a:ext cx="4983480" cy="3520440"/>
          </a:xfrm>
          <a:prstGeom xmlns:a="http://schemas.openxmlformats.org/drawingml/2006/main" prst="roundRect">
            <a:avLst>
              <a:gd name="adj" fmla="val 1558"/>
            </a:avLst>
          </a:prstGeom>
          <a:solidFill xmlns:a="http://schemas.openxmlformats.org/drawingml/2006/main">
            <a:srgbClr val="101E33"/>
          </a:solidFill>
          <a:ln xmlns:a="http://schemas.openxmlformats.org/drawingml/2006/main" w="12700">
            <a:solidFill>
              <a:srgbClr val="00D6C9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EDEFB9FE-FDD8-4F19-82A6-509E8C8AD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2148840"/>
            <a:ext cx="2468880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800" b="1">
                <a:solidFill>
                  <a:srgbClr val="00D6C9"/>
                </a:solidFill>
                <a:latin typeface="DejaVu Sans"/>
                <a:ea typeface="DejaVu Sans"/>
                <a:cs typeface="DejaVu Sans"/>
              </a:rPr>
              <a:t>Random Forest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6026E144-D804-47B5-B332-07A9C173D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2633472"/>
            <a:ext cx="3383280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0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Muchos árboles en paralelo</a:t>
            </a:r>
            <a:endParaRPr sz="130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013ABA8E-9779-495A-AD48-D55FB9868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3291840"/>
            <a:ext cx="530352" cy="393192"/>
          </a:xfrm>
          <a:prstGeom xmlns:a="http://schemas.openxmlformats.org/drawingml/2006/main" prst="roundRect">
            <a:avLst>
              <a:gd name="adj" fmla="val 13953"/>
            </a:avLst>
          </a:prstGeom>
          <a:solidFill xmlns:a="http://schemas.openxmlformats.org/drawingml/2006/main">
            <a:srgbClr val="13243B"/>
          </a:solidFill>
          <a:ln xmlns:a="http://schemas.openxmlformats.org/drawingml/2006/main" w="15240">
            <a:solidFill>
              <a:srgbClr val="00D6C9"/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36FD66B9-44AC-445A-B636-C83CA4BBB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3364992"/>
            <a:ext cx="43891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0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T1</a:t>
            </a:r>
            <a:endParaRPr sz="800"/>
          </a:p>
        </p:txBody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D4AF6EAF-5BF4-44DF-A4CA-62F234FF1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9072" y="3520440"/>
            <a:ext cx="530352" cy="393192"/>
          </a:xfrm>
          <a:prstGeom xmlns:a="http://schemas.openxmlformats.org/drawingml/2006/main" prst="roundRect">
            <a:avLst>
              <a:gd name="adj" fmla="val 13953"/>
            </a:avLst>
          </a:prstGeom>
          <a:solidFill xmlns:a="http://schemas.openxmlformats.org/drawingml/2006/main">
            <a:srgbClr val="13243B"/>
          </a:solidFill>
          <a:ln xmlns:a="http://schemas.openxmlformats.org/drawingml/2006/main" w="15240">
            <a:solidFill>
              <a:srgbClr val="00D6C9"/>
            </a:solidFill>
            <a:prstDash val="solid"/>
          </a:ln>
        </p:spPr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DA28EE92-A763-4CC5-9DEA-C4EBD1B94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64792" y="3593592"/>
            <a:ext cx="43891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0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T2</a:t>
            </a:r>
            <a:endParaRPr sz="800"/>
          </a:p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4AA2C606-549F-41C0-8817-9A11F2783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2304" y="3291840"/>
            <a:ext cx="530352" cy="393192"/>
          </a:xfrm>
          <a:prstGeom xmlns:a="http://schemas.openxmlformats.org/drawingml/2006/main" prst="roundRect">
            <a:avLst>
              <a:gd name="adj" fmla="val 13953"/>
            </a:avLst>
          </a:prstGeom>
          <a:solidFill xmlns:a="http://schemas.openxmlformats.org/drawingml/2006/main">
            <a:srgbClr val="13243B"/>
          </a:solidFill>
          <a:ln xmlns:a="http://schemas.openxmlformats.org/drawingml/2006/main" w="15240">
            <a:solidFill>
              <a:srgbClr val="00D6C9"/>
            </a:solidFill>
            <a:prstDash val="solid"/>
          </a:ln>
        </p:spPr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7000C6E1-EB69-44BC-834B-B455D23C6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8024" y="3364992"/>
            <a:ext cx="43891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0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T3</a:t>
            </a:r>
            <a:endParaRPr sz="800"/>
          </a:p>
        </p:txBody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3DBFF36C-7023-449F-9F35-24237C6E7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5536" y="3520440"/>
            <a:ext cx="530352" cy="393192"/>
          </a:xfrm>
          <a:prstGeom xmlns:a="http://schemas.openxmlformats.org/drawingml/2006/main" prst="roundRect">
            <a:avLst>
              <a:gd name="adj" fmla="val 13953"/>
            </a:avLst>
          </a:prstGeom>
          <a:solidFill xmlns:a="http://schemas.openxmlformats.org/drawingml/2006/main">
            <a:srgbClr val="13243B"/>
          </a:solidFill>
          <a:ln xmlns:a="http://schemas.openxmlformats.org/drawingml/2006/main" w="15240">
            <a:solidFill>
              <a:srgbClr val="00D6C9"/>
            </a:solidFill>
            <a:prstDash val="solid"/>
          </a:ln>
        </p:spPr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3FA1363B-662A-4DC3-B263-6DEDC7F71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1256" y="3593592"/>
            <a:ext cx="43891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0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T4</a:t>
            </a:r>
            <a:endParaRPr sz="800"/>
          </a:p>
        </p:txBody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B8924944-60F0-4EB6-81BC-9849AD8A1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8768" y="3291840"/>
            <a:ext cx="530352" cy="393192"/>
          </a:xfrm>
          <a:prstGeom xmlns:a="http://schemas.openxmlformats.org/drawingml/2006/main" prst="roundRect">
            <a:avLst>
              <a:gd name="adj" fmla="val 13953"/>
            </a:avLst>
          </a:prstGeom>
          <a:solidFill xmlns:a="http://schemas.openxmlformats.org/drawingml/2006/main">
            <a:srgbClr val="13243B"/>
          </a:solidFill>
          <a:ln xmlns:a="http://schemas.openxmlformats.org/drawingml/2006/main" w="15240">
            <a:solidFill>
              <a:srgbClr val="00D6C9"/>
            </a:solidFill>
            <a:prstDash val="solid"/>
          </a:ln>
        </p:spPr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93B9CFD0-E2D7-4F18-B634-678979E93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4488" y="3364992"/>
            <a:ext cx="438912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0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T5</a:t>
            </a:r>
            <a:endParaRPr sz="800"/>
          </a:p>
        </p:txBody>
      </p:sp>
      <p:sp>
        <p:nvSpPr>
          <p:cNvPr id="28" name="Shape 26">
            <a:extLst xmlns:a="http://schemas.openxmlformats.org/drawingml/2006/main">
              <a:ext uri="{FF2B5EF4-FFF2-40B4-BE49-F238E27FC236}">
                <a16:creationId xmlns:a16="http://schemas.microsoft.com/office/drawing/2014/main" id="{DF55C3D6-770F-4C8E-AC8E-CC70ECE23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1960" y="4160520"/>
            <a:ext cx="914400" cy="530352"/>
          </a:xfrm>
          <a:prstGeom xmlns:a="http://schemas.openxmlformats.org/drawingml/2006/main" prst="roundRect">
            <a:avLst>
              <a:gd name="adj" fmla="val 10345"/>
            </a:avLst>
          </a:prstGeom>
          <a:solidFill xmlns:a="http://schemas.openxmlformats.org/drawingml/2006/main">
            <a:srgbClr val="13243B"/>
          </a:solidFill>
          <a:ln xmlns:a="http://schemas.openxmlformats.org/drawingml/2006/main" w="15240">
            <a:solidFill>
              <a:srgbClr val="10B981"/>
            </a:solidFill>
            <a:prstDash val="solid"/>
          </a:ln>
        </p:spPr>
      </p:sp>
      <p:sp>
        <p:nvSpPr>
          <p:cNvPr id="29" name="Text 27">
            <a:extLst xmlns:a="http://schemas.openxmlformats.org/drawingml/2006/main">
              <a:ext uri="{FF2B5EF4-FFF2-40B4-BE49-F238E27FC236}">
                <a16:creationId xmlns:a16="http://schemas.microsoft.com/office/drawing/2014/main" id="{FD46A1D5-B9AD-428E-A60F-108CE9927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7680" y="4233672"/>
            <a:ext cx="82296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0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voto</a:t>
            </a:r>
            <a:endParaRPr sz="900"/>
          </a:p>
          <a:p xmlns:a="http://schemas.openxmlformats.org/drawingml/2006/main">
            <a:pPr marL="0" indent="0" algn="ctr">
              <a:buNone/>
            </a:pPr>
            <a:r>
              <a:rPr sz="90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promedio</a:t>
            </a:r>
            <a:endParaRPr sz="900"/>
          </a:p>
        </p:txBody>
      </p:sp>
      <p:sp>
        <p:nvSpPr>
          <p:cNvPr id="30" name="Text 28">
            <a:extLst xmlns:a="http://schemas.openxmlformats.org/drawingml/2006/main">
              <a:ext uri="{FF2B5EF4-FFF2-40B4-BE49-F238E27FC236}">
                <a16:creationId xmlns:a16="http://schemas.microsoft.com/office/drawing/2014/main" id="{9CB0A800-5A66-4010-AEDE-2EBAB09FF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4754880"/>
            <a:ext cx="356616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Objetivo dominante: bajar varianza</a:t>
            </a:r>
            <a:endParaRPr sz="1300"/>
          </a:p>
        </p:txBody>
      </p:sp>
      <p:sp>
        <p:nvSpPr>
          <p:cNvPr id="31" name="Shape 29">
            <a:extLst xmlns:a="http://schemas.openxmlformats.org/drawingml/2006/main">
              <a:ext uri="{FF2B5EF4-FFF2-40B4-BE49-F238E27FC236}">
                <a16:creationId xmlns:a16="http://schemas.microsoft.com/office/drawing/2014/main" id="{DC0C38A8-B18F-4131-9209-846EEADB8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1874520"/>
            <a:ext cx="4983480" cy="3520440"/>
          </a:xfrm>
          <a:prstGeom xmlns:a="http://schemas.openxmlformats.org/drawingml/2006/main" prst="roundRect">
            <a:avLst>
              <a:gd name="adj" fmla="val 1558"/>
            </a:avLst>
          </a:prstGeom>
          <a:solidFill xmlns:a="http://schemas.openxmlformats.org/drawingml/2006/main">
            <a:srgbClr val="101E33"/>
          </a:solidFill>
          <a:ln xmlns:a="http://schemas.openxmlformats.org/drawingml/2006/main" w="12700">
            <a:solidFill>
              <a:srgbClr val="A855F7"/>
            </a:solidFill>
            <a:prstDash val="solid"/>
          </a:ln>
        </p:spPr>
      </p:sp>
      <p:sp>
        <p:nvSpPr>
          <p:cNvPr id="32" name="Text 30">
            <a:extLst xmlns:a="http://schemas.openxmlformats.org/drawingml/2006/main">
              <a:ext uri="{FF2B5EF4-FFF2-40B4-BE49-F238E27FC236}">
                <a16:creationId xmlns:a16="http://schemas.microsoft.com/office/drawing/2014/main" id="{DBFEC162-30E5-4EF4-A081-031CC1AC2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148840"/>
            <a:ext cx="2011680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800" b="1">
                <a:solidFill>
                  <a:srgbClr val="A855F7"/>
                </a:solidFill>
                <a:latin typeface="DejaVu Sans"/>
                <a:ea typeface="DejaVu Sans"/>
                <a:cs typeface="DejaVu Sans"/>
              </a:rPr>
              <a:t>Boosting</a:t>
            </a:r>
            <a:endParaRPr sz="1800"/>
          </a:p>
        </p:txBody>
      </p:sp>
      <p:sp>
        <p:nvSpPr>
          <p:cNvPr id="33" name="Text 31">
            <a:extLst xmlns:a="http://schemas.openxmlformats.org/drawingml/2006/main">
              <a:ext uri="{FF2B5EF4-FFF2-40B4-BE49-F238E27FC236}">
                <a16:creationId xmlns:a16="http://schemas.microsoft.com/office/drawing/2014/main" id="{173BF3A5-266D-4124-A1A9-648E8406E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633472"/>
            <a:ext cx="3657600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0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Árboles pequeños en secuencia</a:t>
            </a:r>
            <a:endParaRPr sz="1300"/>
          </a:p>
        </p:txBody>
      </p:sp>
      <p:sp>
        <p:nvSpPr>
          <p:cNvPr id="34" name="Shape 32">
            <a:extLst xmlns:a="http://schemas.openxmlformats.org/drawingml/2006/main">
              <a:ext uri="{FF2B5EF4-FFF2-40B4-BE49-F238E27FC236}">
                <a16:creationId xmlns:a16="http://schemas.microsoft.com/office/drawing/2014/main" id="{DD6F3200-7112-4D6A-9C19-E571C6AA9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6560" y="3337560"/>
            <a:ext cx="566928" cy="411480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13243B"/>
          </a:solidFill>
          <a:ln xmlns:a="http://schemas.openxmlformats.org/drawingml/2006/main" w="15240">
            <a:solidFill>
              <a:srgbClr val="A855F7"/>
            </a:solidFill>
            <a:prstDash val="solid"/>
          </a:ln>
        </p:spPr>
      </p:sp>
      <p:sp>
        <p:nvSpPr>
          <p:cNvPr id="35" name="Text 33">
            <a:extLst xmlns:a="http://schemas.openxmlformats.org/drawingml/2006/main">
              <a:ext uri="{FF2B5EF4-FFF2-40B4-BE49-F238E27FC236}">
                <a16:creationId xmlns:a16="http://schemas.microsoft.com/office/drawing/2014/main" id="{F8DDFF81-1A8C-477B-9061-BCCE6173A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2280" y="3410712"/>
            <a:ext cx="475488" cy="26517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0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F₀</a:t>
            </a:r>
            <a:endParaRPr sz="800"/>
          </a:p>
        </p:txBody>
      </p:sp>
      <p:sp>
        <p:nvSpPr>
          <p:cNvPr id="37" name="Shape 35">
            <a:extLst xmlns:a="http://schemas.openxmlformats.org/drawingml/2006/main">
              <a:ext uri="{FF2B5EF4-FFF2-40B4-BE49-F238E27FC236}">
                <a16:creationId xmlns:a16="http://schemas.microsoft.com/office/drawing/2014/main" id="{8BEA33CF-AEB5-4E70-8AFD-02377AE1C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26680" y="3337560"/>
            <a:ext cx="566928" cy="411480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13243B"/>
          </a:solidFill>
          <a:ln xmlns:a="http://schemas.openxmlformats.org/drawingml/2006/main" w="15240">
            <a:solidFill>
              <a:srgbClr val="A855F7"/>
            </a:solidFill>
            <a:prstDash val="solid"/>
          </a:ln>
        </p:spPr>
      </p:sp>
      <p:sp>
        <p:nvSpPr>
          <p:cNvPr id="38" name="Text 36">
            <a:extLst xmlns:a="http://schemas.openxmlformats.org/drawingml/2006/main">
              <a:ext uri="{FF2B5EF4-FFF2-40B4-BE49-F238E27FC236}">
                <a16:creationId xmlns:a16="http://schemas.microsoft.com/office/drawing/2014/main" id="{4FFFAAB6-253B-4C12-9ADB-4DC07A3B2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3410712"/>
            <a:ext cx="475488" cy="26517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0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h1</a:t>
            </a:r>
            <a:endParaRPr sz="800"/>
          </a:p>
        </p:txBody>
      </p:sp>
      <p:sp>
        <p:nvSpPr>
          <p:cNvPr id="40" name="Shape 38">
            <a:extLst xmlns:a="http://schemas.openxmlformats.org/drawingml/2006/main">
              <a:ext uri="{FF2B5EF4-FFF2-40B4-BE49-F238E27FC236}">
                <a16:creationId xmlns:a16="http://schemas.microsoft.com/office/drawing/2014/main" id="{C2273AB6-EE44-4CA0-AF8B-32A27AD1E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0" y="3337560"/>
            <a:ext cx="566928" cy="411480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13243B"/>
          </a:solidFill>
          <a:ln xmlns:a="http://schemas.openxmlformats.org/drawingml/2006/main" w="15240">
            <a:solidFill>
              <a:srgbClr val="A855F7"/>
            </a:solidFill>
            <a:prstDash val="solid"/>
          </a:ln>
        </p:spPr>
      </p:sp>
      <p:sp>
        <p:nvSpPr>
          <p:cNvPr id="41" name="Text 39">
            <a:extLst xmlns:a="http://schemas.openxmlformats.org/drawingml/2006/main">
              <a:ext uri="{FF2B5EF4-FFF2-40B4-BE49-F238E27FC236}">
                <a16:creationId xmlns:a16="http://schemas.microsoft.com/office/drawing/2014/main" id="{07272F04-9AE8-4CFD-9DE8-1A6A858E0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2520" y="3410712"/>
            <a:ext cx="475488" cy="26517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0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h2</a:t>
            </a:r>
            <a:endParaRPr sz="800"/>
          </a:p>
        </p:txBody>
      </p:sp>
      <p:sp>
        <p:nvSpPr>
          <p:cNvPr id="43" name="Shape 41">
            <a:extLst xmlns:a="http://schemas.openxmlformats.org/drawingml/2006/main">
              <a:ext uri="{FF2B5EF4-FFF2-40B4-BE49-F238E27FC236}">
                <a16:creationId xmlns:a16="http://schemas.microsoft.com/office/drawing/2014/main" id="{117E6E43-BFF3-461F-9ABE-E720FDFDE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46920" y="3337560"/>
            <a:ext cx="566928" cy="411480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13243B"/>
          </a:solidFill>
          <a:ln xmlns:a="http://schemas.openxmlformats.org/drawingml/2006/main" w="15240">
            <a:solidFill>
              <a:srgbClr val="A855F7"/>
            </a:solidFill>
            <a:prstDash val="solid"/>
          </a:ln>
        </p:spPr>
      </p:sp>
      <p:sp>
        <p:nvSpPr>
          <p:cNvPr id="44" name="Text 42">
            <a:extLst xmlns:a="http://schemas.openxmlformats.org/drawingml/2006/main">
              <a:ext uri="{FF2B5EF4-FFF2-40B4-BE49-F238E27FC236}">
                <a16:creationId xmlns:a16="http://schemas.microsoft.com/office/drawing/2014/main" id="{17653073-C46D-4D6A-B408-EC60D1C97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2640" y="3410712"/>
            <a:ext cx="475488" cy="26517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0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h3</a:t>
            </a:r>
            <a:endParaRPr sz="800"/>
          </a:p>
        </p:txBody>
      </p:sp>
      <p:sp>
        <p:nvSpPr>
          <p:cNvPr id="46" name="Shape 44">
            <a:extLst xmlns:a="http://schemas.openxmlformats.org/drawingml/2006/main">
              <a:ext uri="{FF2B5EF4-FFF2-40B4-BE49-F238E27FC236}">
                <a16:creationId xmlns:a16="http://schemas.microsoft.com/office/drawing/2014/main" id="{8B1F4860-A728-43A6-8A2F-23D0CD077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07040" y="3337560"/>
            <a:ext cx="566928" cy="411480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13243B"/>
          </a:solidFill>
          <a:ln xmlns:a="http://schemas.openxmlformats.org/drawingml/2006/main" w="15240">
            <a:solidFill>
              <a:srgbClr val="A855F7"/>
            </a:solidFill>
            <a:prstDash val="solid"/>
          </a:ln>
        </p:spPr>
      </p:sp>
      <p:sp>
        <p:nvSpPr>
          <p:cNvPr id="47" name="Text 45">
            <a:extLst xmlns:a="http://schemas.openxmlformats.org/drawingml/2006/main">
              <a:ext uri="{FF2B5EF4-FFF2-40B4-BE49-F238E27FC236}">
                <a16:creationId xmlns:a16="http://schemas.microsoft.com/office/drawing/2014/main" id="{52D343A3-0862-4069-9453-AC6A6E435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52760" y="3410712"/>
            <a:ext cx="475488" cy="26517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0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h4</a:t>
            </a:r>
            <a:endParaRPr sz="800"/>
          </a:p>
        </p:txBody>
      </p:sp>
      <p:sp>
        <p:nvSpPr>
          <p:cNvPr id="48" name="Text 46">
            <a:extLst xmlns:a="http://schemas.openxmlformats.org/drawingml/2006/main">
              <a:ext uri="{FF2B5EF4-FFF2-40B4-BE49-F238E27FC236}">
                <a16:creationId xmlns:a16="http://schemas.microsoft.com/office/drawing/2014/main" id="{3487AF10-8CE6-4814-85F3-A2B957E21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4160520"/>
            <a:ext cx="393192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0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cada paso corrige errores del anterior</a:t>
            </a:r>
            <a:endParaRPr sz="1300"/>
          </a:p>
        </p:txBody>
      </p:sp>
      <p:sp>
        <p:nvSpPr>
          <p:cNvPr id="49" name="Text 47">
            <a:extLst xmlns:a="http://schemas.openxmlformats.org/drawingml/2006/main">
              <a:ext uri="{FF2B5EF4-FFF2-40B4-BE49-F238E27FC236}">
                <a16:creationId xmlns:a16="http://schemas.microsoft.com/office/drawing/2014/main" id="{DF125EED-D881-4AA5-BCCF-804761A1E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4754880"/>
            <a:ext cx="393192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89062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Objetivo: mejorar la pérdida con regularización</a:t>
            </a:r>
            <a:endParaRPr sz="1300"/>
          </a:p>
        </p:txBody>
      </p:sp>
      <p:sp>
        <p:nvSpPr>
          <p:cNvPr id="50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2FF28211-82CC-49EA-8F9E-83573FD7C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1016" y="3822192"/>
            <a:ext cx="3282696" cy="612648"/>
          </a:xfrm>
          <a:custGeom xmlns:a="http://schemas.openxmlformats.org/drawingml/2006/main">
            <a:pathLst>
              <a:path w="3282696" h="612648">
                <a:moveTo>
                  <a:pt x="0" y="0"/>
                </a:moveTo>
                <a:lnTo>
                  <a:pt x="3282696" y="612648"/>
                </a:lnTo>
              </a:path>
            </a:pathLst>
          </a:custGeom>
          <a:noFill xmlns:a="http://schemas.openxmlformats.org/drawingml/2006/main"/>
          <a:ln xmlns:a="http://schemas.openxmlformats.org/drawingml/2006/main" w="10192">
            <a:solidFill>
              <a:srgbClr val="5F7388"/>
            </a:solidFill>
          </a:ln>
        </p:spPr>
      </p:sp>
      <p:sp>
        <p:nvSpPr>
          <p:cNvPr id="51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D456CDAD-A8BD-4D1C-B54D-0F635FADF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4248" y="3822192"/>
            <a:ext cx="2569464" cy="612648"/>
          </a:xfrm>
          <a:custGeom xmlns:a="http://schemas.openxmlformats.org/drawingml/2006/main">
            <a:pathLst>
              <a:path w="2569464" h="612648">
                <a:moveTo>
                  <a:pt x="0" y="0"/>
                </a:moveTo>
                <a:lnTo>
                  <a:pt x="2569464" y="612648"/>
                </a:lnTo>
              </a:path>
            </a:pathLst>
          </a:custGeom>
          <a:noFill xmlns:a="http://schemas.openxmlformats.org/drawingml/2006/main"/>
          <a:ln xmlns:a="http://schemas.openxmlformats.org/drawingml/2006/main" w="10192">
            <a:solidFill>
              <a:srgbClr val="5F7388"/>
            </a:solidFill>
          </a:ln>
        </p:spPr>
      </p:sp>
      <p:sp>
        <p:nvSpPr>
          <p:cNvPr id="52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E4A4CE1F-0511-42BD-B83B-070D67F43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7480" y="3822192"/>
            <a:ext cx="1856232" cy="612648"/>
          </a:xfrm>
          <a:custGeom xmlns:a="http://schemas.openxmlformats.org/drawingml/2006/main">
            <a:pathLst>
              <a:path w="1856232" h="612648">
                <a:moveTo>
                  <a:pt x="0" y="0"/>
                </a:moveTo>
                <a:lnTo>
                  <a:pt x="1856232" y="612648"/>
                </a:lnTo>
              </a:path>
            </a:pathLst>
          </a:custGeom>
          <a:noFill xmlns:a="http://schemas.openxmlformats.org/drawingml/2006/main"/>
          <a:ln xmlns:a="http://schemas.openxmlformats.org/drawingml/2006/main" w="10192">
            <a:solidFill>
              <a:srgbClr val="5F7388"/>
            </a:solidFill>
          </a:ln>
        </p:spPr>
      </p:sp>
      <p:sp>
        <p:nvSpPr>
          <p:cNvPr id="53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B5032B2F-65A3-4F19-A1FB-340982DBE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10712" y="3822192"/>
            <a:ext cx="1143000" cy="612648"/>
          </a:xfrm>
          <a:custGeom xmlns:a="http://schemas.openxmlformats.org/drawingml/2006/main">
            <a:pathLst>
              <a:path w="1143000" h="612648">
                <a:moveTo>
                  <a:pt x="0" y="0"/>
                </a:moveTo>
                <a:lnTo>
                  <a:pt x="1143000" y="612648"/>
                </a:lnTo>
              </a:path>
            </a:pathLst>
          </a:custGeom>
          <a:noFill xmlns:a="http://schemas.openxmlformats.org/drawingml/2006/main"/>
          <a:ln xmlns:a="http://schemas.openxmlformats.org/drawingml/2006/main" w="10192">
            <a:solidFill>
              <a:srgbClr val="5F7388"/>
            </a:solidFill>
          </a:ln>
        </p:spPr>
      </p:sp>
      <p:sp>
        <p:nvSpPr>
          <p:cNvPr id="54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6F82817E-3DE5-4C41-8D16-D2D3D565B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23944" y="3822192"/>
            <a:ext cx="429768" cy="612648"/>
          </a:xfrm>
          <a:custGeom xmlns:a="http://schemas.openxmlformats.org/drawingml/2006/main">
            <a:pathLst>
              <a:path w="429768" h="612648">
                <a:moveTo>
                  <a:pt x="0" y="0"/>
                </a:moveTo>
                <a:lnTo>
                  <a:pt x="429768" y="612648"/>
                </a:lnTo>
              </a:path>
            </a:pathLst>
          </a:custGeom>
          <a:noFill xmlns:a="http://schemas.openxmlformats.org/drawingml/2006/main"/>
          <a:ln xmlns:a="http://schemas.openxmlformats.org/drawingml/2006/main" w="10192">
            <a:solidFill>
              <a:srgbClr val="5F7388"/>
            </a:solidFill>
          </a:ln>
        </p:spPr>
      </p:sp>
      <p:cxnSp>
        <p:nvCxnSpPr>
          <p:cNvPr id="102" name=""/>
          <p:cNvCxnSpPr>
            <a:stCxn xmlns:a="http://schemas.openxmlformats.org/drawingml/2006/main" id="34" idx="3"/>
            <a:endCxn xmlns:a="http://schemas.openxmlformats.org/drawingml/2006/main" id="37" idx="1"/>
          </p:cNvCxnSpPr>
          <p:nvPr/>
        </p:nvCxnSpPr>
        <p:spPr>
          <a:xfrm xmlns:a="http://schemas.openxmlformats.org/drawingml/2006/main">
            <a:off x="7333488" y="3543300"/>
            <a:ext cx="393192" cy="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103" name=""/>
          <p:cNvCxnSpPr>
            <a:stCxn xmlns:a="http://schemas.openxmlformats.org/drawingml/2006/main" id="37" idx="3"/>
            <a:endCxn xmlns:a="http://schemas.openxmlformats.org/drawingml/2006/main" id="40" idx="1"/>
          </p:cNvCxnSpPr>
          <p:nvPr/>
        </p:nvCxnSpPr>
        <p:spPr>
          <a:xfrm xmlns:a="http://schemas.openxmlformats.org/drawingml/2006/main">
            <a:off x="8293608" y="3543300"/>
            <a:ext cx="393192" cy="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104" name=""/>
          <p:cNvCxnSpPr>
            <a:stCxn xmlns:a="http://schemas.openxmlformats.org/drawingml/2006/main" id="40" idx="3"/>
            <a:endCxn xmlns:a="http://schemas.openxmlformats.org/drawingml/2006/main" id="43" idx="1"/>
          </p:cNvCxnSpPr>
          <p:nvPr/>
        </p:nvCxnSpPr>
        <p:spPr>
          <a:xfrm xmlns:a="http://schemas.openxmlformats.org/drawingml/2006/main">
            <a:off x="9253728" y="3543300"/>
            <a:ext cx="393192" cy="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105" name=""/>
          <p:cNvCxnSpPr>
            <a:stCxn xmlns:a="http://schemas.openxmlformats.org/drawingml/2006/main" id="43" idx="3"/>
            <a:endCxn xmlns:a="http://schemas.openxmlformats.org/drawingml/2006/main" id="46" idx="1"/>
          </p:cNvCxnSpPr>
          <p:nvPr/>
        </p:nvCxnSpPr>
        <p:spPr>
          <a:xfrm xmlns:a="http://schemas.openxmlformats.org/drawingml/2006/main">
            <a:off x="10213848" y="3543300"/>
            <a:ext cx="393192" cy="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</p:spTree>
    <p:extLst>
      <p:ext uri="{BB962C8B-B14F-4D97-AF65-F5344CB8AC3E}">
        <p14:creationId xmlns:p14="http://schemas.microsoft.com/office/powerpoint/2010/main" val="32189993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7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34CA1BB9-0908-4883-B120-EAC938B04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D6C9"/>
          </a:solidFill>
          <a:ln xmlns:a="http://schemas.openxmlformats.org/drawingml/2006/main" w="12700">
            <a:solidFill>
              <a:srgbClr val="00D6C9">
                <a:alpha val="0"/>
              </a:srgbClr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070DE4F0-9EF3-42E2-AB7B-40E81FA2A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48272"/>
            <a:ext cx="12191695" cy="1097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2436">
              <a:alpha val="90000"/>
            </a:srgbClr>
          </a:solidFill>
          <a:ln xmlns:a="http://schemas.openxmlformats.org/drawingml/2006/main"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C4DE5C2C-8E72-42FE-8CB2-C473DF997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56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42DE53F3-B30B-4CBC-A9A2-0AA4F096F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04</a:t>
            </a:r>
            <a:endParaRPr sz="56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39F7BCCB-3B08-4DAD-A522-83A8D860D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402336"/>
            <a:ext cx="731520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00" b="1">
                <a:solidFill>
                  <a:srgbClr val="00D6C9"/>
                </a:solidFill>
                <a:latin typeface="DejaVu Sans"/>
                <a:ea typeface="DejaVu Sans"/>
                <a:cs typeface="DejaVu Sans"/>
              </a:rPr>
              <a:t>CORRECCIÓN SECUENCIAL</a:t>
            </a:r>
            <a:endParaRPr sz="8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2DCE1654-9EC0-454C-9CFE-C53EFD7A3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13232"/>
            <a:ext cx="10835640" cy="590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La intuición: aprender lo que falta</a:t>
            </a:r>
            <a:endParaRPr sz="27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04C679E6-B128-473F-A2A4-E16D1A8D6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335024"/>
            <a:ext cx="1078992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89881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En regresión, el residuo muestra la parte que el modelo aún no explicó; en clasificación, </a:t>
            </a:r>
            <a:r>
              <a:rPr sz="140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el gradiente negativo cumple una función análoga</a:t>
            </a:r>
            <a:r>
              <a:rPr sz="140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.</a:t>
            </a:r>
            <a:endParaRPr sz="14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869D576B-F910-4544-B4F2-83C93C93B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965960"/>
            <a:ext cx="3154680" cy="3063240"/>
          </a:xfrm>
          <a:prstGeom xmlns:a="http://schemas.openxmlformats.org/drawingml/2006/main" prst="roundRect">
            <a:avLst>
              <a:gd name="adj" fmla="val 1791"/>
            </a:avLst>
          </a:prstGeom>
          <a:solidFill xmlns:a="http://schemas.openxmlformats.org/drawingml/2006/main">
            <a:srgbClr val="101E33"/>
          </a:solidFill>
          <a:ln xmlns:a="http://schemas.openxmlformats.org/drawingml/2006/main" w="12700">
            <a:solidFill>
              <a:srgbClr val="00D6C9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EF821258-CF9B-4777-861C-C017C15F3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8840"/>
            <a:ext cx="278892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600" b="1">
                <a:solidFill>
                  <a:srgbClr val="00D6C9"/>
                </a:solidFill>
                <a:latin typeface="DejaVu Sans"/>
                <a:ea typeface="DejaVu Sans"/>
                <a:cs typeface="DejaVu Sans"/>
              </a:rPr>
              <a:t>Modelo inicial</a:t>
            </a:r>
            <a:endParaRPr sz="1600"/>
          </a:p>
        </p:txBody>
      </p:sp>
      <p:sp>
        <p:nvSpPr>
          <p:cNvPr id="12" name="Shape 10">
            <a:extLst xmlns:a="http://schemas.openxmlformats.org/drawingml/2006/main">
              <a:ext uri="{FF2B5EF4-FFF2-40B4-BE49-F238E27FC236}">
                <a16:creationId xmlns:a16="http://schemas.microsoft.com/office/drawing/2014/main" id="{A3F2347B-FAFF-470D-8772-4931034DA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9120" y="1965960"/>
            <a:ext cx="3154680" cy="3063240"/>
          </a:xfrm>
          <a:prstGeom xmlns:a="http://schemas.openxmlformats.org/drawingml/2006/main" prst="roundRect">
            <a:avLst>
              <a:gd name="adj" fmla="val 1791"/>
            </a:avLst>
          </a:prstGeom>
          <a:solidFill xmlns:a="http://schemas.openxmlformats.org/drawingml/2006/main">
            <a:srgbClr val="101E33"/>
          </a:solidFill>
          <a:ln xmlns:a="http://schemas.openxmlformats.org/drawingml/2006/main" w="12700">
            <a:solidFill>
              <a:srgbClr val="F59E0B"/>
            </a:solidFill>
            <a:prstDash val="solid"/>
          </a:ln>
        </p:spPr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23EDF34F-B0A0-469B-AF3F-BCE085B8A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148840"/>
            <a:ext cx="278892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600" b="1">
                <a:solidFill>
                  <a:srgbClr val="F59E0B"/>
                </a:solidFill>
                <a:latin typeface="DejaVu Sans"/>
                <a:ea typeface="DejaVu Sans"/>
                <a:cs typeface="DejaVu Sans"/>
              </a:rPr>
              <a:t>Errores residuales</a:t>
            </a:r>
            <a:endParaRPr sz="1600"/>
          </a:p>
        </p:txBody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20A6494E-04FB-4A55-AC96-DA8936EC5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6720" y="1965960"/>
            <a:ext cx="3154680" cy="3063240"/>
          </a:xfrm>
          <a:prstGeom xmlns:a="http://schemas.openxmlformats.org/drawingml/2006/main" prst="roundRect">
            <a:avLst>
              <a:gd name="adj" fmla="val 1791"/>
            </a:avLst>
          </a:prstGeom>
          <a:solidFill xmlns:a="http://schemas.openxmlformats.org/drawingml/2006/main">
            <a:srgbClr val="101E33"/>
          </a:solidFill>
          <a:ln xmlns:a="http://schemas.openxmlformats.org/drawingml/2006/main" w="12700">
            <a:solidFill>
              <a:srgbClr val="A855F7"/>
            </a:solidFill>
            <a:prstDash val="solid"/>
          </a:ln>
        </p:spPr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2409E8F0-EBF5-4640-9CEF-74B46EEE5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2148840"/>
            <a:ext cx="278892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600" b="1">
                <a:solidFill>
                  <a:srgbClr val="A855F7"/>
                </a:solidFill>
                <a:latin typeface="DejaVu Sans"/>
                <a:ea typeface="DejaVu Sans"/>
                <a:cs typeface="DejaVu Sans"/>
              </a:rPr>
              <a:t>Árbol corrector</a:t>
            </a:r>
            <a:endParaRPr sz="1600"/>
          </a:p>
        </p:txBody>
      </p:sp>
      <p:sp>
        <p:nvSpPr>
          <p:cNvPr id="18" name="Shape 16">
            <a:extLst xmlns:a="http://schemas.openxmlformats.org/drawingml/2006/main">
              <a:ext uri="{FF2B5EF4-FFF2-40B4-BE49-F238E27FC236}">
                <a16:creationId xmlns:a16="http://schemas.microsoft.com/office/drawing/2014/main" id="{7A586990-6FD6-4A44-87BF-BB70CA06E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2728" y="4167835"/>
            <a:ext cx="91440" cy="9144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EA5E9"/>
          </a:solidFill>
          <a:ln xmlns:a="http://schemas.openxmlformats.org/drawingml/2006/main" w="12700">
            <a:solidFill>
              <a:srgbClr val="0EA5E9"/>
            </a:solidFill>
            <a:prstDash val="solid"/>
          </a:ln>
        </p:spPr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868BEF46-E902-4E5D-A014-6CC7E6056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8994" y="3872484"/>
            <a:ext cx="91440" cy="9144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EA5E9"/>
          </a:solidFill>
          <a:ln xmlns:a="http://schemas.openxmlformats.org/drawingml/2006/main" w="12700">
            <a:solidFill>
              <a:srgbClr val="0EA5E9"/>
            </a:solidFill>
            <a:prstDash val="solid"/>
          </a:ln>
        </p:spPr>
      </p:sp>
      <p:sp>
        <p:nvSpPr>
          <p:cNvPr id="20" name="Shape 18">
            <a:extLst xmlns:a="http://schemas.openxmlformats.org/drawingml/2006/main">
              <a:ext uri="{FF2B5EF4-FFF2-40B4-BE49-F238E27FC236}">
                <a16:creationId xmlns:a16="http://schemas.microsoft.com/office/drawing/2014/main" id="{A2F3168E-824E-4BE6-BF3F-3989B6632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94637" y="3733495"/>
            <a:ext cx="91440" cy="9144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EA5E9"/>
          </a:solidFill>
          <a:ln xmlns:a="http://schemas.openxmlformats.org/drawingml/2006/main" w="12700">
            <a:solidFill>
              <a:srgbClr val="0EA5E9"/>
            </a:solidFill>
            <a:prstDash val="solid"/>
          </a:ln>
        </p:spPr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0FA53F35-B9A3-4B57-A531-21DFBB650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0280" y="3646627"/>
            <a:ext cx="91440" cy="9144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EA5E9"/>
          </a:solidFill>
          <a:ln xmlns:a="http://schemas.openxmlformats.org/drawingml/2006/main" w="12700">
            <a:solidFill>
              <a:srgbClr val="0EA5E9"/>
            </a:solidFill>
            <a:prstDash val="solid"/>
          </a:ln>
        </p:spPr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42D5D413-151D-45C4-87D1-CDE70AE15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85923" y="3403397"/>
            <a:ext cx="91440" cy="9144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EA5E9"/>
          </a:solidFill>
          <a:ln xmlns:a="http://schemas.openxmlformats.org/drawingml/2006/main" w="12700">
            <a:solidFill>
              <a:srgbClr val="0EA5E9"/>
            </a:solidFill>
            <a:prstDash val="solid"/>
          </a:ln>
        </p:spPr>
      </p:sp>
      <p:sp>
        <p:nvSpPr>
          <p:cNvPr id="23" name="Shape 21">
            <a:extLst xmlns:a="http://schemas.openxmlformats.org/drawingml/2006/main">
              <a:ext uri="{FF2B5EF4-FFF2-40B4-BE49-F238E27FC236}">
                <a16:creationId xmlns:a16="http://schemas.microsoft.com/office/drawing/2014/main" id="{CB021D6D-FA2F-43A2-BAFA-FC4EC4D6B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80944" y="3177540"/>
            <a:ext cx="91440" cy="9144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EA5E9"/>
          </a:solidFill>
          <a:ln xmlns:a="http://schemas.openxmlformats.org/drawingml/2006/main" w="12700">
            <a:solidFill>
              <a:srgbClr val="0EA5E9"/>
            </a:solidFill>
            <a:prstDash val="solid"/>
          </a:ln>
        </p:spPr>
      </p:sp>
      <p:sp>
        <p:nvSpPr>
          <p:cNvPr id="24" name="Shape 22">
            <a:extLst xmlns:a="http://schemas.openxmlformats.org/drawingml/2006/main">
              <a:ext uri="{FF2B5EF4-FFF2-40B4-BE49-F238E27FC236}">
                <a16:creationId xmlns:a16="http://schemas.microsoft.com/office/drawing/2014/main" id="{F621E21F-A7DD-49A8-98D9-83FFFBA65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27832" y="3055925"/>
            <a:ext cx="91440" cy="9144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EA5E9"/>
          </a:solidFill>
          <a:ln xmlns:a="http://schemas.openxmlformats.org/drawingml/2006/main" w="12700">
            <a:solidFill>
              <a:srgbClr val="0EA5E9"/>
            </a:solidFill>
            <a:prstDash val="solid"/>
          </a:ln>
        </p:spPr>
      </p:sp>
      <p:sp>
        <p:nvSpPr>
          <p:cNvPr id="28" name="Shape 26">
            <a:extLst xmlns:a="http://schemas.openxmlformats.org/drawingml/2006/main">
              <a:ext uri="{FF2B5EF4-FFF2-40B4-BE49-F238E27FC236}">
                <a16:creationId xmlns:a16="http://schemas.microsoft.com/office/drawing/2014/main" id="{E6C45421-3E35-452D-9A6D-B7CA6ABB6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7720" y="3273552"/>
            <a:ext cx="146304" cy="38404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12700">
            <a:solidFill>
              <a:srgbClr val="F59E0B"/>
            </a:solidFill>
            <a:prstDash val="solid"/>
          </a:ln>
        </p:spPr>
      </p:sp>
      <p:sp>
        <p:nvSpPr>
          <p:cNvPr id="29" name="Shape 27">
            <a:extLst xmlns:a="http://schemas.openxmlformats.org/drawingml/2006/main">
              <a:ext uri="{FF2B5EF4-FFF2-40B4-BE49-F238E27FC236}">
                <a16:creationId xmlns:a16="http://schemas.microsoft.com/office/drawing/2014/main" id="{1B9D0A99-105E-48CA-8D71-BDF160337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3752" y="2953512"/>
            <a:ext cx="146304" cy="7040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12700">
            <a:solidFill>
              <a:srgbClr val="F59E0B"/>
            </a:solidFill>
            <a:prstDash val="solid"/>
          </a:ln>
        </p:spPr>
      </p:sp>
      <p:sp>
        <p:nvSpPr>
          <p:cNvPr id="30" name="Shape 28">
            <a:extLst xmlns:a="http://schemas.openxmlformats.org/drawingml/2006/main">
              <a:ext uri="{FF2B5EF4-FFF2-40B4-BE49-F238E27FC236}">
                <a16:creationId xmlns:a16="http://schemas.microsoft.com/office/drawing/2014/main" id="{415540EA-D7FA-4D4B-9C59-5A35F90AB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9784" y="3657600"/>
            <a:ext cx="146304" cy="3200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12700">
            <a:solidFill>
              <a:srgbClr val="F59E0B"/>
            </a:solidFill>
            <a:prstDash val="solid"/>
          </a:ln>
        </p:spPr>
      </p:sp>
      <p:sp>
        <p:nvSpPr>
          <p:cNvPr id="31" name="Shape 29">
            <a:extLst xmlns:a="http://schemas.openxmlformats.org/drawingml/2006/main">
              <a:ext uri="{FF2B5EF4-FFF2-40B4-BE49-F238E27FC236}">
                <a16:creationId xmlns:a16="http://schemas.microsoft.com/office/drawing/2014/main" id="{551F71AA-D912-4B02-8123-E2DAF210A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5816" y="3145536"/>
            <a:ext cx="146304" cy="5120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12700">
            <a:solidFill>
              <a:srgbClr val="F59E0B"/>
            </a:solidFill>
            <a:prstDash val="solid"/>
          </a:ln>
        </p:spPr>
      </p:sp>
      <p:sp>
        <p:nvSpPr>
          <p:cNvPr id="32" name="Shape 30">
            <a:extLst xmlns:a="http://schemas.openxmlformats.org/drawingml/2006/main">
              <a:ext uri="{FF2B5EF4-FFF2-40B4-BE49-F238E27FC236}">
                <a16:creationId xmlns:a16="http://schemas.microsoft.com/office/drawing/2014/main" id="{C6BBD418-1648-458F-BC4B-528FF7258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41848" y="3657600"/>
            <a:ext cx="146304" cy="57607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12700">
            <a:solidFill>
              <a:srgbClr val="F59E0B"/>
            </a:solidFill>
            <a:prstDash val="solid"/>
          </a:ln>
        </p:spPr>
      </p:sp>
      <p:sp>
        <p:nvSpPr>
          <p:cNvPr id="33" name="Shape 31">
            <a:extLst xmlns:a="http://schemas.openxmlformats.org/drawingml/2006/main">
              <a:ext uri="{FF2B5EF4-FFF2-40B4-BE49-F238E27FC236}">
                <a16:creationId xmlns:a16="http://schemas.microsoft.com/office/drawing/2014/main" id="{84AA5F0E-B950-4A4A-89D6-9A3A894BA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97880" y="3375965"/>
            <a:ext cx="146304" cy="28163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12700">
            <a:solidFill>
              <a:srgbClr val="F59E0B"/>
            </a:solidFill>
            <a:prstDash val="solid"/>
          </a:ln>
        </p:spPr>
      </p:sp>
      <p:sp>
        <p:nvSpPr>
          <p:cNvPr id="34" name="Shape 32">
            <a:extLst xmlns:a="http://schemas.openxmlformats.org/drawingml/2006/main">
              <a:ext uri="{FF2B5EF4-FFF2-40B4-BE49-F238E27FC236}">
                <a16:creationId xmlns:a16="http://schemas.microsoft.com/office/drawing/2014/main" id="{F3C77F15-6E3B-4198-81A2-AD5EF2EB7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912" y="3657600"/>
            <a:ext cx="146304" cy="44805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12700">
            <a:solidFill>
              <a:srgbClr val="F59E0B"/>
            </a:solidFill>
            <a:prstDash val="solid"/>
          </a:ln>
        </p:spPr>
      </p:sp>
      <p:sp>
        <p:nvSpPr>
          <p:cNvPr id="35" name="Shape 33">
            <a:extLst xmlns:a="http://schemas.openxmlformats.org/drawingml/2006/main">
              <a:ext uri="{FF2B5EF4-FFF2-40B4-BE49-F238E27FC236}">
                <a16:creationId xmlns:a16="http://schemas.microsoft.com/office/drawing/2014/main" id="{FC218B4B-E661-41D9-9219-CBBE94BD9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9944" y="3427171"/>
            <a:ext cx="146304" cy="230429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12700">
            <a:solidFill>
              <a:srgbClr val="F59E0B"/>
            </a:solidFill>
            <a:prstDash val="solid"/>
          </a:ln>
        </p:spPr>
      </p:sp>
      <p:sp>
        <p:nvSpPr>
          <p:cNvPr id="36" name="Text 34">
            <a:extLst xmlns:a="http://schemas.openxmlformats.org/drawingml/2006/main">
              <a:ext uri="{FF2B5EF4-FFF2-40B4-BE49-F238E27FC236}">
                <a16:creationId xmlns:a16="http://schemas.microsoft.com/office/drawing/2014/main" id="{4B7F7311-B2AF-4F7A-9A6A-EB8559CEF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280" y="4590288"/>
            <a:ext cx="2377440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0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residuo = y − F₀(x)</a:t>
            </a:r>
            <a:endParaRPr sz="1200"/>
          </a:p>
        </p:txBody>
      </p:sp>
      <p:sp>
        <p:nvSpPr>
          <p:cNvPr id="46" name="Text 44">
            <a:extLst xmlns:a="http://schemas.openxmlformats.org/drawingml/2006/main">
              <a:ext uri="{FF2B5EF4-FFF2-40B4-BE49-F238E27FC236}">
                <a16:creationId xmlns:a16="http://schemas.microsoft.com/office/drawing/2014/main" id="{B66B8C72-D399-4E79-8038-90E2214B5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6448" y="4590288"/>
            <a:ext cx="2743200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92384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0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el árbol aprende una corrección simple</a:t>
            </a:r>
            <a:endParaRPr sz="1200"/>
          </a:p>
        </p:txBody>
      </p:sp>
      <p:sp>
        <p:nvSpPr>
          <p:cNvPr id="47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9D47E612-CEAD-4759-8403-C90ECA0BD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4526280"/>
            <a:ext cx="2468880" cy="953"/>
          </a:xfrm>
          <a:custGeom xmlns:a="http://schemas.openxmlformats.org/drawingml/2006/main">
            <a:pathLst>
              <a:path w="2468880" h="953">
                <a:moveTo>
                  <a:pt x="0" y="0"/>
                </a:moveTo>
                <a:lnTo>
                  <a:pt x="2468880" y="953"/>
                </a:lnTo>
              </a:path>
            </a:pathLst>
          </a:custGeom>
          <a:noFill xmlns:a="http://schemas.openxmlformats.org/drawingml/2006/main"/>
          <a:ln xmlns:a="http://schemas.openxmlformats.org/drawingml/2006/main" w="12668">
            <a:solidFill>
              <a:srgbClr val="5F7388"/>
            </a:solidFill>
          </a:ln>
        </p:spPr>
      </p:sp>
      <p:sp>
        <p:nvSpPr>
          <p:cNvPr id="48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355D356E-FC49-4072-9156-AFCE823FC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788920"/>
            <a:ext cx="953" cy="1737360"/>
          </a:xfrm>
          <a:custGeom xmlns:a="http://schemas.openxmlformats.org/drawingml/2006/main">
            <a:pathLst>
              <a:path w="953" h="1737360">
                <a:moveTo>
                  <a:pt x="0" y="0"/>
                </a:moveTo>
                <a:lnTo>
                  <a:pt x="953" y="1737360"/>
                </a:lnTo>
              </a:path>
            </a:pathLst>
          </a:custGeom>
          <a:noFill xmlns:a="http://schemas.openxmlformats.org/drawingml/2006/main"/>
          <a:ln xmlns:a="http://schemas.openxmlformats.org/drawingml/2006/main" w="12668">
            <a:solidFill>
              <a:srgbClr val="5F7388"/>
            </a:solidFill>
          </a:ln>
        </p:spPr>
      </p:sp>
      <p:sp>
        <p:nvSpPr>
          <p:cNvPr id="49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C9DB0DD4-166B-47FB-9E67-E2851152B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4526280"/>
            <a:ext cx="2468880" cy="953"/>
          </a:xfrm>
          <a:custGeom xmlns:a="http://schemas.openxmlformats.org/drawingml/2006/main">
            <a:pathLst>
              <a:path w="2468880" h="953">
                <a:moveTo>
                  <a:pt x="0" y="0"/>
                </a:moveTo>
                <a:lnTo>
                  <a:pt x="2468880" y="953"/>
                </a:lnTo>
              </a:path>
            </a:pathLst>
          </a:custGeom>
          <a:noFill xmlns:a="http://schemas.openxmlformats.org/drawingml/2006/main"/>
          <a:ln xmlns:a="http://schemas.openxmlformats.org/drawingml/2006/main" w="12668">
            <a:solidFill>
              <a:srgbClr val="5F7388"/>
            </a:solidFill>
          </a:ln>
        </p:spPr>
      </p:sp>
      <p:sp>
        <p:nvSpPr>
          <p:cNvPr id="50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6C54FDCA-97B6-43F3-9130-EEB7E014C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788920"/>
            <a:ext cx="953" cy="1737360"/>
          </a:xfrm>
          <a:custGeom xmlns:a="http://schemas.openxmlformats.org/drawingml/2006/main">
            <a:pathLst>
              <a:path w="953" h="1737360">
                <a:moveTo>
                  <a:pt x="0" y="0"/>
                </a:moveTo>
                <a:lnTo>
                  <a:pt x="953" y="1737360"/>
                </a:lnTo>
              </a:path>
            </a:pathLst>
          </a:custGeom>
          <a:noFill xmlns:a="http://schemas.openxmlformats.org/drawingml/2006/main"/>
          <a:ln xmlns:a="http://schemas.openxmlformats.org/drawingml/2006/main" w="12668">
            <a:solidFill>
              <a:srgbClr val="5F7388"/>
            </a:solidFill>
          </a:ln>
        </p:spPr>
      </p:sp>
      <p:sp>
        <p:nvSpPr>
          <p:cNvPr id="51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867050E0-5D05-428D-8CAE-0EAB03484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3171158"/>
            <a:ext cx="2468880" cy="1007650"/>
          </a:xfrm>
          <a:custGeom xmlns:a="http://schemas.openxmlformats.org/drawingml/2006/main">
            <a:pathLst>
              <a:path w="2468880" h="1007650">
                <a:moveTo>
                  <a:pt x="0" y="1007650"/>
                </a:moveTo>
                <a:lnTo>
                  <a:pt x="246888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7908">
            <a:solidFill>
              <a:srgbClr val="00D6C9"/>
            </a:solidFill>
          </a:ln>
        </p:spPr>
      </p:sp>
      <p:sp>
        <p:nvSpPr>
          <p:cNvPr id="52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307ED13A-8C0F-48D0-9118-D871DA2E2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1040" y="4526280"/>
            <a:ext cx="2468880" cy="953"/>
          </a:xfrm>
          <a:custGeom xmlns:a="http://schemas.openxmlformats.org/drawingml/2006/main">
            <a:pathLst>
              <a:path w="2468880" h="953">
                <a:moveTo>
                  <a:pt x="0" y="0"/>
                </a:moveTo>
                <a:lnTo>
                  <a:pt x="2468880" y="953"/>
                </a:lnTo>
              </a:path>
            </a:pathLst>
          </a:custGeom>
          <a:noFill xmlns:a="http://schemas.openxmlformats.org/drawingml/2006/main"/>
          <a:ln xmlns:a="http://schemas.openxmlformats.org/drawingml/2006/main" w="12668">
            <a:solidFill>
              <a:srgbClr val="5F7388"/>
            </a:solidFill>
          </a:ln>
        </p:spPr>
      </p:sp>
      <p:sp>
        <p:nvSpPr>
          <p:cNvPr id="53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8D32FD2D-735A-40C2-B909-253D5E776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1040" y="2788920"/>
            <a:ext cx="953" cy="1737360"/>
          </a:xfrm>
          <a:custGeom xmlns:a="http://schemas.openxmlformats.org/drawingml/2006/main">
            <a:pathLst>
              <a:path w="953" h="1737360">
                <a:moveTo>
                  <a:pt x="0" y="0"/>
                </a:moveTo>
                <a:lnTo>
                  <a:pt x="953" y="1737360"/>
                </a:lnTo>
              </a:path>
            </a:pathLst>
          </a:custGeom>
          <a:noFill xmlns:a="http://schemas.openxmlformats.org/drawingml/2006/main"/>
          <a:ln xmlns:a="http://schemas.openxmlformats.org/drawingml/2006/main" w="12668">
            <a:solidFill>
              <a:srgbClr val="5F7388"/>
            </a:solidFill>
          </a:ln>
        </p:spPr>
      </p:sp>
      <p:sp>
        <p:nvSpPr>
          <p:cNvPr id="54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C26BF6CC-E722-47D7-833E-8C5EEB855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5145" y="3918204"/>
            <a:ext cx="543116" cy="953"/>
          </a:xfrm>
          <a:custGeom xmlns:a="http://schemas.openxmlformats.org/drawingml/2006/main">
            <a:pathLst>
              <a:path w="543116" h="953">
                <a:moveTo>
                  <a:pt x="0" y="0"/>
                </a:moveTo>
                <a:lnTo>
                  <a:pt x="543116" y="953"/>
                </a:lnTo>
              </a:path>
            </a:pathLst>
          </a:custGeom>
          <a:noFill xmlns:a="http://schemas.openxmlformats.org/drawingml/2006/main"/>
          <a:ln xmlns:a="http://schemas.openxmlformats.org/drawingml/2006/main" w="27908">
            <a:solidFill>
              <a:srgbClr val="A855F7"/>
            </a:solidFill>
          </a:ln>
        </p:spPr>
      </p:sp>
      <p:sp>
        <p:nvSpPr>
          <p:cNvPr id="55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096A3099-6FD2-45C5-82D7-046F3F06F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8260" y="3449098"/>
            <a:ext cx="953" cy="469106"/>
          </a:xfrm>
          <a:custGeom xmlns:a="http://schemas.openxmlformats.org/drawingml/2006/main">
            <a:pathLst>
              <a:path w="953" h="469106">
                <a:moveTo>
                  <a:pt x="0" y="469106"/>
                </a:moveTo>
                <a:lnTo>
                  <a:pt x="953" y="0"/>
                </a:lnTo>
              </a:path>
            </a:pathLst>
          </a:custGeom>
          <a:noFill xmlns:a="http://schemas.openxmlformats.org/drawingml/2006/main"/>
          <a:ln xmlns:a="http://schemas.openxmlformats.org/drawingml/2006/main" w="27908">
            <a:solidFill>
              <a:srgbClr val="A855F7"/>
            </a:solidFill>
          </a:ln>
        </p:spPr>
      </p:sp>
      <p:sp>
        <p:nvSpPr>
          <p:cNvPr id="56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F7277820-B970-4E2C-8E7D-40D46495A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8260" y="3449098"/>
            <a:ext cx="740664" cy="953"/>
          </a:xfrm>
          <a:custGeom xmlns:a="http://schemas.openxmlformats.org/drawingml/2006/main">
            <a:pathLst>
              <a:path w="740664" h="953">
                <a:moveTo>
                  <a:pt x="0" y="0"/>
                </a:moveTo>
                <a:lnTo>
                  <a:pt x="740664" y="953"/>
                </a:lnTo>
              </a:path>
            </a:pathLst>
          </a:custGeom>
          <a:noFill xmlns:a="http://schemas.openxmlformats.org/drawingml/2006/main"/>
          <a:ln xmlns:a="http://schemas.openxmlformats.org/drawingml/2006/main" w="27908">
            <a:solidFill>
              <a:srgbClr val="A855F7"/>
            </a:solidFill>
          </a:ln>
        </p:spPr>
      </p:sp>
      <p:sp>
        <p:nvSpPr>
          <p:cNvPr id="57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80F6A5A4-4E15-467B-B868-388709800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8924" y="3449098"/>
            <a:ext cx="953" cy="347472"/>
          </a:xfrm>
          <a:custGeom xmlns:a="http://schemas.openxmlformats.org/drawingml/2006/main">
            <a:pathLst>
              <a:path w="953" h="347472">
                <a:moveTo>
                  <a:pt x="0" y="0"/>
                </a:moveTo>
                <a:lnTo>
                  <a:pt x="953" y="347472"/>
                </a:lnTo>
              </a:path>
            </a:pathLst>
          </a:custGeom>
          <a:noFill xmlns:a="http://schemas.openxmlformats.org/drawingml/2006/main"/>
          <a:ln xmlns:a="http://schemas.openxmlformats.org/drawingml/2006/main" w="27908">
            <a:solidFill>
              <a:srgbClr val="A855F7"/>
            </a:solidFill>
          </a:ln>
        </p:spPr>
      </p:sp>
      <p:sp>
        <p:nvSpPr>
          <p:cNvPr id="58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A255F80C-9AAD-40A4-9CC6-E8B05D45B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8924" y="3796570"/>
            <a:ext cx="617220" cy="953"/>
          </a:xfrm>
          <a:custGeom xmlns:a="http://schemas.openxmlformats.org/drawingml/2006/main">
            <a:pathLst>
              <a:path w="617220" h="953">
                <a:moveTo>
                  <a:pt x="0" y="0"/>
                </a:moveTo>
                <a:lnTo>
                  <a:pt x="617220" y="953"/>
                </a:lnTo>
              </a:path>
            </a:pathLst>
          </a:custGeom>
          <a:noFill xmlns:a="http://schemas.openxmlformats.org/drawingml/2006/main"/>
          <a:ln xmlns:a="http://schemas.openxmlformats.org/drawingml/2006/main" w="27908">
            <a:solidFill>
              <a:srgbClr val="A855F7"/>
            </a:solidFill>
          </a:ln>
        </p:spPr>
      </p:sp>
      <p:sp>
        <p:nvSpPr>
          <p:cNvPr id="59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C3E728A0-A5B8-42F9-B1D5-7881CCBE4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96144" y="3240595"/>
            <a:ext cx="953" cy="555974"/>
          </a:xfrm>
          <a:custGeom xmlns:a="http://schemas.openxmlformats.org/drawingml/2006/main">
            <a:pathLst>
              <a:path w="953" h="555974">
                <a:moveTo>
                  <a:pt x="0" y="555974"/>
                </a:moveTo>
                <a:lnTo>
                  <a:pt x="953" y="0"/>
                </a:lnTo>
              </a:path>
            </a:pathLst>
          </a:custGeom>
          <a:noFill xmlns:a="http://schemas.openxmlformats.org/drawingml/2006/main"/>
          <a:ln xmlns:a="http://schemas.openxmlformats.org/drawingml/2006/main" w="27908">
            <a:solidFill>
              <a:srgbClr val="A855F7"/>
            </a:solidFill>
          </a:ln>
        </p:spPr>
      </p:sp>
      <p:sp>
        <p:nvSpPr>
          <p:cNvPr id="60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098584F2-976B-4F3C-B451-79C2CAA0A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96144" y="3240596"/>
            <a:ext cx="419672" cy="953"/>
          </a:xfrm>
          <a:custGeom xmlns:a="http://schemas.openxmlformats.org/drawingml/2006/main">
            <a:pathLst>
              <a:path w="419672" h="953">
                <a:moveTo>
                  <a:pt x="0" y="0"/>
                </a:moveTo>
                <a:lnTo>
                  <a:pt x="419672" y="953"/>
                </a:lnTo>
              </a:path>
            </a:pathLst>
          </a:custGeom>
          <a:noFill xmlns:a="http://schemas.openxmlformats.org/drawingml/2006/main"/>
          <a:ln xmlns:a="http://schemas.openxmlformats.org/drawingml/2006/main" w="27908">
            <a:solidFill>
              <a:srgbClr val="A855F7"/>
            </a:solidFill>
          </a:ln>
        </p:spPr>
      </p:sp>
    </p:spTree>
    <p:extLst>
      <p:ext uri="{BB962C8B-B14F-4D97-AF65-F5344CB8AC3E}">
        <p14:creationId xmlns:p14="http://schemas.microsoft.com/office/powerpoint/2010/main" val="176022680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7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FA1B9D9D-4B2F-405C-8DEE-CFDAD4CB1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D6C9"/>
          </a:solidFill>
          <a:ln xmlns:a="http://schemas.openxmlformats.org/drawingml/2006/main" w="12700">
            <a:solidFill>
              <a:srgbClr val="00D6C9">
                <a:alpha val="0"/>
              </a:srgbClr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AAABB4D9-8F77-430D-9846-3FBA77393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48272"/>
            <a:ext cx="12191695" cy="1097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2436">
              <a:alpha val="90000"/>
            </a:srgbClr>
          </a:solidFill>
          <a:ln xmlns:a="http://schemas.openxmlformats.org/drawingml/2006/main"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2C339015-1E35-4837-A73D-8C0B7FAB5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56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91A774CB-03DE-418B-9C92-553EE76FD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05</a:t>
            </a:r>
            <a:endParaRPr sz="56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5611AA5A-C23C-4D54-98C4-C5544647A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402336"/>
            <a:ext cx="731520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00" b="1">
                <a:solidFill>
                  <a:srgbClr val="00D6C9"/>
                </a:solidFill>
                <a:latin typeface="DejaVu Sans"/>
                <a:ea typeface="DejaVu Sans"/>
                <a:cs typeface="DejaVu Sans"/>
              </a:rPr>
              <a:t>MATEMÁTICA MÍNIMA</a:t>
            </a:r>
            <a:endParaRPr sz="8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AF9D3167-698A-4C47-8F44-DD5E35423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13232"/>
            <a:ext cx="10835640" cy="590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Boosting como modelo aditivo</a:t>
            </a:r>
            <a:endParaRPr sz="27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AD92AFFC-5CF5-4857-9381-401C352D8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335024"/>
            <a:ext cx="1078992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El modelo final no es un único árbol: es la suma controlada de muchas correcciones pequeñas.</a:t>
            </a:r>
            <a:endParaRPr sz="14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4022F11A-07BC-41C5-BE3C-86559C94B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1828800"/>
            <a:ext cx="10424160" cy="914400"/>
          </a:xfrm>
          <a:prstGeom xmlns:a="http://schemas.openxmlformats.org/drawingml/2006/main" prst="roundRect">
            <a:avLst>
              <a:gd name="adj" fmla="val 5000"/>
            </a:avLst>
          </a:prstGeom>
          <a:solidFill xmlns:a="http://schemas.openxmlformats.org/drawingml/2006/main">
            <a:srgbClr val="0E1A2C"/>
          </a:solidFill>
          <a:ln xmlns:a="http://schemas.openxmlformats.org/drawingml/2006/main" w="12700">
            <a:solidFill>
              <a:srgbClr val="A855F7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9A2C4884-4DEF-46FF-9436-EFF62B608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1965960"/>
            <a:ext cx="10149840" cy="6400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900">
                <a:solidFill>
                  <a:srgbClr val="F8FAFC"/>
                </a:solidFill>
                <a:latin typeface="DejaVu Serif"/>
                <a:ea typeface="DejaVu Serif"/>
                <a:cs typeface="DejaVu Serif"/>
              </a:rPr>
              <a:t>F_M(x) = F_0(x) + ν · Σ_{m=1}^{M} γ_m h_m(x)</a:t>
            </a:r>
            <a:endParaRPr sz="1900"/>
          </a:p>
        </p:txBody>
      </p:sp>
      <p:sp>
        <p:nvSpPr>
          <p:cNvPr id="12" name="Shape 10">
            <a:extLst xmlns:a="http://schemas.openxmlformats.org/drawingml/2006/main">
              <a:ext uri="{FF2B5EF4-FFF2-40B4-BE49-F238E27FC236}">
                <a16:creationId xmlns:a16="http://schemas.microsoft.com/office/drawing/2014/main" id="{3BC97524-E406-469A-940C-E6638EDBC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46120"/>
            <a:ext cx="2240280" cy="160020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101E33"/>
          </a:solidFill>
          <a:ln xmlns:a="http://schemas.openxmlformats.org/drawingml/2006/main" w="12700">
            <a:solidFill>
              <a:srgbClr val="00D6C9"/>
            </a:solidFill>
            <a:prstDash val="solid"/>
          </a:ln>
        </p:spPr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A1E8438A-6B5E-4E78-BFAC-45542AE71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9848" y="3392424"/>
            <a:ext cx="1929384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00" b="1">
                <a:solidFill>
                  <a:srgbClr val="00D6C9"/>
                </a:solidFill>
                <a:latin typeface="DejaVu Sans"/>
                <a:ea typeface="DejaVu Sans"/>
                <a:cs typeface="DejaVu Sans"/>
              </a:rPr>
              <a:t>F₀</a:t>
            </a:r>
            <a:endParaRPr sz="8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D71EE48E-74FC-4E9E-AEDB-D850E7812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9848" y="3630168"/>
            <a:ext cx="1929384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5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Modelo inicial</a:t>
            </a:r>
            <a:endParaRPr sz="150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0F4E1E2C-C9F5-418F-A023-0943A4990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9848" y="4087368"/>
            <a:ext cx="1929384" cy="5943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98742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5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Una constante en la escala del modelo, como media o log-odds iniciales.</a:t>
            </a:r>
            <a:endParaRPr sz="1150"/>
          </a:p>
        </p:txBody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45F47074-93E6-41DD-87F2-530F6578B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246120"/>
            <a:ext cx="2240280" cy="160020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101E33"/>
          </a:solidFill>
          <a:ln xmlns:a="http://schemas.openxmlformats.org/drawingml/2006/main" w="12700">
            <a:solidFill>
              <a:srgbClr val="A855F7"/>
            </a:solidFill>
            <a:prstDash val="solid"/>
          </a:ln>
        </p:spPr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841C27F7-9B23-4781-8620-F66553DF6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4448" y="3392424"/>
            <a:ext cx="1929384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00" b="1">
                <a:solidFill>
                  <a:srgbClr val="A855F7"/>
                </a:solidFill>
                <a:latin typeface="DejaVu Sans"/>
                <a:ea typeface="DejaVu Sans"/>
                <a:cs typeface="DejaVu Sans"/>
              </a:rPr>
              <a:t>hₘ(x)</a:t>
            </a:r>
            <a:endParaRPr sz="8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27E03F0C-77D8-41CC-83BF-6E3AA3389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4448" y="3630168"/>
            <a:ext cx="1929384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5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Árbol débil</a:t>
            </a:r>
            <a:endParaRPr sz="150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6630BD4E-42E3-48C2-B95F-C7D064077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4448" y="4087368"/>
            <a:ext cx="1929384" cy="5943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5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Árbol pequeño: baja profundidad, alta regularización.</a:t>
            </a:r>
            <a:endParaRPr sz="1150"/>
          </a:p>
        </p:txBody>
      </p:sp>
      <p:sp>
        <p:nvSpPr>
          <p:cNvPr id="20" name="Shape 18">
            <a:extLst xmlns:a="http://schemas.openxmlformats.org/drawingml/2006/main">
              <a:ext uri="{FF2B5EF4-FFF2-40B4-BE49-F238E27FC236}">
                <a16:creationId xmlns:a16="http://schemas.microsoft.com/office/drawing/2014/main" id="{FDD648A4-5ABA-4956-8758-361188C55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3246120"/>
            <a:ext cx="2240280" cy="160020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101E33"/>
          </a:solidFill>
          <a:ln xmlns:a="http://schemas.openxmlformats.org/drawingml/2006/main" w="12700">
            <a:solidFill>
              <a:srgbClr val="F59E0B"/>
            </a:solidFill>
            <a:prstDash val="solid"/>
          </a:ln>
        </p:spPr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AC99C035-8330-4272-BAFC-7285D2CBF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9048" y="3392424"/>
            <a:ext cx="1929384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00" b="1">
                <a:solidFill>
                  <a:srgbClr val="F59E0B"/>
                </a:solidFill>
                <a:latin typeface="DejaVu Sans"/>
                <a:ea typeface="DejaVu Sans"/>
                <a:cs typeface="DejaVu Sans"/>
              </a:rPr>
              <a:t>γₘ</a:t>
            </a:r>
            <a:endParaRPr sz="800"/>
          </a:p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7D7CA240-D13E-41D1-ADD3-B8FC32E4A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9048" y="3630168"/>
            <a:ext cx="1929384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84222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5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Peso de la corrección</a:t>
            </a:r>
            <a:endParaRPr sz="1500"/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13018E5E-1A69-442C-B928-7BDA82135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9048" y="4087368"/>
            <a:ext cx="1929384" cy="5943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5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Cuánto aporta cada árbol al modelo acumulado.</a:t>
            </a:r>
            <a:endParaRPr sz="1150"/>
          </a:p>
        </p:txBody>
      </p:sp>
      <p:sp>
        <p:nvSpPr>
          <p:cNvPr id="24" name="Shape 22">
            <a:extLst xmlns:a="http://schemas.openxmlformats.org/drawingml/2006/main">
              <a:ext uri="{FF2B5EF4-FFF2-40B4-BE49-F238E27FC236}">
                <a16:creationId xmlns:a16="http://schemas.microsoft.com/office/drawing/2014/main" id="{EF6CFD47-7940-4A05-AD35-09C30DE84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3246120"/>
            <a:ext cx="2240280" cy="160020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101E33"/>
          </a:solidFill>
          <a:ln xmlns:a="http://schemas.openxmlformats.org/drawingml/2006/main" w="12700">
            <a:solidFill>
              <a:srgbClr val="10B981"/>
            </a:solidFill>
            <a:prstDash val="solid"/>
          </a:ln>
        </p:spPr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0B4387A3-B0A9-4833-B6D0-DEC5187C0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3648" y="3392424"/>
            <a:ext cx="1929384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00" b="1">
                <a:solidFill>
                  <a:srgbClr val="10B981"/>
                </a:solidFill>
                <a:latin typeface="DejaVu Sans"/>
                <a:ea typeface="DejaVu Sans"/>
                <a:cs typeface="DejaVu Sans"/>
              </a:rPr>
              <a:t>ν</a:t>
            </a:r>
            <a:endParaRPr sz="800"/>
          </a:p>
        </p:txBody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1802E799-8AC8-4A03-AFBD-C457415F2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3648" y="3630168"/>
            <a:ext cx="1929384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5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Learning rate</a:t>
            </a:r>
            <a:endParaRPr sz="1500"/>
          </a:p>
        </p:txBody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D95E9733-0F9D-4308-BFDA-3EDAC1985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3648" y="4087368"/>
            <a:ext cx="1929384" cy="5943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5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Encoge cada paso para ganar estabilidad.</a:t>
            </a:r>
            <a:endParaRPr sz="1150"/>
          </a:p>
        </p:txBody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1AFC87AB-B91D-43D2-89EA-14206E04F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5321808"/>
            <a:ext cx="192024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900" b="1">
                <a:solidFill>
                  <a:srgbClr val="00D6C9"/>
                </a:solidFill>
                <a:latin typeface="DejaVu Sans"/>
                <a:ea typeface="DejaVu Sans"/>
                <a:cs typeface="DejaVu Sans"/>
              </a:rPr>
              <a:t>Traducción didáctica</a:t>
            </a:r>
            <a:endParaRPr sz="900"/>
          </a:p>
        </p:txBody>
      </p:sp>
      <p:sp>
        <p:nvSpPr>
          <p:cNvPr id="29" name="Text 27">
            <a:extLst xmlns:a="http://schemas.openxmlformats.org/drawingml/2006/main">
              <a:ext uri="{FF2B5EF4-FFF2-40B4-BE49-F238E27FC236}">
                <a16:creationId xmlns:a16="http://schemas.microsoft.com/office/drawing/2014/main" id="{6333EFBB-E91A-40C1-BB7A-F94824BE8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6040" y="5230368"/>
            <a:ext cx="786384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73202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5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Aprender de a pasos chicos suele generalizar mejor que intentar corregir todo con un árbol grande.</a:t>
            </a:r>
            <a:endParaRPr sz="1500"/>
          </a:p>
        </p:txBody>
      </p:sp>
    </p:spTree>
    <p:extLst>
      <p:ext uri="{BB962C8B-B14F-4D97-AF65-F5344CB8AC3E}">
        <p14:creationId xmlns:p14="http://schemas.microsoft.com/office/powerpoint/2010/main" val="62477714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7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0EEF634B-796E-4514-BF60-3AC4E5FFF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D6C9"/>
          </a:solidFill>
          <a:ln xmlns:a="http://schemas.openxmlformats.org/drawingml/2006/main" w="12700">
            <a:solidFill>
              <a:srgbClr val="00D6C9">
                <a:alpha val="0"/>
              </a:srgbClr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FFEC3F72-E97E-4900-BF23-597252FA9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48272"/>
            <a:ext cx="12191695" cy="1097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2436">
              <a:alpha val="90000"/>
            </a:srgbClr>
          </a:solidFill>
          <a:ln xmlns:a="http://schemas.openxmlformats.org/drawingml/2006/main"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776DBD5F-9EDF-4302-AE16-75913F137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56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D6EBBA06-6443-4620-AAC9-E3C0CE61A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06</a:t>
            </a:r>
            <a:endParaRPr sz="56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5FA8CF72-F426-4A7D-8910-71F548C79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402336"/>
            <a:ext cx="731520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00" b="1">
                <a:solidFill>
                  <a:srgbClr val="00D6C9"/>
                </a:solidFill>
                <a:latin typeface="DejaVu Sans"/>
                <a:ea typeface="DejaVu Sans"/>
                <a:cs typeface="DejaVu Sans"/>
              </a:rPr>
              <a:t>REGRESIÓN Y CLASIFICACIÓN</a:t>
            </a:r>
            <a:endParaRPr sz="8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97F14330-EB1C-4853-87B8-219138972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13232"/>
            <a:ext cx="10835640" cy="590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La función de pérdida define qué significa “error”</a:t>
            </a:r>
            <a:endParaRPr sz="27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64A47338-BA92-4B0B-B97C-697D1916B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335024"/>
            <a:ext cx="1078992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Gradient boosting no corrige “errores” en abstracto: optimiza una pérdida concreta.</a:t>
            </a:r>
            <a:endParaRPr sz="14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5D7CDED0-5102-4CEE-89C2-881BB47E1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1874520"/>
            <a:ext cx="3383280" cy="3520440"/>
          </a:xfrm>
          <a:prstGeom xmlns:a="http://schemas.openxmlformats.org/drawingml/2006/main" prst="roundRect">
            <a:avLst>
              <a:gd name="adj" fmla="val 1622"/>
            </a:avLst>
          </a:prstGeom>
          <a:solidFill xmlns:a="http://schemas.openxmlformats.org/drawingml/2006/main">
            <a:srgbClr val="101E33"/>
          </a:solidFill>
          <a:ln xmlns:a="http://schemas.openxmlformats.org/drawingml/2006/main" w="12700">
            <a:solidFill>
              <a:srgbClr val="00D6C9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7571A227-F202-4F5F-949A-DBFD3581D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2148840"/>
            <a:ext cx="18288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800" b="1">
                <a:solidFill>
                  <a:srgbClr val="00D6C9"/>
                </a:solidFill>
                <a:latin typeface="DejaVu Sans"/>
                <a:ea typeface="DejaVu Sans"/>
                <a:cs typeface="DejaVu Sans"/>
              </a:rPr>
              <a:t>Regresión</a:t>
            </a:r>
            <a:endParaRPr sz="1800"/>
          </a:p>
        </p:txBody>
      </p:sp>
      <p:sp>
        <p:nvSpPr>
          <p:cNvPr id="12" name="Shape 10">
            <a:extLst xmlns:a="http://schemas.openxmlformats.org/drawingml/2006/main">
              <a:ext uri="{FF2B5EF4-FFF2-40B4-BE49-F238E27FC236}">
                <a16:creationId xmlns:a16="http://schemas.microsoft.com/office/drawing/2014/main" id="{22F3531B-D5BA-4CB3-BF35-DD5A77705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743200"/>
            <a:ext cx="2606040" cy="6858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0E1A2C"/>
          </a:solidFill>
          <a:ln xmlns:a="http://schemas.openxmlformats.org/drawingml/2006/main" w="12700">
            <a:solidFill>
              <a:srgbClr val="A855F7"/>
            </a:solidFill>
            <a:prstDash val="solid"/>
          </a:ln>
        </p:spPr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568713FE-6ACC-40CB-8314-F06A7390B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8720" y="2880360"/>
            <a:ext cx="233172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900">
                <a:solidFill>
                  <a:srgbClr val="F8FAFC"/>
                </a:solidFill>
                <a:latin typeface="DejaVu Serif"/>
                <a:ea typeface="DejaVu Serif"/>
                <a:cs typeface="DejaVu Serif"/>
              </a:rPr>
              <a:t>L(y,F) = (y − F(x))²</a:t>
            </a:r>
            <a:endParaRPr sz="19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D83E866C-57FF-483F-8B04-FCDF9CB5A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3703320"/>
            <a:ext cx="2514600" cy="43891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0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Los árboles siguientes aproximan residuos.</a:t>
            </a:r>
            <a:endParaRPr sz="1300"/>
          </a:p>
        </p:txBody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F01CA709-B3C3-4351-9748-2EE0B45BA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4840" y="1874520"/>
            <a:ext cx="3383280" cy="3520440"/>
          </a:xfrm>
          <a:prstGeom xmlns:a="http://schemas.openxmlformats.org/drawingml/2006/main" prst="roundRect">
            <a:avLst>
              <a:gd name="adj" fmla="val 1622"/>
            </a:avLst>
          </a:prstGeom>
          <a:solidFill xmlns:a="http://schemas.openxmlformats.org/drawingml/2006/main">
            <a:srgbClr val="101E33"/>
          </a:solidFill>
          <a:ln xmlns:a="http://schemas.openxmlformats.org/drawingml/2006/main" w="12700">
            <a:solidFill>
              <a:srgbClr val="F59E0B"/>
            </a:solidFill>
            <a:prstDash val="solid"/>
          </a:ln>
        </p:spPr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D5FC98A3-2019-4867-8D6F-2FADD3153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3440" y="2148840"/>
            <a:ext cx="210312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800" b="1">
                <a:solidFill>
                  <a:srgbClr val="F59E0B"/>
                </a:solidFill>
                <a:latin typeface="DejaVu Sans"/>
                <a:ea typeface="DejaVu Sans"/>
                <a:cs typeface="DejaVu Sans"/>
              </a:rPr>
              <a:t>Clasificación</a:t>
            </a:r>
            <a:endParaRPr sz="1800"/>
          </a:p>
        </p:txBody>
      </p:sp>
      <p:sp>
        <p:nvSpPr>
          <p:cNvPr id="17" name="Shape 15">
            <a:extLst xmlns:a="http://schemas.openxmlformats.org/drawingml/2006/main">
              <a:ext uri="{FF2B5EF4-FFF2-40B4-BE49-F238E27FC236}">
                <a16:creationId xmlns:a16="http://schemas.microsoft.com/office/drawing/2014/main" id="{5FC9DA3D-AA7A-4F5C-A58C-2FAD365C8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9160" y="2743200"/>
            <a:ext cx="2606040" cy="6858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0E1A2C"/>
          </a:solidFill>
          <a:ln xmlns:a="http://schemas.openxmlformats.org/drawingml/2006/main" w="12700">
            <a:solidFill>
              <a:srgbClr val="A855F7"/>
            </a:solidFill>
            <a:prstDash val="solid"/>
          </a:ln>
        </p:spPr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06FA7488-65C9-47EA-9767-DB808C3CC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46320" y="2880360"/>
            <a:ext cx="233172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71053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900">
                <a:solidFill>
                  <a:srgbClr val="F8FAFC"/>
                </a:solidFill>
                <a:latin typeface="DejaVu Serif"/>
                <a:ea typeface="DejaVu Serif"/>
                <a:cs typeface="DejaVu Serif"/>
              </a:rPr>
              <a:t>L = −[ y log(p) + (1−y) log(1−p) ]</a:t>
            </a:r>
            <a:endParaRPr sz="190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C62A9D1D-918D-4FF4-A6E3-FA27649A6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9160" y="3703320"/>
            <a:ext cx="2560320" cy="43891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87707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0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Los árboles aproximan el gradiente negativo de la pérdida logística.</a:t>
            </a:r>
            <a:endParaRPr sz="1300"/>
          </a:p>
        </p:txBody>
      </p:sp>
      <p:sp>
        <p:nvSpPr>
          <p:cNvPr id="20" name="Shape 18">
            <a:extLst xmlns:a="http://schemas.openxmlformats.org/drawingml/2006/main">
              <a:ext uri="{FF2B5EF4-FFF2-40B4-BE49-F238E27FC236}">
                <a16:creationId xmlns:a16="http://schemas.microsoft.com/office/drawing/2014/main" id="{B3A69CEF-3817-4E0D-A704-059FFD5EC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2440" y="1874520"/>
            <a:ext cx="3383280" cy="3520440"/>
          </a:xfrm>
          <a:prstGeom xmlns:a="http://schemas.openxmlformats.org/drawingml/2006/main" prst="roundRect">
            <a:avLst>
              <a:gd name="adj" fmla="val 1622"/>
            </a:avLst>
          </a:prstGeom>
          <a:solidFill xmlns:a="http://schemas.openxmlformats.org/drawingml/2006/main">
            <a:srgbClr val="101E33"/>
          </a:solidFill>
          <a:ln xmlns:a="http://schemas.openxmlformats.org/drawingml/2006/main" w="12700">
            <a:solidFill>
              <a:srgbClr val="A855F7"/>
            </a:solidFill>
            <a:prstDash val="solid"/>
          </a:ln>
        </p:spPr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8FC3C3F8-2697-4774-B071-52229D44C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1040" y="2148840"/>
            <a:ext cx="210312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800" b="1">
                <a:solidFill>
                  <a:srgbClr val="A855F7"/>
                </a:solidFill>
                <a:latin typeface="DejaVu Sans"/>
                <a:ea typeface="DejaVu Sans"/>
                <a:cs typeface="DejaVu Sans"/>
              </a:rPr>
              <a:t>Decisión</a:t>
            </a:r>
            <a:endParaRPr sz="1800"/>
          </a:p>
        </p:txBody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7E7EC2B8-CBD7-43B8-AD20-1E61BD598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6760" y="2743200"/>
            <a:ext cx="2606040" cy="6858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0E1A2C"/>
          </a:solidFill>
          <a:ln xmlns:a="http://schemas.openxmlformats.org/drawingml/2006/main" w="12700">
            <a:solidFill>
              <a:srgbClr val="A855F7"/>
            </a:solidFill>
            <a:prstDash val="solid"/>
          </a:ln>
        </p:spPr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931965EA-C2C9-4156-B3C1-CA150CAEB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920" y="2880360"/>
            <a:ext cx="233172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71053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900">
                <a:solidFill>
                  <a:srgbClr val="F8FAFC"/>
                </a:solidFill>
                <a:latin typeface="DejaVu Serif"/>
                <a:ea typeface="DejaVu Serif"/>
                <a:cs typeface="DejaVu Serif"/>
              </a:rPr>
              <a:t>Valor = beneficio(TP) − costo(FP,FN)</a:t>
            </a:r>
            <a:endParaRPr sz="19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0E9AF72D-A319-4176-924D-4B7F8FF36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6760" y="3703320"/>
            <a:ext cx="2560320" cy="43891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93118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0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La pérdida estadística se traduce luego a política operativa.</a:t>
            </a:r>
            <a:endParaRPr sz="1300"/>
          </a:p>
        </p:txBody>
      </p:sp>
    </p:spTree>
    <p:extLst>
      <p:ext uri="{BB962C8B-B14F-4D97-AF65-F5344CB8AC3E}">
        <p14:creationId xmlns:p14="http://schemas.microsoft.com/office/powerpoint/2010/main" val="201665597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7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6323ED2D-7A61-44E2-B365-29A0A2760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D6C9"/>
          </a:solidFill>
          <a:ln xmlns:a="http://schemas.openxmlformats.org/drawingml/2006/main" w="12700">
            <a:solidFill>
              <a:srgbClr val="00D6C9">
                <a:alpha val="0"/>
              </a:srgbClr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A7559967-AEF3-47C5-B3A7-8765C0173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48272"/>
            <a:ext cx="12191695" cy="1097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2436">
              <a:alpha val="90000"/>
            </a:srgbClr>
          </a:solidFill>
          <a:ln xmlns:a="http://schemas.openxmlformats.org/drawingml/2006/main"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73614197-FCAF-4F01-B36E-95EE46C3A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56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C72C51AF-FB28-45F4-A687-5643F1355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07</a:t>
            </a:r>
            <a:endParaRPr sz="56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6BE6B191-AF1C-4FD2-9546-53D2B481B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402336"/>
            <a:ext cx="731520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00" b="1">
                <a:solidFill>
                  <a:srgbClr val="00D6C9"/>
                </a:solidFill>
                <a:latin typeface="DejaVu Sans"/>
                <a:ea typeface="DejaVu Sans"/>
                <a:cs typeface="DejaVu Sans"/>
              </a:rPr>
              <a:t>WEAK LEARNERS</a:t>
            </a:r>
            <a:endParaRPr sz="8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5877E01C-02F4-417D-B5A4-5EF56784C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13232"/>
            <a:ext cx="10835640" cy="590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Los árboles del boosting no deberían ser demasiado fuertes</a:t>
            </a:r>
            <a:endParaRPr sz="27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31B60B6D-FB2F-4E1A-83DE-18165163B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335024"/>
            <a:ext cx="1078992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El poder surge de combinar muchos árboles simples, no de dejar que cada árbol memorice el entrenamiento.</a:t>
            </a:r>
            <a:endParaRPr sz="14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D223D900-6837-42EB-B06B-062CC2BA3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1874520"/>
            <a:ext cx="2743200" cy="3337560"/>
          </a:xfrm>
          <a:prstGeom xmlns:a="http://schemas.openxmlformats.org/drawingml/2006/main" prst="roundRect">
            <a:avLst>
              <a:gd name="adj" fmla="val 2000"/>
            </a:avLst>
          </a:prstGeom>
          <a:solidFill xmlns:a="http://schemas.openxmlformats.org/drawingml/2006/main">
            <a:srgbClr val="101E33"/>
          </a:solidFill>
          <a:ln xmlns:a="http://schemas.openxmlformats.org/drawingml/2006/main" w="12700">
            <a:solidFill>
              <a:srgbClr val="00D6C9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FB92F5BE-D8A9-4CC5-963F-FAA372F03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248" y="2103120"/>
            <a:ext cx="219456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500" b="1">
                <a:solidFill>
                  <a:srgbClr val="00D6C9"/>
                </a:solidFill>
                <a:latin typeface="DejaVu Sans"/>
                <a:ea typeface="DejaVu Sans"/>
                <a:cs typeface="DejaVu Sans"/>
              </a:rPr>
              <a:t>Profundidad 1</a:t>
            </a:r>
            <a:endParaRPr sz="1500"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8A769BA9-E157-44D5-BAD1-356B124B2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248" y="4434840"/>
            <a:ext cx="2194560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93551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5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mayor sesgo, menor complejidad</a:t>
            </a:r>
            <a:endParaRPr sz="1150"/>
          </a:p>
        </p:txBody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03457AA7-2D64-45B8-9522-8D02B86F7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7680" y="1874520"/>
            <a:ext cx="2743200" cy="3337560"/>
          </a:xfrm>
          <a:prstGeom xmlns:a="http://schemas.openxmlformats.org/drawingml/2006/main" prst="roundRect">
            <a:avLst>
              <a:gd name="adj" fmla="val 2000"/>
            </a:avLst>
          </a:prstGeom>
          <a:solidFill xmlns:a="http://schemas.openxmlformats.org/drawingml/2006/main">
            <a:srgbClr val="101E33"/>
          </a:solidFill>
          <a:ln xmlns:a="http://schemas.openxmlformats.org/drawingml/2006/main" w="12700">
            <a:solidFill>
              <a:srgbClr val="A855F7"/>
            </a:solidFill>
            <a:prstDash val="solid"/>
          </a:ln>
        </p:spPr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8E21E399-AB83-4EBD-B6E8-123188A33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8848" y="2103120"/>
            <a:ext cx="219456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500" b="1">
                <a:solidFill>
                  <a:srgbClr val="A855F7"/>
                </a:solidFill>
                <a:latin typeface="DejaVu Sans"/>
                <a:ea typeface="DejaVu Sans"/>
                <a:cs typeface="DejaVu Sans"/>
              </a:rPr>
              <a:t>Profundidad 2–3</a:t>
            </a:r>
            <a:endParaRPr sz="1500"/>
          </a:p>
        </p:txBody>
      </p:sp>
      <p:sp>
        <p:nvSpPr>
          <p:cNvPr id="31" name="Text 29">
            <a:extLst xmlns:a="http://schemas.openxmlformats.org/drawingml/2006/main">
              <a:ext uri="{FF2B5EF4-FFF2-40B4-BE49-F238E27FC236}">
                <a16:creationId xmlns:a16="http://schemas.microsoft.com/office/drawing/2014/main" id="{AAB2DDB6-A7CC-4056-B129-AB56280FA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8848" y="4434840"/>
            <a:ext cx="2194560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93551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5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captura interacciones de orden bajo</a:t>
            </a:r>
            <a:endParaRPr sz="1150"/>
          </a:p>
        </p:txBody>
      </p:sp>
      <p:sp>
        <p:nvSpPr>
          <p:cNvPr id="32" name="Shape 30">
            <a:extLst xmlns:a="http://schemas.openxmlformats.org/drawingml/2006/main">
              <a:ext uri="{FF2B5EF4-FFF2-40B4-BE49-F238E27FC236}">
                <a16:creationId xmlns:a16="http://schemas.microsoft.com/office/drawing/2014/main" id="{2BA1B2C8-8EFF-49AF-BF7A-BF0484229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0" y="1874520"/>
            <a:ext cx="2743200" cy="3337560"/>
          </a:xfrm>
          <a:prstGeom xmlns:a="http://schemas.openxmlformats.org/drawingml/2006/main" prst="roundRect">
            <a:avLst>
              <a:gd name="adj" fmla="val 2000"/>
            </a:avLst>
          </a:prstGeom>
          <a:solidFill xmlns:a="http://schemas.openxmlformats.org/drawingml/2006/main">
            <a:srgbClr val="101E33"/>
          </a:solidFill>
          <a:ln xmlns:a="http://schemas.openxmlformats.org/drawingml/2006/main" w="12700">
            <a:solidFill>
              <a:srgbClr val="F59E0B"/>
            </a:solidFill>
            <a:prstDash val="solid"/>
          </a:ln>
        </p:spPr>
      </p:sp>
      <p:sp>
        <p:nvSpPr>
          <p:cNvPr id="33" name="Text 31">
            <a:extLst xmlns:a="http://schemas.openxmlformats.org/drawingml/2006/main">
              <a:ext uri="{FF2B5EF4-FFF2-40B4-BE49-F238E27FC236}">
                <a16:creationId xmlns:a16="http://schemas.microsoft.com/office/drawing/2014/main" id="{70FFA859-5582-4587-8299-7D122EAD6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6448" y="2103120"/>
            <a:ext cx="219456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500" b="1">
                <a:solidFill>
                  <a:srgbClr val="F59E0B"/>
                </a:solidFill>
                <a:latin typeface="DejaVu Sans"/>
                <a:ea typeface="DejaVu Sans"/>
                <a:cs typeface="DejaVu Sans"/>
              </a:rPr>
              <a:t>Árbol profundo</a:t>
            </a:r>
            <a:endParaRPr sz="1500"/>
          </a:p>
        </p:txBody>
      </p:sp>
      <p:sp>
        <p:nvSpPr>
          <p:cNvPr id="42" name="Text 40">
            <a:extLst xmlns:a="http://schemas.openxmlformats.org/drawingml/2006/main">
              <a:ext uri="{FF2B5EF4-FFF2-40B4-BE49-F238E27FC236}">
                <a16:creationId xmlns:a16="http://schemas.microsoft.com/office/drawing/2014/main" id="{7C19D43F-0C81-4058-9851-0B7DF9159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6448" y="4434840"/>
            <a:ext cx="2194560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5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riesgo de memorizar ruido</a:t>
            </a:r>
            <a:endParaRPr sz="1150"/>
          </a:p>
        </p:txBody>
      </p:sp>
      <p:sp>
        <p:nvSpPr>
          <p:cNvPr id="43" name="Text 41">
            <a:extLst xmlns:a="http://schemas.openxmlformats.org/drawingml/2006/main">
              <a:ext uri="{FF2B5EF4-FFF2-40B4-BE49-F238E27FC236}">
                <a16:creationId xmlns:a16="http://schemas.microsoft.com/office/drawing/2014/main" id="{36A0955E-91F9-4EAA-BAD4-9452C7824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5650992"/>
            <a:ext cx="13716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900" b="1">
                <a:solidFill>
                  <a:srgbClr val="00D6C9"/>
                </a:solidFill>
                <a:latin typeface="DejaVu Sans"/>
                <a:ea typeface="DejaVu Sans"/>
                <a:cs typeface="DejaVu Sans"/>
              </a:rPr>
              <a:t>Regla práctica</a:t>
            </a:r>
            <a:endParaRPr sz="900"/>
          </a:p>
        </p:txBody>
      </p:sp>
      <p:sp>
        <p:nvSpPr>
          <p:cNvPr id="44" name="Text 42">
            <a:extLst xmlns:a="http://schemas.openxmlformats.org/drawingml/2006/main">
              <a:ext uri="{FF2B5EF4-FFF2-40B4-BE49-F238E27FC236}">
                <a16:creationId xmlns:a16="http://schemas.microsoft.com/office/drawing/2014/main" id="{552FE1AE-C6BF-4FD2-BBF9-1082D6779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03120" y="5559552"/>
            <a:ext cx="786384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69722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5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En boosting, primero controle profundidad, learning rate y early stopping. Después piense en más árboles.</a:t>
            </a:r>
            <a:endParaRPr sz="1500"/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09D4B99D-9A7E-44B7-AEC7-62DC12848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5900" y="2667000"/>
            <a:ext cx="1095375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16193">
            <a:solidFill>
              <a:srgbClr val="14B8A6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>
                <a:solidFill>
                  <a:srgbClr val="F8FAFC"/>
                </a:solidFill>
                <a:latin typeface="DejaVu Sans"/>
                <a:ea typeface="DejaVu Sans"/>
                <a:cs typeface="DejaVu Sans"/>
              </a:defRPr>
            </a:pPr>
            <a:r>
              <a:rPr sz="105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split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39ABD2D1-BB5F-4748-8902-26BEA63A3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86125"/>
            <a:ext cx="619125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16193">
            <a:solidFill>
              <a:srgbClr val="14B8A6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>
                <a:solidFill>
                  <a:srgbClr val="F8FAFC"/>
                </a:solidFill>
                <a:latin typeface="DejaVu Sans"/>
                <a:ea typeface="DejaVu Sans"/>
                <a:cs typeface="DejaVu Sans"/>
              </a:defRPr>
            </a:pPr>
            <a:r>
              <a:rPr sz="105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hoja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DF6E86D4-5536-42B3-BDF2-1E8F82094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3286125"/>
            <a:ext cx="809625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16193">
            <a:solidFill>
              <a:srgbClr val="14B8A6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>
                <a:solidFill>
                  <a:srgbClr val="F8FAFC"/>
                </a:solidFill>
                <a:latin typeface="DejaVu Sans"/>
                <a:ea typeface="DejaVu Sans"/>
                <a:cs typeface="DejaVu Sans"/>
              </a:defRPr>
            </a:pPr>
            <a:r>
              <a:rPr sz="105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hoja</a:t>
            </a:r>
          </a:p>
        </p:txBody>
      </p:sp>
      <p:cxnSp>
        <p:nvCxnSpPr>
          <p:cNvPr id="93" name=""/>
          <p:cNvCxnSpPr>
            <a:stCxn xmlns:a="http://schemas.openxmlformats.org/drawingml/2006/main" id="45" idx="2"/>
            <a:endCxn xmlns:a="http://schemas.openxmlformats.org/drawingml/2006/main" id="46" idx="0"/>
          </p:cNvCxnSpPr>
          <p:nvPr/>
        </p:nvCxnSpPr>
        <p:spPr>
          <a:xfrm xmlns:a="http://schemas.openxmlformats.org/drawingml/2006/main" flipH="1">
            <a:off x="1223963" y="2952750"/>
            <a:ext cx="809625" cy="333375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94" name=""/>
          <p:cNvCxnSpPr>
            <a:stCxn xmlns:a="http://schemas.openxmlformats.org/drawingml/2006/main" id="45" idx="2"/>
            <a:endCxn xmlns:a="http://schemas.openxmlformats.org/drawingml/2006/main" id="47" idx="0"/>
          </p:cNvCxnSpPr>
          <p:nvPr/>
        </p:nvCxnSpPr>
        <p:spPr>
          <a:xfrm xmlns:a="http://schemas.openxmlformats.org/drawingml/2006/main">
            <a:off x="2033588" y="2952750"/>
            <a:ext cx="714375" cy="333375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DFCDF613-A103-4A34-9CC4-C83FCFCD4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2667000"/>
            <a:ext cx="1095375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16193">
            <a:solidFill>
              <a:srgbClr val="A855F7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>
                <a:solidFill>
                  <a:srgbClr val="F8FAFC"/>
                </a:solidFill>
                <a:latin typeface="DejaVu Sans"/>
                <a:ea typeface="DejaVu Sans"/>
                <a:cs typeface="DejaVu Sans"/>
              </a:defRPr>
            </a:pPr>
            <a:r>
              <a:rPr sz="105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split</a:t>
            </a:r>
          </a:p>
        </p:txBody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32933C14-ED79-427D-862E-5D024F51B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286125"/>
            <a:ext cx="619125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16193">
            <a:solidFill>
              <a:srgbClr val="A855F7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>
                <a:solidFill>
                  <a:srgbClr val="F8FAFC"/>
                </a:solidFill>
                <a:latin typeface="DejaVu Sans"/>
                <a:ea typeface="DejaVu Sans"/>
                <a:cs typeface="DejaVu Sans"/>
              </a:defRPr>
            </a:pPr>
            <a:r>
              <a:rPr sz="105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hoja</a:t>
            </a:r>
          </a:p>
        </p:txBody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AB6F60C3-10BC-4C2A-83A3-33633EBB5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3286125"/>
            <a:ext cx="809625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16193">
            <a:solidFill>
              <a:srgbClr val="A855F7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>
                <a:solidFill>
                  <a:srgbClr val="F8FAFC"/>
                </a:solidFill>
                <a:latin typeface="DejaVu Sans"/>
                <a:ea typeface="DejaVu Sans"/>
                <a:cs typeface="DejaVu Sans"/>
              </a:defRPr>
            </a:pPr>
            <a:r>
              <a:rPr sz="105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split</a:t>
            </a:r>
          </a:p>
        </p:txBody>
      </p:sp>
      <p:cxnSp>
        <p:nvCxnSpPr>
          <p:cNvPr id="98" name=""/>
          <p:cNvCxnSpPr>
            <a:stCxn xmlns:a="http://schemas.openxmlformats.org/drawingml/2006/main" id="50" idx="2"/>
            <a:endCxn xmlns:a="http://schemas.openxmlformats.org/drawingml/2006/main" id="51" idx="0"/>
          </p:cNvCxnSpPr>
          <p:nvPr/>
        </p:nvCxnSpPr>
        <p:spPr>
          <a:xfrm xmlns:a="http://schemas.openxmlformats.org/drawingml/2006/main" flipH="1">
            <a:off x="4881563" y="2952750"/>
            <a:ext cx="809625" cy="333375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99" name=""/>
          <p:cNvCxnSpPr>
            <a:stCxn xmlns:a="http://schemas.openxmlformats.org/drawingml/2006/main" id="50" idx="2"/>
            <a:endCxn xmlns:a="http://schemas.openxmlformats.org/drawingml/2006/main" id="52" idx="0"/>
          </p:cNvCxnSpPr>
          <p:nvPr/>
        </p:nvCxnSpPr>
        <p:spPr>
          <a:xfrm xmlns:a="http://schemas.openxmlformats.org/drawingml/2006/main">
            <a:off x="5691188" y="2952750"/>
            <a:ext cx="714375" cy="333375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6ED2957B-F2F3-4D38-9C54-0DDCF0D1E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550" y="3810000"/>
            <a:ext cx="619125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16193">
            <a:solidFill>
              <a:srgbClr val="A855F7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>
                <a:solidFill>
                  <a:srgbClr val="F8FAFC"/>
                </a:solidFill>
                <a:latin typeface="DejaVu Sans"/>
                <a:ea typeface="DejaVu Sans"/>
                <a:cs typeface="DejaVu Sans"/>
              </a:defRPr>
            </a:pPr>
            <a:r>
              <a:rPr sz="105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hoja</a:t>
            </a:r>
          </a:p>
        </p:txBody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59DA45C4-1DBD-49DB-A27C-F9641B2B2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810000"/>
            <a:ext cx="619125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16193">
            <a:solidFill>
              <a:srgbClr val="A855F7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>
                <a:solidFill>
                  <a:srgbClr val="F8FAFC"/>
                </a:solidFill>
                <a:latin typeface="DejaVu Sans"/>
                <a:ea typeface="DejaVu Sans"/>
                <a:cs typeface="DejaVu Sans"/>
              </a:defRPr>
            </a:pPr>
            <a:r>
              <a:rPr sz="105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hoja</a:t>
            </a:r>
          </a:p>
        </p:txBody>
      </p:sp>
      <p:cxnSp>
        <p:nvCxnSpPr>
          <p:cNvPr id="102" name=""/>
          <p:cNvCxnSpPr>
            <a:stCxn xmlns:a="http://schemas.openxmlformats.org/drawingml/2006/main" id="52" idx="2"/>
            <a:endCxn xmlns:a="http://schemas.openxmlformats.org/drawingml/2006/main" id="55" idx="0"/>
          </p:cNvCxnSpPr>
          <p:nvPr/>
        </p:nvCxnSpPr>
        <p:spPr>
          <a:xfrm xmlns:a="http://schemas.openxmlformats.org/drawingml/2006/main" flipH="1">
            <a:off x="5853113" y="3571875"/>
            <a:ext cx="552450" cy="238125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103" name=""/>
          <p:cNvCxnSpPr>
            <a:stCxn xmlns:a="http://schemas.openxmlformats.org/drawingml/2006/main" id="52" idx="2"/>
            <a:endCxn xmlns:a="http://schemas.openxmlformats.org/drawingml/2006/main" id="56" idx="0"/>
          </p:cNvCxnSpPr>
          <p:nvPr/>
        </p:nvCxnSpPr>
        <p:spPr>
          <a:xfrm xmlns:a="http://schemas.openxmlformats.org/drawingml/2006/main">
            <a:off x="6405563" y="3571875"/>
            <a:ext cx="285750" cy="238125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79FDF596-2A49-4696-B140-EAB43C309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667000"/>
            <a:ext cx="1095375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16193">
            <a:solidFill>
              <a:srgbClr val="F59E0B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>
                <a:solidFill>
                  <a:srgbClr val="F8FAFC"/>
                </a:solidFill>
                <a:latin typeface="DejaVu Sans"/>
                <a:ea typeface="DejaVu Sans"/>
                <a:cs typeface="DejaVu Sans"/>
              </a:defRPr>
            </a:pPr>
            <a:r>
              <a:rPr sz="105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split</a:t>
            </a:r>
          </a:p>
        </p:txBody>
      </p:sp>
      <p:sp>
        <p:nvSp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7B1863B8-FE1F-4B8F-BC59-D2C45B8FC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3286125"/>
            <a:ext cx="619125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16193">
            <a:solidFill>
              <a:srgbClr val="F59E0B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>
                <a:solidFill>
                  <a:srgbClr val="F8FAFC"/>
                </a:solidFill>
                <a:latin typeface="DejaVu Sans"/>
                <a:ea typeface="DejaVu Sans"/>
                <a:cs typeface="DejaVu Sans"/>
              </a:defRPr>
            </a:pPr>
            <a:r>
              <a:rPr sz="105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hoja</a:t>
            </a:r>
          </a:p>
        </p:txBody>
      </p:sp>
      <p:sp>
        <p:nvSpPr>
          <p:cNvPr id="61" name="">
            <a:extLst xmlns:a="http://schemas.openxmlformats.org/drawingml/2006/main">
              <a:ext uri="{FF2B5EF4-FFF2-40B4-BE49-F238E27FC236}">
                <a16:creationId xmlns:a16="http://schemas.microsoft.com/office/drawing/2014/main" id="{F0DAE463-D520-40D3-85CB-EB9EFC549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3286125"/>
            <a:ext cx="809625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16193">
            <a:solidFill>
              <a:srgbClr val="F59E0B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>
                <a:solidFill>
                  <a:srgbClr val="F8FAFC"/>
                </a:solidFill>
                <a:latin typeface="DejaVu Sans"/>
                <a:ea typeface="DejaVu Sans"/>
                <a:cs typeface="DejaVu Sans"/>
              </a:defRPr>
            </a:pPr>
            <a:r>
              <a:rPr sz="105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split</a:t>
            </a:r>
          </a:p>
        </p:txBody>
      </p:sp>
      <p:cxnSp>
        <p:nvCxnSpPr>
          <p:cNvPr id="107" name=""/>
          <p:cNvCxnSpPr>
            <a:stCxn xmlns:a="http://schemas.openxmlformats.org/drawingml/2006/main" id="59" idx="2"/>
            <a:endCxn xmlns:a="http://schemas.openxmlformats.org/drawingml/2006/main" id="60" idx="0"/>
          </p:cNvCxnSpPr>
          <p:nvPr/>
        </p:nvCxnSpPr>
        <p:spPr>
          <a:xfrm xmlns:a="http://schemas.openxmlformats.org/drawingml/2006/main" flipH="1">
            <a:off x="8539163" y="2952750"/>
            <a:ext cx="809625" cy="333375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108" name=""/>
          <p:cNvCxnSpPr>
            <a:stCxn xmlns:a="http://schemas.openxmlformats.org/drawingml/2006/main" id="59" idx="2"/>
            <a:endCxn xmlns:a="http://schemas.openxmlformats.org/drawingml/2006/main" id="61" idx="0"/>
          </p:cNvCxnSpPr>
          <p:nvPr/>
        </p:nvCxnSpPr>
        <p:spPr>
          <a:xfrm xmlns:a="http://schemas.openxmlformats.org/drawingml/2006/main">
            <a:off x="9348788" y="2952750"/>
            <a:ext cx="714375" cy="333375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sp>
        <p:nvSp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A62DC93A-2041-4A60-B7D1-7176AA555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3810000"/>
            <a:ext cx="619125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16193">
            <a:solidFill>
              <a:srgbClr val="F59E0B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>
                <a:solidFill>
                  <a:srgbClr val="F8FAFC"/>
                </a:solidFill>
                <a:latin typeface="DejaVu Sans"/>
                <a:ea typeface="DejaVu Sans"/>
                <a:cs typeface="DejaVu Sans"/>
              </a:defRPr>
            </a:pPr>
            <a:r>
              <a:rPr sz="105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hoja</a:t>
            </a:r>
          </a:p>
        </p:txBody>
      </p:sp>
      <p:sp>
        <p:nvSpPr>
          <p:cNvPr id="65" name="">
            <a:extLst xmlns:a="http://schemas.openxmlformats.org/drawingml/2006/main">
              <a:ext uri="{FF2B5EF4-FFF2-40B4-BE49-F238E27FC236}">
                <a16:creationId xmlns:a16="http://schemas.microsoft.com/office/drawing/2014/main" id="{F6E0ECC1-B927-4B20-8B6B-7158F9AB3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39350" y="3810000"/>
            <a:ext cx="619125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16193">
            <a:solidFill>
              <a:srgbClr val="F59E0B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>
                <a:solidFill>
                  <a:srgbClr val="F8FAFC"/>
                </a:solidFill>
                <a:latin typeface="DejaVu Sans"/>
                <a:ea typeface="DejaVu Sans"/>
                <a:cs typeface="DejaVu Sans"/>
              </a:defRPr>
            </a:pPr>
            <a:r>
              <a:rPr sz="1050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split</a:t>
            </a:r>
          </a:p>
        </p:txBody>
      </p:sp>
      <p:cxnSp>
        <p:nvCxnSpPr>
          <p:cNvPr id="111" name=""/>
          <p:cNvCxnSpPr>
            <a:stCxn xmlns:a="http://schemas.openxmlformats.org/drawingml/2006/main" id="61" idx="2"/>
            <a:endCxn xmlns:a="http://schemas.openxmlformats.org/drawingml/2006/main" id="64" idx="0"/>
          </p:cNvCxnSpPr>
          <p:nvPr/>
        </p:nvCxnSpPr>
        <p:spPr>
          <a:xfrm xmlns:a="http://schemas.openxmlformats.org/drawingml/2006/main" flipH="1">
            <a:off x="9510713" y="3571875"/>
            <a:ext cx="552450" cy="238125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112" name=""/>
          <p:cNvCxnSpPr>
            <a:stCxn xmlns:a="http://schemas.openxmlformats.org/drawingml/2006/main" id="61" idx="2"/>
            <a:endCxn xmlns:a="http://schemas.openxmlformats.org/drawingml/2006/main" id="65" idx="0"/>
          </p:cNvCxnSpPr>
          <p:nvPr/>
        </p:nvCxnSpPr>
        <p:spPr>
          <a:xfrm xmlns:a="http://schemas.openxmlformats.org/drawingml/2006/main">
            <a:off x="10063163" y="3571875"/>
            <a:ext cx="285750" cy="238125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sp>
        <p:nvSpPr>
          <p:cNvPr id="68" name="">
            <a:extLst xmlns:a="http://schemas.openxmlformats.org/drawingml/2006/main">
              <a:ext uri="{FF2B5EF4-FFF2-40B4-BE49-F238E27FC236}">
                <a16:creationId xmlns:a16="http://schemas.microsoft.com/office/drawing/2014/main" id="{5FB9413E-2A0A-49FA-90AD-8B15318E1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4550" y="4152900"/>
            <a:ext cx="42862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16193">
            <a:solidFill>
              <a:srgbClr val="F59E0B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>
                <a:solidFill>
                  <a:srgbClr val="F8FAFC"/>
                </a:solidFill>
                <a:latin typeface="DejaVu Sans"/>
                <a:ea typeface="DejaVu Sans"/>
                <a:cs typeface="DejaVu Sans"/>
              </a:defRPr>
            </a:pPr>
            <a:r>
              <a:rPr sz="825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hoja</a:t>
            </a:r>
          </a:p>
        </p:txBody>
      </p:sp>
      <p:sp>
        <p:nvSp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C0F475EF-C978-4BCC-AFC3-F7E684848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29850" y="4152900"/>
            <a:ext cx="428625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293B"/>
          </a:solidFill>
          <a:ln xmlns:a="http://schemas.openxmlformats.org/drawingml/2006/main" w="16193">
            <a:solidFill>
              <a:srgbClr val="F59E0B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>
                <a:solidFill>
                  <a:srgbClr val="F8FAFC"/>
                </a:solidFill>
                <a:latin typeface="DejaVu Sans"/>
                <a:ea typeface="DejaVu Sans"/>
                <a:cs typeface="DejaVu Sans"/>
              </a:defRPr>
            </a:pPr>
            <a:r>
              <a:rPr sz="825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hoja</a:t>
            </a:r>
          </a:p>
        </p:txBody>
      </p:sp>
      <p:cxnSp>
        <p:nvCxnSpPr>
          <p:cNvPr id="115" name=""/>
          <p:cNvCxnSpPr>
            <a:stCxn xmlns:a="http://schemas.openxmlformats.org/drawingml/2006/main" id="65" idx="2"/>
            <a:endCxn xmlns:a="http://schemas.openxmlformats.org/drawingml/2006/main" id="68" idx="0"/>
          </p:cNvCxnSpPr>
          <p:nvPr/>
        </p:nvCxnSpPr>
        <p:spPr>
          <a:xfrm xmlns:a="http://schemas.openxmlformats.org/drawingml/2006/main" flipH="1">
            <a:off x="9948863" y="4095750"/>
            <a:ext cx="400050" cy="5715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116" name=""/>
          <p:cNvCxnSpPr>
            <a:stCxn xmlns:a="http://schemas.openxmlformats.org/drawingml/2006/main" id="65" idx="2"/>
            <a:endCxn xmlns:a="http://schemas.openxmlformats.org/drawingml/2006/main" id="69" idx="0"/>
          </p:cNvCxnSpPr>
          <p:nvPr/>
        </p:nvCxnSpPr>
        <p:spPr>
          <a:xfrm xmlns:a="http://schemas.openxmlformats.org/drawingml/2006/main">
            <a:off x="10348913" y="4095750"/>
            <a:ext cx="95250" cy="5715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</p:spTree>
    <p:extLst>
      <p:ext uri="{BB962C8B-B14F-4D97-AF65-F5344CB8AC3E}">
        <p14:creationId xmlns:p14="http://schemas.microsoft.com/office/powerpoint/2010/main" val="154957696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B5CC2A95-CF91-485A-81B6-E51CCB69E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D6C9"/>
          </a:solidFill>
          <a:ln xmlns:a="http://schemas.openxmlformats.org/drawingml/2006/main" w="12700">
            <a:solidFill>
              <a:srgbClr val="00D6C9">
                <a:alpha val="0"/>
              </a:srgbClr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7C568337-86F7-4EFE-BD88-424125478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48272"/>
            <a:ext cx="12191695" cy="1097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2436">
              <a:alpha val="90000"/>
            </a:srgbClr>
          </a:solidFill>
          <a:ln xmlns:a="http://schemas.openxmlformats.org/drawingml/2006/main"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368036A5-3A4F-4D4A-A2B8-A7BF0BE2A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56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1697F2C3-30DD-46D8-973F-2B5A8BE82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08</a:t>
            </a:r>
            <a:endParaRPr sz="56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4284B52E-B346-4A77-9EF5-3EB39BC9A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402336"/>
            <a:ext cx="731520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00" b="1">
                <a:solidFill>
                  <a:srgbClr val="00D6C9"/>
                </a:solidFill>
                <a:latin typeface="DejaVu Sans"/>
                <a:ea typeface="DejaVu Sans"/>
                <a:cs typeface="DejaVu Sans"/>
              </a:rPr>
              <a:t>COMPENSACIÓN CENTRAL</a:t>
            </a:r>
            <a:endParaRPr sz="8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2AED99F0-45BA-49E4-B110-06CC255AC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13232"/>
            <a:ext cx="10835640" cy="590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Learning rate × número de árboles</a:t>
            </a:r>
            <a:endParaRPr sz="27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FE8A64CA-A96C-4B59-92FA-892188397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335024"/>
            <a:ext cx="1078992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Un learning rate bajo suele requerir más árboles, pero puede producir un camino de aprendizaje más estable.</a:t>
            </a:r>
            <a:endParaRPr sz="14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33E479CF-9F4E-44DB-97E2-77F3F9EFB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1783080"/>
            <a:ext cx="5486400" cy="3931920"/>
          </a:xfrm>
          <a:prstGeom xmlns:a="http://schemas.openxmlformats.org/drawingml/2006/main" prst="roundRect">
            <a:avLst>
              <a:gd name="adj" fmla="val 1395"/>
            </a:avLst>
          </a:prstGeom>
          <a:solidFill xmlns:a="http://schemas.openxmlformats.org/drawingml/2006/main">
            <a:srgbClr val="101E33"/>
          </a:solidFill>
          <a:ln xmlns:a="http://schemas.openxmlformats.org/drawingml/2006/main" w="12700">
            <a:solidFill>
              <a:srgbClr val="00D6C9"/>
            </a:solidFill>
            <a:prstDash val="solid"/>
          </a:ln>
        </p:spPr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56465D71-90E9-4B55-81D1-90FDCFDAC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937760"/>
            <a:ext cx="731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700">
                <a:solidFill>
                  <a:srgbClr val="8FA3B7"/>
                </a:solidFill>
                <a:latin typeface="DejaVu Sans"/>
                <a:ea typeface="DejaVu Sans"/>
                <a:cs typeface="DejaVu Sans"/>
              </a:rPr>
              <a:t>árboles</a:t>
            </a:r>
            <a:endParaRPr sz="7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ED529ED3-30F6-4D03-8540-4F80E3BB4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2286000"/>
            <a:ext cx="91440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700">
                <a:solidFill>
                  <a:srgbClr val="8FA3B7"/>
                </a:solidFill>
                <a:latin typeface="DejaVu Sans"/>
                <a:ea typeface="DejaVu Sans"/>
                <a:cs typeface="DejaVu Sans"/>
              </a:rPr>
              <a:t>score validación</a:t>
            </a:r>
            <a:endParaRPr sz="700"/>
          </a:p>
        </p:txBody>
      </p:sp>
      <p:sp>
        <p:nvSpPr>
          <p:cNvPr id="26" name="Shape 24">
            <a:extLst xmlns:a="http://schemas.openxmlformats.org/drawingml/2006/main">
              <a:ext uri="{FF2B5EF4-FFF2-40B4-BE49-F238E27FC236}">
                <a16:creationId xmlns:a16="http://schemas.microsoft.com/office/drawing/2014/main" id="{2C7E792A-36D0-4C0F-97D5-76858107E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5120640"/>
            <a:ext cx="1783080" cy="310896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00D6C9">
              <a:alpha val="84000"/>
            </a:srgbClr>
          </a:solidFill>
          <a:ln xmlns:a="http://schemas.openxmlformats.org/drawingml/2006/main" w="12700">
            <a:solidFill>
              <a:srgbClr val="00D6C9"/>
            </a:solidFill>
            <a:prstDash val="solid"/>
          </a:ln>
        </p:spPr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FAACBDEE-43E0-4112-8920-456597FBF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4752" y="5193792"/>
            <a:ext cx="1636776" cy="1188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7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ν bajo: lento y estable</a:t>
            </a:r>
            <a:endParaRPr sz="750"/>
          </a:p>
        </p:txBody>
      </p:sp>
      <p:sp>
        <p:nvSpPr>
          <p:cNvPr id="28" name="Shape 26">
            <a:extLst xmlns:a="http://schemas.openxmlformats.org/drawingml/2006/main">
              <a:ext uri="{FF2B5EF4-FFF2-40B4-BE49-F238E27FC236}">
                <a16:creationId xmlns:a16="http://schemas.microsoft.com/office/drawing/2014/main" id="{C8E4C6FB-07D5-49EF-84EE-CF5A89EEC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7560" y="5120640"/>
            <a:ext cx="1874520" cy="310896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F59E0B">
              <a:alpha val="84000"/>
            </a:srgbClr>
          </a:solidFill>
          <a:ln xmlns:a="http://schemas.openxmlformats.org/drawingml/2006/main" w="12700">
            <a:solidFill>
              <a:srgbClr val="F59E0B"/>
            </a:solidFill>
            <a:prstDash val="solid"/>
          </a:ln>
        </p:spPr>
      </p:sp>
      <p:sp>
        <p:nvSpPr>
          <p:cNvPr id="29" name="Text 27">
            <a:extLst xmlns:a="http://schemas.openxmlformats.org/drawingml/2006/main">
              <a:ext uri="{FF2B5EF4-FFF2-40B4-BE49-F238E27FC236}">
                <a16:creationId xmlns:a16="http://schemas.microsoft.com/office/drawing/2014/main" id="{AE29C324-C7EC-40A1-A4F6-A56D87B41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10712" y="5193792"/>
            <a:ext cx="1728216" cy="1188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7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ν alto: rápido y riesgoso</a:t>
            </a:r>
            <a:endParaRPr sz="750"/>
          </a:p>
        </p:txBody>
      </p:sp>
      <p:sp>
        <p:nvSpPr>
          <p:cNvPr id="30" name="Shape 28">
            <a:extLst xmlns:a="http://schemas.openxmlformats.org/drawingml/2006/main">
              <a:ext uri="{FF2B5EF4-FFF2-40B4-BE49-F238E27FC236}">
                <a16:creationId xmlns:a16="http://schemas.microsoft.com/office/drawing/2014/main" id="{62A3DCA3-65BC-4294-9B5B-9B8139363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1783080"/>
            <a:ext cx="4800600" cy="3931920"/>
          </a:xfrm>
          <a:prstGeom xmlns:a="http://schemas.openxmlformats.org/drawingml/2006/main" prst="roundRect">
            <a:avLst>
              <a:gd name="adj" fmla="val 1395"/>
            </a:avLst>
          </a:prstGeom>
          <a:solidFill xmlns:a="http://schemas.openxmlformats.org/drawingml/2006/main">
            <a:srgbClr val="101E33"/>
          </a:solidFill>
          <a:ln xmlns:a="http://schemas.openxmlformats.org/drawingml/2006/main" w="12700">
            <a:solidFill>
              <a:srgbClr val="A855F7"/>
            </a:solidFill>
            <a:prstDash val="solid"/>
          </a:ln>
        </p:spPr>
      </p:sp>
      <p:sp>
        <p:nvSpPr>
          <p:cNvPr id="31" name="Text 29">
            <a:extLst xmlns:a="http://schemas.openxmlformats.org/drawingml/2006/main">
              <a:ext uri="{FF2B5EF4-FFF2-40B4-BE49-F238E27FC236}">
                <a16:creationId xmlns:a16="http://schemas.microsoft.com/office/drawing/2014/main" id="{1130A7EE-5D42-46FD-A981-5C9F30778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3720" y="2103120"/>
            <a:ext cx="256032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800" b="1">
                <a:solidFill>
                  <a:srgbClr val="A855F7"/>
                </a:solidFill>
                <a:latin typeface="DejaVu Sans"/>
                <a:ea typeface="DejaVu Sans"/>
                <a:cs typeface="DejaVu Sans"/>
              </a:rPr>
              <a:t>Lectura didáctica</a:t>
            </a:r>
            <a:endParaRPr sz="1800"/>
          </a:p>
        </p:txBody>
      </p:sp>
      <p:sp>
        <p:nvSpPr>
          <p:cNvPr id="32" name="Text 30">
            <a:extLst xmlns:a="http://schemas.openxmlformats.org/drawingml/2006/main">
              <a:ext uri="{FF2B5EF4-FFF2-40B4-BE49-F238E27FC236}">
                <a16:creationId xmlns:a16="http://schemas.microsoft.com/office/drawing/2014/main" id="{B8CC209A-2405-4F8A-93D2-ECF82485B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3720" y="2651760"/>
            <a:ext cx="4069080" cy="23774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r>
              <a:rPr sz="132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ν pequeño: cada árbol aporta poco; reduce riesgo de saltar hacia ruido.</a:t>
            </a:r>
            <a:endParaRPr sz="1320"/>
          </a:p>
          <a:p xmlns:a="http://schemas.openxmlformats.org/drawingml/2006/main">
            <a:r>
              <a:rPr sz="132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ν grande: aprende rápido, pero puede sobreajustar antes.</a:t>
            </a:r>
            <a:endParaRPr sz="1320"/>
          </a:p>
          <a:p xmlns:a="http://schemas.openxmlformats.org/drawingml/2006/main">
            <a:r>
              <a:rPr sz="132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No compare modelos por número de árboles sin mirar learning rate.</a:t>
            </a:r>
            <a:endParaRPr sz="1320"/>
          </a:p>
          <a:p xmlns:a="http://schemas.openxmlformats.org/drawingml/2006/main">
            <a:r>
              <a:rPr sz="132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Early stopping define cuándo dejar de agregar correcciones.</a:t>
            </a:r>
            <a:endParaRPr sz="1320"/>
          </a:p>
        </p:txBody>
      </p:sp>
      <p:sp>
        <p:nvSpPr>
          <p:cNvPr id="33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1F7ABA65-7F70-4379-AA40-28C25037B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8720" y="4846320"/>
            <a:ext cx="4572000" cy="953"/>
          </a:xfrm>
          <a:custGeom xmlns:a="http://schemas.openxmlformats.org/drawingml/2006/main">
            <a:pathLst>
              <a:path w="4572000" h="953">
                <a:moveTo>
                  <a:pt x="0" y="0"/>
                </a:moveTo>
                <a:lnTo>
                  <a:pt x="4572000" y="953"/>
                </a:lnTo>
              </a:path>
            </a:pathLst>
          </a:custGeom>
          <a:noFill xmlns:a="http://schemas.openxmlformats.org/drawingml/2006/main"/>
          <a:ln xmlns:a="http://schemas.openxmlformats.org/drawingml/2006/main" w="12668">
            <a:solidFill>
              <a:srgbClr val="5F7388"/>
            </a:solidFill>
          </a:ln>
        </p:spPr>
      </p:sp>
      <p:sp>
        <p:nvSpPr>
          <p:cNvPr id="34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0612BDC2-C273-4B35-8A3B-C2802E924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8720" y="2423160"/>
            <a:ext cx="953" cy="2423160"/>
          </a:xfrm>
          <a:custGeom xmlns:a="http://schemas.openxmlformats.org/drawingml/2006/main">
            <a:pathLst>
              <a:path w="953" h="2423160">
                <a:moveTo>
                  <a:pt x="0" y="0"/>
                </a:moveTo>
                <a:lnTo>
                  <a:pt x="953" y="2423160"/>
                </a:lnTo>
              </a:path>
            </a:pathLst>
          </a:custGeom>
          <a:noFill xmlns:a="http://schemas.openxmlformats.org/drawingml/2006/main"/>
          <a:ln xmlns:a="http://schemas.openxmlformats.org/drawingml/2006/main" w="12668">
            <a:solidFill>
              <a:srgbClr val="5F7388"/>
            </a:solidFill>
          </a:ln>
        </p:spPr>
      </p:sp>
      <p:sp>
        <p:nvSpPr>
          <p:cNvPr id="35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03AB8AE3-5CB0-4065-8A64-1975255A1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8720" y="3755898"/>
            <a:ext cx="685800" cy="726948"/>
          </a:xfrm>
          <a:custGeom xmlns:a="http://schemas.openxmlformats.org/drawingml/2006/main">
            <a:pathLst>
              <a:path w="685800" h="726948">
                <a:moveTo>
                  <a:pt x="0" y="726948"/>
                </a:moveTo>
                <a:lnTo>
                  <a:pt x="685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7908">
            <a:solidFill>
              <a:srgbClr val="00D6C9"/>
            </a:solidFill>
          </a:ln>
        </p:spPr>
      </p:sp>
      <p:sp>
        <p:nvSpPr>
          <p:cNvPr id="36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6AAC3CEC-49D1-4896-8877-0C0A77896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74520" y="3319748"/>
            <a:ext cx="685800" cy="436150"/>
          </a:xfrm>
          <a:custGeom xmlns:a="http://schemas.openxmlformats.org/drawingml/2006/main">
            <a:pathLst>
              <a:path w="685800" h="436150">
                <a:moveTo>
                  <a:pt x="0" y="436150"/>
                </a:moveTo>
                <a:lnTo>
                  <a:pt x="685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7908">
            <a:solidFill>
              <a:srgbClr val="00D6C9"/>
            </a:solidFill>
          </a:ln>
        </p:spPr>
      </p:sp>
      <p:sp>
        <p:nvSpPr>
          <p:cNvPr id="37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B92F01D8-F71B-4704-8F86-5451D9998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0320" y="3053239"/>
            <a:ext cx="685800" cy="266510"/>
          </a:xfrm>
          <a:custGeom xmlns:a="http://schemas.openxmlformats.org/drawingml/2006/main">
            <a:pathLst>
              <a:path w="685800" h="266510">
                <a:moveTo>
                  <a:pt x="0" y="266510"/>
                </a:moveTo>
                <a:lnTo>
                  <a:pt x="685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7908">
            <a:solidFill>
              <a:srgbClr val="00D6C9"/>
            </a:solidFill>
          </a:ln>
        </p:spPr>
      </p:sp>
      <p:sp>
        <p:nvSpPr>
          <p:cNvPr id="38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8D335592-CD4F-4853-BCA5-5C638FFF4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46120" y="2931986"/>
            <a:ext cx="914400" cy="121158"/>
          </a:xfrm>
          <a:custGeom xmlns:a="http://schemas.openxmlformats.org/drawingml/2006/main">
            <a:pathLst>
              <a:path w="914400" h="121158">
                <a:moveTo>
                  <a:pt x="0" y="121158"/>
                </a:moveTo>
                <a:lnTo>
                  <a:pt x="9144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7908">
            <a:solidFill>
              <a:srgbClr val="00D6C9"/>
            </a:solidFill>
          </a:ln>
        </p:spPr>
      </p:sp>
      <p:sp>
        <p:nvSpPr>
          <p:cNvPr id="39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D788963E-FB81-47CA-938C-C7DA3200F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0520" y="2883503"/>
            <a:ext cx="1600200" cy="48482"/>
          </a:xfrm>
          <a:custGeom xmlns:a="http://schemas.openxmlformats.org/drawingml/2006/main">
            <a:pathLst>
              <a:path w="1600200" h="48482">
                <a:moveTo>
                  <a:pt x="0" y="48482"/>
                </a:moveTo>
                <a:lnTo>
                  <a:pt x="1600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7908">
            <a:solidFill>
              <a:srgbClr val="00D6C9"/>
            </a:solidFill>
          </a:ln>
        </p:spPr>
      </p:sp>
      <p:sp>
        <p:nvSpPr>
          <p:cNvPr id="40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A51E11EF-03A8-4EC1-A998-3CC4B3B7C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8720" y="3440906"/>
            <a:ext cx="457200" cy="969264"/>
          </a:xfrm>
          <a:custGeom xmlns:a="http://schemas.openxmlformats.org/drawingml/2006/main">
            <a:pathLst>
              <a:path w="457200" h="969264">
                <a:moveTo>
                  <a:pt x="0" y="969264"/>
                </a:moveTo>
                <a:lnTo>
                  <a:pt x="457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7908">
            <a:solidFill>
              <a:srgbClr val="F59E0B"/>
            </a:solidFill>
          </a:ln>
        </p:spPr>
      </p:sp>
      <p:sp>
        <p:nvSpPr>
          <p:cNvPr id="41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EB63C27E-213A-486A-8C0F-414C7A0B8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45920" y="3028950"/>
            <a:ext cx="365760" cy="411956"/>
          </a:xfrm>
          <a:custGeom xmlns:a="http://schemas.openxmlformats.org/drawingml/2006/main">
            <a:pathLst>
              <a:path w="365760" h="411956">
                <a:moveTo>
                  <a:pt x="0" y="411956"/>
                </a:moveTo>
                <a:lnTo>
                  <a:pt x="36576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7908">
            <a:solidFill>
              <a:srgbClr val="F59E0B"/>
            </a:solidFill>
          </a:ln>
        </p:spPr>
      </p:sp>
      <p:sp>
        <p:nvSpPr>
          <p:cNvPr id="42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A27E37EC-83DA-405D-9EA7-D22C0BF63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11680" y="2931986"/>
            <a:ext cx="457200" cy="96965"/>
          </a:xfrm>
          <a:custGeom xmlns:a="http://schemas.openxmlformats.org/drawingml/2006/main">
            <a:pathLst>
              <a:path w="457200" h="96965">
                <a:moveTo>
                  <a:pt x="0" y="96965"/>
                </a:moveTo>
                <a:lnTo>
                  <a:pt x="457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7908">
            <a:solidFill>
              <a:srgbClr val="F59E0B"/>
            </a:solidFill>
          </a:ln>
        </p:spPr>
      </p:sp>
      <p:sp>
        <p:nvSpPr>
          <p:cNvPr id="43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DED89E16-622A-4DC5-8DC6-DD9468ACE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68880" y="2931986"/>
            <a:ext cx="777240" cy="48482"/>
          </a:xfrm>
          <a:custGeom xmlns:a="http://schemas.openxmlformats.org/drawingml/2006/main">
            <a:pathLst>
              <a:path w="777240" h="48482">
                <a:moveTo>
                  <a:pt x="0" y="0"/>
                </a:moveTo>
                <a:lnTo>
                  <a:pt x="777240" y="48482"/>
                </a:lnTo>
              </a:path>
            </a:pathLst>
          </a:custGeom>
          <a:noFill xmlns:a="http://schemas.openxmlformats.org/drawingml/2006/main"/>
          <a:ln xmlns:a="http://schemas.openxmlformats.org/drawingml/2006/main" w="27908">
            <a:solidFill>
              <a:srgbClr val="F59E0B"/>
            </a:solidFill>
          </a:ln>
        </p:spPr>
      </p:sp>
      <p:sp>
        <p:nvSpPr>
          <p:cNvPr id="44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D7DB927D-059E-4C56-B085-E05DBC84C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46120" y="2980468"/>
            <a:ext cx="1051560" cy="169640"/>
          </a:xfrm>
          <a:custGeom xmlns:a="http://schemas.openxmlformats.org/drawingml/2006/main">
            <a:pathLst>
              <a:path w="1051560" h="169640">
                <a:moveTo>
                  <a:pt x="0" y="0"/>
                </a:moveTo>
                <a:lnTo>
                  <a:pt x="1051560" y="169640"/>
                </a:lnTo>
              </a:path>
            </a:pathLst>
          </a:custGeom>
          <a:noFill xmlns:a="http://schemas.openxmlformats.org/drawingml/2006/main"/>
          <a:ln xmlns:a="http://schemas.openxmlformats.org/drawingml/2006/main" w="27908">
            <a:solidFill>
              <a:srgbClr val="F59E0B"/>
            </a:solidFill>
          </a:ln>
        </p:spPr>
      </p:sp>
      <p:sp>
        <p:nvSpPr>
          <p:cNvPr id="45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F89E3D0A-73CE-4684-865F-7197583B9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7680" y="3150108"/>
            <a:ext cx="1463040" cy="242316"/>
          </a:xfrm>
          <a:custGeom xmlns:a="http://schemas.openxmlformats.org/drawingml/2006/main">
            <a:pathLst>
              <a:path w="1463040" h="242316">
                <a:moveTo>
                  <a:pt x="0" y="0"/>
                </a:moveTo>
                <a:lnTo>
                  <a:pt x="1463040" y="242316"/>
                </a:lnTo>
              </a:path>
            </a:pathLst>
          </a:custGeom>
          <a:noFill xmlns:a="http://schemas.openxmlformats.org/drawingml/2006/main"/>
          <a:ln xmlns:a="http://schemas.openxmlformats.org/drawingml/2006/main" w="27908">
            <a:solidFill>
              <a:srgbClr val="F59E0B"/>
            </a:solidFill>
          </a:ln>
        </p:spPr>
      </p:sp>
    </p:spTree>
    <p:extLst>
      <p:ext uri="{BB962C8B-B14F-4D97-AF65-F5344CB8AC3E}">
        <p14:creationId xmlns:p14="http://schemas.microsoft.com/office/powerpoint/2010/main" val="124911074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7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560E04F3-BB87-4E50-A687-8D1DFC190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D6C9"/>
          </a:solidFill>
          <a:ln xmlns:a="http://schemas.openxmlformats.org/drawingml/2006/main" w="12700">
            <a:solidFill>
              <a:srgbClr val="00D6C9">
                <a:alpha val="0"/>
              </a:srgbClr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4CEC3F63-4D56-4F5E-8BC9-044D0250D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48272"/>
            <a:ext cx="12191695" cy="1097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2436">
              <a:alpha val="90000"/>
            </a:srgbClr>
          </a:solidFill>
          <a:ln xmlns:a="http://schemas.openxmlformats.org/drawingml/2006/main"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8251E9A2-A28F-4088-A3B8-2E3B5A985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56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B43F9AB1-2471-4ADD-BA6C-2708CFB0C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09</a:t>
            </a:r>
            <a:endParaRPr sz="56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2DCC05B4-0F41-475C-9C81-2F053523B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402336"/>
            <a:ext cx="731520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00" b="1">
                <a:solidFill>
                  <a:srgbClr val="00D6C9"/>
                </a:solidFill>
                <a:latin typeface="DejaVu Sans"/>
                <a:ea typeface="DejaVu Sans"/>
                <a:cs typeface="DejaVu Sans"/>
              </a:rPr>
              <a:t>CONTROL DE GENERALIZACIÓN</a:t>
            </a:r>
            <a:endParaRPr sz="8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8F487C7C-F23F-48A7-AF01-37E0D025D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13232"/>
            <a:ext cx="10835640" cy="590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Early stopping: detenerse antes de memorizar</a:t>
            </a:r>
            <a:endParaRPr sz="27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D5705415-AFE5-4E9C-98A6-8A3532D61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335024"/>
            <a:ext cx="1078992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El modelo puede seguir mejorando en entrenamiento mientras la validación empieza a deteriorarse.</a:t>
            </a:r>
            <a:endParaRPr sz="14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251449C8-1B8A-41D8-82CD-92C93AB06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1737360"/>
            <a:ext cx="6400800" cy="4114800"/>
          </a:xfrm>
          <a:prstGeom xmlns:a="http://schemas.openxmlformats.org/drawingml/2006/main" prst="roundRect">
            <a:avLst>
              <a:gd name="adj" fmla="val 1333"/>
            </a:avLst>
          </a:prstGeom>
          <a:solidFill xmlns:a="http://schemas.openxmlformats.org/drawingml/2006/main">
            <a:srgbClr val="101E33"/>
          </a:solidFill>
          <a:ln xmlns:a="http://schemas.openxmlformats.org/drawingml/2006/main" w="12700">
            <a:solidFill>
              <a:srgbClr val="00D6C9"/>
            </a:solidFill>
            <a:prstDash val="solid"/>
          </a:ln>
        </p:spPr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169B87B1-B86B-4D61-8ADB-37D1F394A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5166360"/>
            <a:ext cx="731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700">
                <a:solidFill>
                  <a:srgbClr val="8FA3B7"/>
                </a:solidFill>
                <a:latin typeface="DejaVu Sans"/>
                <a:ea typeface="DejaVu Sans"/>
                <a:cs typeface="DejaVu Sans"/>
              </a:rPr>
              <a:t>iteraciones</a:t>
            </a:r>
            <a:endParaRPr sz="7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271E4702-6AEE-4BD1-883E-8A32D36CA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2103120"/>
            <a:ext cx="91440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700">
                <a:solidFill>
                  <a:srgbClr val="8FA3B7"/>
                </a:solidFill>
                <a:latin typeface="DejaVu Sans"/>
                <a:ea typeface="DejaVu Sans"/>
                <a:cs typeface="DejaVu Sans"/>
              </a:rPr>
              <a:t>desempeño</a:t>
            </a:r>
            <a:endParaRPr sz="700"/>
          </a:p>
        </p:txBody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8A12A007-F628-464E-8074-94AE23BDE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0814" y="2468880"/>
            <a:ext cx="100584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900">
                <a:solidFill>
                  <a:srgbClr val="EF4444"/>
                </a:solidFill>
                <a:latin typeface="DejaVu Sans"/>
                <a:ea typeface="DejaVu Sans"/>
                <a:cs typeface="DejaVu Sans"/>
              </a:rPr>
              <a:t>mejor punto</a:t>
            </a:r>
            <a:endParaRPr sz="900"/>
          </a:p>
          <a:p xmlns:a="http://schemas.openxmlformats.org/drawingml/2006/main">
            <a:pPr marL="0" indent="0" algn="l">
              <a:buNone/>
            </a:pPr>
            <a:r>
              <a:rPr sz="900">
                <a:solidFill>
                  <a:srgbClr val="EF4444"/>
                </a:solidFill>
                <a:latin typeface="DejaVu Sans"/>
                <a:ea typeface="DejaVu Sans"/>
                <a:cs typeface="DejaVu Sans"/>
              </a:rPr>
              <a:t>de validación</a:t>
            </a:r>
            <a:endParaRPr sz="900"/>
          </a:p>
        </p:txBody>
      </p:sp>
      <p:sp>
        <p:nvSpPr>
          <p:cNvPr id="28" name="Shape 26">
            <a:extLst xmlns:a="http://schemas.openxmlformats.org/drawingml/2006/main">
              <a:ext uri="{FF2B5EF4-FFF2-40B4-BE49-F238E27FC236}">
                <a16:creationId xmlns:a16="http://schemas.microsoft.com/office/drawing/2014/main" id="{19F903AD-3569-4EAE-BF8D-C341D2AA3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5240" y="1828800"/>
            <a:ext cx="3749040" cy="3886200"/>
          </a:xfrm>
          <a:prstGeom xmlns:a="http://schemas.openxmlformats.org/drawingml/2006/main" prst="roundRect">
            <a:avLst>
              <a:gd name="adj" fmla="val 1463"/>
            </a:avLst>
          </a:prstGeom>
          <a:solidFill xmlns:a="http://schemas.openxmlformats.org/drawingml/2006/main">
            <a:srgbClr val="101E33"/>
          </a:solidFill>
          <a:ln xmlns:a="http://schemas.openxmlformats.org/drawingml/2006/main" w="12700">
            <a:solidFill>
              <a:srgbClr val="F59E0B"/>
            </a:solidFill>
            <a:prstDash val="solid"/>
          </a:ln>
        </p:spPr>
      </p:sp>
      <p:sp>
        <p:nvSpPr>
          <p:cNvPr id="29" name="Text 27">
            <a:extLst xmlns:a="http://schemas.openxmlformats.org/drawingml/2006/main">
              <a:ext uri="{FF2B5EF4-FFF2-40B4-BE49-F238E27FC236}">
                <a16:creationId xmlns:a16="http://schemas.microsoft.com/office/drawing/2014/main" id="{29495A65-6DD8-47DA-B60A-9FF7B26B5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9560" y="2121408"/>
            <a:ext cx="18288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99537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800" b="1">
                <a:solidFill>
                  <a:srgbClr val="F59E0B"/>
                </a:solidFill>
                <a:latin typeface="DejaVu Sans"/>
                <a:ea typeface="DejaVu Sans"/>
                <a:cs typeface="DejaVu Sans"/>
              </a:rPr>
              <a:t>Protocolo</a:t>
            </a:r>
            <a:endParaRPr sz="1800"/>
          </a:p>
        </p:txBody>
      </p:sp>
      <p:sp>
        <p:nvSpPr>
          <p:cNvPr id="30" name="Text 28">
            <a:extLst xmlns:a="http://schemas.openxmlformats.org/drawingml/2006/main">
              <a:ext uri="{FF2B5EF4-FFF2-40B4-BE49-F238E27FC236}">
                <a16:creationId xmlns:a16="http://schemas.microsoft.com/office/drawing/2014/main" id="{A40C927B-5288-4B98-8CC2-71A2F17A3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9560" y="2651760"/>
            <a:ext cx="3154680" cy="1965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r>
              <a:rPr sz="133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Separar validación o usar CV.</a:t>
            </a:r>
            <a:endParaRPr sz="1330"/>
          </a:p>
          <a:p xmlns:a="http://schemas.openxmlformats.org/drawingml/2006/main">
            <a:r>
              <a:rPr sz="133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Entrenar aumentando iteraciones.</a:t>
            </a:r>
            <a:endParaRPr sz="1330"/>
          </a:p>
          <a:p xmlns:a="http://schemas.openxmlformats.org/drawingml/2006/main">
            <a:r>
              <a:rPr sz="133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Guardar el punto de menor pérdida fuera de muestra.</a:t>
            </a:r>
            <a:endParaRPr sz="1330"/>
          </a:p>
          <a:p xmlns:a="http://schemas.openxmlformats.org/drawingml/2006/main">
            <a:r>
              <a:rPr sz="133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No elegir el punto mirando el test final.</a:t>
            </a:r>
            <a:endParaRPr sz="1330"/>
          </a:p>
        </p:txBody>
      </p:sp>
      <p:sp>
        <p:nvSpPr>
          <p:cNvPr id="31" name="Text 29">
            <a:extLst xmlns:a="http://schemas.openxmlformats.org/drawingml/2006/main">
              <a:ext uri="{FF2B5EF4-FFF2-40B4-BE49-F238E27FC236}">
                <a16:creationId xmlns:a16="http://schemas.microsoft.com/office/drawing/2014/main" id="{405AC664-F428-4AD0-B0FE-98FFAB61A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9560" y="4800600"/>
            <a:ext cx="82296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900" b="1">
                <a:solidFill>
                  <a:srgbClr val="00D6C9"/>
                </a:solidFill>
                <a:latin typeface="DejaVu Sans"/>
                <a:ea typeface="DejaVu Sans"/>
                <a:cs typeface="DejaVu Sans"/>
              </a:rPr>
              <a:t>Criterio</a:t>
            </a:r>
            <a:endParaRPr sz="900"/>
          </a:p>
        </p:txBody>
      </p:sp>
      <p:sp>
        <p:nvSpPr>
          <p:cNvPr id="32" name="Text 30">
            <a:extLst xmlns:a="http://schemas.openxmlformats.org/drawingml/2006/main">
              <a:ext uri="{FF2B5EF4-FFF2-40B4-BE49-F238E27FC236}">
                <a16:creationId xmlns:a16="http://schemas.microsoft.com/office/drawing/2014/main" id="{99034F7E-DCAB-495C-B315-31368FC74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49640" y="4709160"/>
            <a:ext cx="2423160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86067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5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Detener cuando agregar árboles ya no mejora la decisión.</a:t>
            </a:r>
            <a:endParaRPr sz="1250"/>
          </a:p>
        </p:txBody>
      </p:sp>
      <p:sp>
        <p:nvSpPr>
          <p:cNvPr id="33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A0EEA583-E369-46A6-A8E0-ABAA17071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4440" y="5074920"/>
            <a:ext cx="5440680" cy="953"/>
          </a:xfrm>
          <a:custGeom xmlns:a="http://schemas.openxmlformats.org/drawingml/2006/main">
            <a:pathLst>
              <a:path w="5440680" h="953">
                <a:moveTo>
                  <a:pt x="0" y="0"/>
                </a:moveTo>
                <a:lnTo>
                  <a:pt x="5440680" y="953"/>
                </a:lnTo>
              </a:path>
            </a:pathLst>
          </a:custGeom>
          <a:noFill xmlns:a="http://schemas.openxmlformats.org/drawingml/2006/main"/>
          <a:ln xmlns:a="http://schemas.openxmlformats.org/drawingml/2006/main" w="12668">
            <a:solidFill>
              <a:srgbClr val="5F7388"/>
            </a:solidFill>
          </a:ln>
        </p:spPr>
      </p:sp>
      <p:sp>
        <p:nvSpPr>
          <p:cNvPr id="34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3AA07BA5-442E-4689-A200-FE79E44D2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4440" y="2240280"/>
            <a:ext cx="953" cy="2834640"/>
          </a:xfrm>
          <a:custGeom xmlns:a="http://schemas.openxmlformats.org/drawingml/2006/main">
            <a:pathLst>
              <a:path w="953" h="2834640">
                <a:moveTo>
                  <a:pt x="0" y="0"/>
                </a:moveTo>
                <a:lnTo>
                  <a:pt x="953" y="2834640"/>
                </a:lnTo>
              </a:path>
            </a:pathLst>
          </a:custGeom>
          <a:noFill xmlns:a="http://schemas.openxmlformats.org/drawingml/2006/main"/>
          <a:ln xmlns:a="http://schemas.openxmlformats.org/drawingml/2006/main" w="12668">
            <a:solidFill>
              <a:srgbClr val="5F7388"/>
            </a:solidFill>
          </a:ln>
        </p:spPr>
      </p:sp>
      <p:sp>
        <p:nvSpPr>
          <p:cNvPr id="35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892C8E1A-600C-4A56-8593-AF8D8ECB4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4440" y="3884390"/>
            <a:ext cx="816102" cy="680276"/>
          </a:xfrm>
          <a:custGeom xmlns:a="http://schemas.openxmlformats.org/drawingml/2006/main">
            <a:pathLst>
              <a:path w="816102" h="680276">
                <a:moveTo>
                  <a:pt x="0" y="680276"/>
                </a:moveTo>
                <a:lnTo>
                  <a:pt x="816102" y="0"/>
                </a:lnTo>
              </a:path>
            </a:pathLst>
          </a:custGeom>
          <a:noFill xmlns:a="http://schemas.openxmlformats.org/drawingml/2006/main"/>
          <a:ln xmlns:a="http://schemas.openxmlformats.org/drawingml/2006/main" w="27908">
            <a:solidFill>
              <a:srgbClr val="0EA5E9"/>
            </a:solidFill>
          </a:ln>
        </p:spPr>
      </p:sp>
      <p:sp>
        <p:nvSpPr>
          <p:cNvPr id="36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5212E71D-D314-4A6A-98C4-6B430052C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50542" y="3374136"/>
            <a:ext cx="924878" cy="510254"/>
          </a:xfrm>
          <a:custGeom xmlns:a="http://schemas.openxmlformats.org/drawingml/2006/main">
            <a:pathLst>
              <a:path w="924878" h="510254">
                <a:moveTo>
                  <a:pt x="0" y="510254"/>
                </a:moveTo>
                <a:lnTo>
                  <a:pt x="924878" y="0"/>
                </a:lnTo>
              </a:path>
            </a:pathLst>
          </a:custGeom>
          <a:noFill xmlns:a="http://schemas.openxmlformats.org/drawingml/2006/main"/>
          <a:ln xmlns:a="http://schemas.openxmlformats.org/drawingml/2006/main" w="27908">
            <a:solidFill>
              <a:srgbClr val="0EA5E9"/>
            </a:solidFill>
          </a:ln>
        </p:spPr>
      </p:sp>
      <p:sp>
        <p:nvSpPr>
          <p:cNvPr id="37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761A6F94-77EA-4BE3-83DC-7D7F1994F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5420" y="2977325"/>
            <a:ext cx="979360" cy="396811"/>
          </a:xfrm>
          <a:custGeom xmlns:a="http://schemas.openxmlformats.org/drawingml/2006/main">
            <a:pathLst>
              <a:path w="979360" h="396811">
                <a:moveTo>
                  <a:pt x="0" y="396811"/>
                </a:moveTo>
                <a:lnTo>
                  <a:pt x="97936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7908">
            <a:solidFill>
              <a:srgbClr val="0EA5E9"/>
            </a:solidFill>
          </a:ln>
        </p:spPr>
      </p:sp>
      <p:sp>
        <p:nvSpPr>
          <p:cNvPr id="38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18BE5044-5627-4189-A0BE-FE666652D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4780" y="2580513"/>
            <a:ext cx="1360170" cy="396811"/>
          </a:xfrm>
          <a:custGeom xmlns:a="http://schemas.openxmlformats.org/drawingml/2006/main">
            <a:pathLst>
              <a:path w="1360170" h="396811">
                <a:moveTo>
                  <a:pt x="0" y="396811"/>
                </a:moveTo>
                <a:lnTo>
                  <a:pt x="136017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7908">
            <a:solidFill>
              <a:srgbClr val="0EA5E9"/>
            </a:solidFill>
          </a:ln>
        </p:spPr>
      </p:sp>
      <p:sp>
        <p:nvSpPr>
          <p:cNvPr id="39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6DD3B627-0D9B-4E8A-BBBE-CC1382C17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14950" y="2353628"/>
            <a:ext cx="1360170" cy="226790"/>
          </a:xfrm>
          <a:custGeom xmlns:a="http://schemas.openxmlformats.org/drawingml/2006/main">
            <a:pathLst>
              <a:path w="1360170" h="226790">
                <a:moveTo>
                  <a:pt x="0" y="226790"/>
                </a:moveTo>
                <a:lnTo>
                  <a:pt x="136017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7908">
            <a:solidFill>
              <a:srgbClr val="0EA5E9"/>
            </a:solidFill>
          </a:ln>
        </p:spPr>
      </p:sp>
      <p:sp>
        <p:nvSpPr>
          <p:cNvPr id="40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9FFDD202-706B-4E1D-A7E4-4ECA2F62A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4440" y="3997738"/>
            <a:ext cx="870490" cy="651986"/>
          </a:xfrm>
          <a:custGeom xmlns:a="http://schemas.openxmlformats.org/drawingml/2006/main">
            <a:pathLst>
              <a:path w="870490" h="651986">
                <a:moveTo>
                  <a:pt x="0" y="651986"/>
                </a:moveTo>
                <a:lnTo>
                  <a:pt x="87049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7908">
            <a:solidFill>
              <a:srgbClr val="F59E0B"/>
            </a:solidFill>
          </a:ln>
        </p:spPr>
      </p:sp>
      <p:sp>
        <p:nvSpPr>
          <p:cNvPr id="41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449863FE-476B-4AC4-B5E9-621EFC0C5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04930" y="3430810"/>
            <a:ext cx="979360" cy="566928"/>
          </a:xfrm>
          <a:custGeom xmlns:a="http://schemas.openxmlformats.org/drawingml/2006/main">
            <a:pathLst>
              <a:path w="979360" h="566928">
                <a:moveTo>
                  <a:pt x="0" y="566928"/>
                </a:moveTo>
                <a:lnTo>
                  <a:pt x="97936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7908">
            <a:solidFill>
              <a:srgbClr val="F59E0B"/>
            </a:solidFill>
          </a:ln>
        </p:spPr>
      </p:sp>
      <p:sp>
        <p:nvSpPr>
          <p:cNvPr id="42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35C1917E-EF34-42BC-A5EE-853D8961B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84290" y="3090672"/>
            <a:ext cx="870490" cy="340138"/>
          </a:xfrm>
          <a:custGeom xmlns:a="http://schemas.openxmlformats.org/drawingml/2006/main">
            <a:pathLst>
              <a:path w="870490" h="340138">
                <a:moveTo>
                  <a:pt x="0" y="340138"/>
                </a:moveTo>
                <a:lnTo>
                  <a:pt x="87049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7908">
            <a:solidFill>
              <a:srgbClr val="F59E0B"/>
            </a:solidFill>
          </a:ln>
        </p:spPr>
      </p:sp>
      <p:sp>
        <p:nvSpPr>
          <p:cNvPr id="43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0A932170-30CA-4EBE-B18A-9176E0667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4780" y="3005614"/>
            <a:ext cx="652844" cy="85058"/>
          </a:xfrm>
          <a:custGeom xmlns:a="http://schemas.openxmlformats.org/drawingml/2006/main">
            <a:pathLst>
              <a:path w="652844" h="85058">
                <a:moveTo>
                  <a:pt x="0" y="85058"/>
                </a:moveTo>
                <a:lnTo>
                  <a:pt x="652844" y="0"/>
                </a:lnTo>
              </a:path>
            </a:pathLst>
          </a:custGeom>
          <a:noFill xmlns:a="http://schemas.openxmlformats.org/drawingml/2006/main"/>
          <a:ln xmlns:a="http://schemas.openxmlformats.org/drawingml/2006/main" w="27908">
            <a:solidFill>
              <a:srgbClr val="F59E0B"/>
            </a:solidFill>
          </a:ln>
        </p:spPr>
      </p:sp>
      <p:sp>
        <p:nvSpPr>
          <p:cNvPr id="44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0F56B9AF-01BB-4CE3-9BAC-8FB0E3A1E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7624" y="3005614"/>
            <a:ext cx="870490" cy="56674"/>
          </a:xfrm>
          <a:custGeom xmlns:a="http://schemas.openxmlformats.org/drawingml/2006/main">
            <a:pathLst>
              <a:path w="870490" h="56674">
                <a:moveTo>
                  <a:pt x="0" y="0"/>
                </a:moveTo>
                <a:lnTo>
                  <a:pt x="870490" y="56674"/>
                </a:lnTo>
              </a:path>
            </a:pathLst>
          </a:custGeom>
          <a:noFill xmlns:a="http://schemas.openxmlformats.org/drawingml/2006/main"/>
          <a:ln xmlns:a="http://schemas.openxmlformats.org/drawingml/2006/main" w="27908">
            <a:solidFill>
              <a:srgbClr val="F59E0B"/>
            </a:solidFill>
          </a:ln>
        </p:spPr>
      </p:sp>
      <p:sp>
        <p:nvSpPr>
          <p:cNvPr id="45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C55237C9-43C5-4EF6-8780-7575C3FDA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8209" y="3062288"/>
            <a:ext cx="1196912" cy="255080"/>
          </a:xfrm>
          <a:custGeom xmlns:a="http://schemas.openxmlformats.org/drawingml/2006/main">
            <a:pathLst>
              <a:path w="1196912" h="255080">
                <a:moveTo>
                  <a:pt x="0" y="0"/>
                </a:moveTo>
                <a:lnTo>
                  <a:pt x="1196912" y="255080"/>
                </a:lnTo>
              </a:path>
            </a:pathLst>
          </a:custGeom>
          <a:noFill xmlns:a="http://schemas.openxmlformats.org/drawingml/2006/main"/>
          <a:ln xmlns:a="http://schemas.openxmlformats.org/drawingml/2006/main" w="27908">
            <a:solidFill>
              <a:srgbClr val="F59E0B"/>
            </a:solidFill>
          </a:ln>
        </p:spPr>
      </p:sp>
      <p:sp>
        <p:nvSpPr>
          <p:cNvPr id="46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088CAADB-5C14-4F8F-9C50-ED789E3DD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7624" y="2240280"/>
            <a:ext cx="953" cy="2834640"/>
          </a:xfrm>
          <a:custGeom xmlns:a="http://schemas.openxmlformats.org/drawingml/2006/main">
            <a:pathLst>
              <a:path w="953" h="2834640">
                <a:moveTo>
                  <a:pt x="0" y="0"/>
                </a:moveTo>
                <a:lnTo>
                  <a:pt x="953" y="2834640"/>
                </a:lnTo>
              </a:path>
            </a:pathLst>
          </a:custGeom>
          <a:noFill xmlns:a="http://schemas.openxmlformats.org/drawingml/2006/main"/>
          <a:ln xmlns:a="http://schemas.openxmlformats.org/drawingml/2006/main" w="16478">
            <a:solidFill>
              <a:srgbClr val="EF4444"/>
            </a:solidFill>
          </a:ln>
        </p:spPr>
      </p:sp>
    </p:spTree>
    <p:extLst>
      <p:ext uri="{BB962C8B-B14F-4D97-AF65-F5344CB8AC3E}">
        <p14:creationId xmlns:p14="http://schemas.microsoft.com/office/powerpoint/2010/main" val="132050142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7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57BFC900-5979-45C6-95CD-00C58C111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D6C9"/>
          </a:solidFill>
          <a:ln xmlns:a="http://schemas.openxmlformats.org/drawingml/2006/main" w="12700">
            <a:solidFill>
              <a:srgbClr val="00D6C9">
                <a:alpha val="0"/>
              </a:srgbClr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378795EF-1079-49B9-A2EA-6F8B9C57F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48272"/>
            <a:ext cx="12191695" cy="1097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2436">
              <a:alpha val="90000"/>
            </a:srgbClr>
          </a:solidFill>
          <a:ln xmlns:a="http://schemas.openxmlformats.org/drawingml/2006/main"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DBB24570-B4CD-4F21-B34D-7F9A853D8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56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BBA8CCF1-D990-47AC-857C-357C216C8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10</a:t>
            </a:r>
            <a:endParaRPr sz="56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BFD36A43-9D04-492C-9D03-3B1FEE341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402336"/>
            <a:ext cx="731520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00" b="1">
                <a:solidFill>
                  <a:srgbClr val="00D6C9"/>
                </a:solidFill>
                <a:latin typeface="DejaVu Sans"/>
                <a:ea typeface="DejaVu Sans"/>
                <a:cs typeface="DejaVu Sans"/>
              </a:rPr>
              <a:t>HIPERPARÁMETROS CON SENTIDO</a:t>
            </a:r>
            <a:endParaRPr sz="8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AAAF47B3-749F-45A1-A71B-C89D1F9CB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13232"/>
            <a:ext cx="10835640" cy="590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Palancas de control del boosting</a:t>
            </a:r>
            <a:endParaRPr sz="27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C23BB5F8-3992-4864-AC42-655F7B6F2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335024"/>
            <a:ext cx="1078992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Cada parámetro regula una forma distinta de complejidad; no son perillas independientes.</a:t>
            </a:r>
            <a:endParaRPr sz="14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D3F6654E-BCDB-4C17-8833-F4B06B34F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1828800"/>
            <a:ext cx="3246120" cy="1417320"/>
          </a:xfrm>
          <a:prstGeom xmlns:a="http://schemas.openxmlformats.org/drawingml/2006/main" prst="roundRect">
            <a:avLst>
              <a:gd name="adj" fmla="val 3871"/>
            </a:avLst>
          </a:prstGeom>
          <a:solidFill xmlns:a="http://schemas.openxmlformats.org/drawingml/2006/main">
            <a:srgbClr val="101E33"/>
          </a:solidFill>
          <a:ln xmlns:a="http://schemas.openxmlformats.org/drawingml/2006/main" w="12700">
            <a:solidFill>
              <a:srgbClr val="00D6C9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9F2D195E-191D-43E9-BC40-36A8B8EC6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1832" y="1993392"/>
            <a:ext cx="1828800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500" b="1">
                <a:solidFill>
                  <a:srgbClr val="00D6C9"/>
                </a:solidFill>
                <a:latin typeface="DejaVu Sans"/>
                <a:ea typeface="DejaVu Sans"/>
                <a:cs typeface="DejaVu Sans"/>
              </a:rPr>
              <a:t>Profundidad</a:t>
            </a:r>
            <a:endParaRPr sz="15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C0181FB9-BA7B-4752-8D53-978AA56CB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1832" y="2359152"/>
            <a:ext cx="2606040" cy="21031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5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Interacciones por árbol</a:t>
            </a:r>
            <a:endParaRPr sz="115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089171B1-2234-48BB-8FDA-C6D0FEBD2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1832" y="2788920"/>
            <a:ext cx="246888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max_depth</a:t>
            </a:r>
            <a:endParaRPr sz="1100"/>
          </a:p>
        </p:txBody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937914E1-2CDF-4D66-96D8-0A8150855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1828800"/>
            <a:ext cx="3246120" cy="1417320"/>
          </a:xfrm>
          <a:prstGeom xmlns:a="http://schemas.openxmlformats.org/drawingml/2006/main" prst="roundRect">
            <a:avLst>
              <a:gd name="adj" fmla="val 3871"/>
            </a:avLst>
          </a:prstGeom>
          <a:solidFill xmlns:a="http://schemas.openxmlformats.org/drawingml/2006/main">
            <a:srgbClr val="101E33"/>
          </a:solidFill>
          <a:ln xmlns:a="http://schemas.openxmlformats.org/drawingml/2006/main" w="12700">
            <a:solidFill>
              <a:srgbClr val="A855F7"/>
            </a:solidFill>
            <a:prstDash val="solid"/>
          </a:ln>
        </p:spPr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D514ADEC-034C-43A8-8D04-75B41112D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5152" y="1993392"/>
            <a:ext cx="1828800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500" b="1">
                <a:solidFill>
                  <a:srgbClr val="A855F7"/>
                </a:solidFill>
                <a:latin typeface="DejaVu Sans"/>
                <a:ea typeface="DejaVu Sans"/>
                <a:cs typeface="DejaVu Sans"/>
              </a:rPr>
              <a:t>Learning rate</a:t>
            </a:r>
            <a:endParaRPr sz="150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23396AB3-BE65-436D-8B31-763E59C7F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5152" y="2359152"/>
            <a:ext cx="2606040" cy="21031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5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Tamaño de cada paso</a:t>
            </a:r>
            <a:endParaRPr sz="115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15F8DE6C-2F2C-4CDE-A7A4-B7ABA760E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5152" y="2788920"/>
            <a:ext cx="246888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learning_rate</a:t>
            </a:r>
            <a:endParaRPr sz="1100"/>
          </a:p>
        </p:txBody>
      </p:sp>
      <p:sp>
        <p:nvSpPr>
          <p:cNvPr id="18" name="Shape 16">
            <a:extLst xmlns:a="http://schemas.openxmlformats.org/drawingml/2006/main">
              <a:ext uri="{FF2B5EF4-FFF2-40B4-BE49-F238E27FC236}">
                <a16:creationId xmlns:a16="http://schemas.microsoft.com/office/drawing/2014/main" id="{9DAB8237-DFBE-4794-B1BC-2AB0F7B0E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3880" y="1828800"/>
            <a:ext cx="3246120" cy="1417320"/>
          </a:xfrm>
          <a:prstGeom xmlns:a="http://schemas.openxmlformats.org/drawingml/2006/main" prst="roundRect">
            <a:avLst>
              <a:gd name="adj" fmla="val 3871"/>
            </a:avLst>
          </a:prstGeom>
          <a:solidFill xmlns:a="http://schemas.openxmlformats.org/drawingml/2006/main">
            <a:srgbClr val="101E33"/>
          </a:solidFill>
          <a:ln xmlns:a="http://schemas.openxmlformats.org/drawingml/2006/main" w="12700">
            <a:solidFill>
              <a:srgbClr val="F59E0B"/>
            </a:solidFill>
            <a:prstDash val="solid"/>
          </a:ln>
        </p:spPr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D1BA2D97-F7A5-44E0-85E5-172ABDBB4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8472" y="1993392"/>
            <a:ext cx="1828800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500" b="1">
                <a:solidFill>
                  <a:srgbClr val="F59E0B"/>
                </a:solidFill>
                <a:latin typeface="DejaVu Sans"/>
                <a:ea typeface="DejaVu Sans"/>
                <a:cs typeface="DejaVu Sans"/>
              </a:rPr>
              <a:t>Iteraciones</a:t>
            </a:r>
            <a:endParaRPr sz="1500"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0484A82D-1F96-4CC2-A61D-53FE1DDF9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8472" y="2359152"/>
            <a:ext cx="2606040" cy="21031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5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Cantidad de correcciones</a:t>
            </a:r>
            <a:endParaRPr sz="115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702D3FBB-7F90-4BF1-8711-0FE8A9F39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8472" y="2788920"/>
            <a:ext cx="246888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n_estimators</a:t>
            </a:r>
            <a:endParaRPr sz="1100"/>
          </a:p>
        </p:txBody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CE9C813E-5FBE-42ED-B5D1-32D1BE792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703320"/>
            <a:ext cx="3246120" cy="1417320"/>
          </a:xfrm>
          <a:prstGeom xmlns:a="http://schemas.openxmlformats.org/drawingml/2006/main" prst="roundRect">
            <a:avLst>
              <a:gd name="adj" fmla="val 3871"/>
            </a:avLst>
          </a:prstGeom>
          <a:solidFill xmlns:a="http://schemas.openxmlformats.org/drawingml/2006/main">
            <a:srgbClr val="101E33"/>
          </a:solidFill>
          <a:ln xmlns:a="http://schemas.openxmlformats.org/drawingml/2006/main" w="12700">
            <a:solidFill>
              <a:srgbClr val="10B981"/>
            </a:solidFill>
            <a:prstDash val="solid"/>
          </a:ln>
        </p:spPr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217EFD26-DD09-4C14-A23C-9AE0588A5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1832" y="3867912"/>
            <a:ext cx="1828800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500" b="1">
                <a:solidFill>
                  <a:srgbClr val="10B981"/>
                </a:solidFill>
                <a:latin typeface="DejaVu Sans"/>
                <a:ea typeface="DejaVu Sans"/>
                <a:cs typeface="DejaVu Sans"/>
              </a:rPr>
              <a:t>Subsampling</a:t>
            </a:r>
            <a:endParaRPr sz="15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73DB7770-EE78-4D43-83C5-D06E0F66E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1832" y="4233672"/>
            <a:ext cx="2606040" cy="21031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5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Ruido regularizador</a:t>
            </a:r>
            <a:endParaRPr sz="1150"/>
          </a:p>
        </p:txBody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347171EB-E805-4EAC-A4A4-0811A1F49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1832" y="4663440"/>
            <a:ext cx="246888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subsample</a:t>
            </a:r>
            <a:endParaRPr sz="1100"/>
          </a:p>
        </p:txBody>
      </p:sp>
      <p:sp>
        <p:nvSpPr>
          <p:cNvPr id="26" name="Shape 24">
            <a:extLst xmlns:a="http://schemas.openxmlformats.org/drawingml/2006/main">
              <a:ext uri="{FF2B5EF4-FFF2-40B4-BE49-F238E27FC236}">
                <a16:creationId xmlns:a16="http://schemas.microsoft.com/office/drawing/2014/main" id="{21F48B27-50C8-487D-BD6A-CFCAED1FA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3703320"/>
            <a:ext cx="3246120" cy="1417320"/>
          </a:xfrm>
          <a:prstGeom xmlns:a="http://schemas.openxmlformats.org/drawingml/2006/main" prst="roundRect">
            <a:avLst>
              <a:gd name="adj" fmla="val 3871"/>
            </a:avLst>
          </a:prstGeom>
          <a:solidFill xmlns:a="http://schemas.openxmlformats.org/drawingml/2006/main">
            <a:srgbClr val="101E33"/>
          </a:solidFill>
          <a:ln xmlns:a="http://schemas.openxmlformats.org/drawingml/2006/main" w="12700">
            <a:solidFill>
              <a:srgbClr val="0EA5E9"/>
            </a:solidFill>
            <a:prstDash val="solid"/>
          </a:ln>
        </p:spPr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D58CEB5A-00A2-4848-9261-CFCB381DD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5152" y="3867912"/>
            <a:ext cx="1828800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500" b="1">
                <a:solidFill>
                  <a:srgbClr val="0EA5E9"/>
                </a:solidFill>
                <a:latin typeface="DejaVu Sans"/>
                <a:ea typeface="DejaVu Sans"/>
                <a:cs typeface="DejaVu Sans"/>
              </a:rPr>
              <a:t>Hojas mínimas</a:t>
            </a:r>
            <a:endParaRPr sz="1500"/>
          </a:p>
        </p:txBody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A2F1CA2D-63D2-49F3-967B-5375421AB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5152" y="4233672"/>
            <a:ext cx="2606040" cy="21031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5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Estabilidad local</a:t>
            </a:r>
            <a:endParaRPr sz="1150"/>
          </a:p>
        </p:txBody>
      </p:sp>
      <p:sp>
        <p:nvSpPr>
          <p:cNvPr id="29" name="Text 27">
            <a:extLst xmlns:a="http://schemas.openxmlformats.org/drawingml/2006/main">
              <a:ext uri="{FF2B5EF4-FFF2-40B4-BE49-F238E27FC236}">
                <a16:creationId xmlns:a16="http://schemas.microsoft.com/office/drawing/2014/main" id="{D8E69A1F-B93C-47C1-BD1A-40B24FC8E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5152" y="4663440"/>
            <a:ext cx="246888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min_samples_leaf</a:t>
            </a:r>
            <a:endParaRPr sz="1100"/>
          </a:p>
        </p:txBody>
      </p:sp>
      <p:sp>
        <p:nvSpPr>
          <p:cNvPr id="30" name="Shape 28">
            <a:extLst xmlns:a="http://schemas.openxmlformats.org/drawingml/2006/main">
              <a:ext uri="{FF2B5EF4-FFF2-40B4-BE49-F238E27FC236}">
                <a16:creationId xmlns:a16="http://schemas.microsoft.com/office/drawing/2014/main" id="{319901A5-5411-403D-9095-0ACF9AC37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3880" y="3703320"/>
            <a:ext cx="3246120" cy="1417320"/>
          </a:xfrm>
          <a:prstGeom xmlns:a="http://schemas.openxmlformats.org/drawingml/2006/main" prst="roundRect">
            <a:avLst>
              <a:gd name="adj" fmla="val 3871"/>
            </a:avLst>
          </a:prstGeom>
          <a:solidFill xmlns:a="http://schemas.openxmlformats.org/drawingml/2006/main">
            <a:srgbClr val="101E33"/>
          </a:solidFill>
          <a:ln xmlns:a="http://schemas.openxmlformats.org/drawingml/2006/main" w="12700">
            <a:solidFill>
              <a:srgbClr val="EF4444"/>
            </a:solidFill>
            <a:prstDash val="solid"/>
          </a:ln>
        </p:spPr>
      </p:sp>
      <p:sp>
        <p:nvSpPr>
          <p:cNvPr id="31" name="Text 29">
            <a:extLst xmlns:a="http://schemas.openxmlformats.org/drawingml/2006/main">
              <a:ext uri="{FF2B5EF4-FFF2-40B4-BE49-F238E27FC236}">
                <a16:creationId xmlns:a16="http://schemas.microsoft.com/office/drawing/2014/main" id="{136BB820-A086-488D-A256-840255391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8472" y="3867912"/>
            <a:ext cx="1828800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500" b="1">
                <a:solidFill>
                  <a:srgbClr val="EF4444"/>
                </a:solidFill>
                <a:latin typeface="DejaVu Sans"/>
                <a:ea typeface="DejaVu Sans"/>
                <a:cs typeface="DejaVu Sans"/>
              </a:rPr>
              <a:t>Early stopping</a:t>
            </a:r>
            <a:endParaRPr sz="1500"/>
          </a:p>
        </p:txBody>
      </p:sp>
      <p:sp>
        <p:nvSpPr>
          <p:cNvPr id="32" name="Text 30">
            <a:extLst xmlns:a="http://schemas.openxmlformats.org/drawingml/2006/main">
              <a:ext uri="{FF2B5EF4-FFF2-40B4-BE49-F238E27FC236}">
                <a16:creationId xmlns:a16="http://schemas.microsoft.com/office/drawing/2014/main" id="{DD11B572-0455-4844-845F-DE6941B16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8472" y="4233672"/>
            <a:ext cx="2606040" cy="21031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5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Freno externo</a:t>
            </a:r>
            <a:endParaRPr sz="1150"/>
          </a:p>
        </p:txBody>
      </p:sp>
      <p:sp>
        <p:nvSpPr>
          <p:cNvPr id="33" name="Text 31">
            <a:extLst xmlns:a="http://schemas.openxmlformats.org/drawingml/2006/main">
              <a:ext uri="{FF2B5EF4-FFF2-40B4-BE49-F238E27FC236}">
                <a16:creationId xmlns:a16="http://schemas.microsoft.com/office/drawing/2014/main" id="{DB88BCFC-5DF6-4A5E-8B25-80E687F60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8472" y="4663440"/>
            <a:ext cx="246888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n_iter_no_change</a:t>
            </a:r>
            <a:endParaRPr sz="1100"/>
          </a:p>
        </p:txBody>
      </p:sp>
    </p:spTree>
    <p:extLst>
      <p:ext uri="{BB962C8B-B14F-4D97-AF65-F5344CB8AC3E}">
        <p14:creationId xmlns:p14="http://schemas.microsoft.com/office/powerpoint/2010/main" val="107512743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843642B2-47F4-4C9A-B26F-2BF4658F5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D6C9"/>
          </a:solidFill>
          <a:ln xmlns:a="http://schemas.openxmlformats.org/drawingml/2006/main" w="12700">
            <a:solidFill>
              <a:srgbClr val="00D6C9">
                <a:alpha val="0"/>
              </a:srgbClr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8870A88D-09DD-43AB-90E7-E8D014FE0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48272"/>
            <a:ext cx="12191695" cy="1097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2436">
              <a:alpha val="90000"/>
            </a:srgbClr>
          </a:solidFill>
          <a:ln xmlns:a="http://schemas.openxmlformats.org/drawingml/2006/main"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45040808-8223-4036-BDAF-40663958F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56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F73C8F50-B3D3-40C3-BE4D-A6993AE6A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11</a:t>
            </a:r>
            <a:endParaRPr sz="56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1D9493CD-874F-49C5-8939-77408205B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402336"/>
            <a:ext cx="731520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00" b="1">
                <a:solidFill>
                  <a:srgbClr val="00D6C9"/>
                </a:solidFill>
                <a:latin typeface="DejaVu Sans"/>
                <a:ea typeface="DejaVu Sans"/>
                <a:cs typeface="DejaVu Sans"/>
              </a:rPr>
              <a:t>DOS HISTORIAS EMPARENTADAS</a:t>
            </a:r>
            <a:endParaRPr sz="8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83E0F3AD-A1A8-4F46-86C3-F76B5AF34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13232"/>
            <a:ext cx="10835640" cy="590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AdaBoost y Gradient Boosting</a:t>
            </a:r>
            <a:endParaRPr sz="27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2EA7FA3D-CE89-429F-8EF3-42F2F580E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335024"/>
            <a:ext cx="1078992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AdaBoost repondera observaciones; </a:t>
            </a:r>
            <a:r>
              <a:rPr sz="140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Gradient Boosting aproxima el gradiente negativo de una pérdida.</a:t>
            </a:r>
            <a:endParaRPr sz="14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7F4B7FF7-5116-4624-9A2E-8BAC0FFC0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1828800"/>
            <a:ext cx="4983480" cy="3611880"/>
          </a:xfrm>
          <a:prstGeom xmlns:a="http://schemas.openxmlformats.org/drawingml/2006/main" prst="roundRect">
            <a:avLst>
              <a:gd name="adj" fmla="val 1519"/>
            </a:avLst>
          </a:prstGeom>
          <a:solidFill xmlns:a="http://schemas.openxmlformats.org/drawingml/2006/main">
            <a:srgbClr val="101E33"/>
          </a:solidFill>
          <a:ln xmlns:a="http://schemas.openxmlformats.org/drawingml/2006/main" w="12700">
            <a:solidFill>
              <a:srgbClr val="F59E0B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EF585E16-D430-4392-8203-0943AF47F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8992" y="2148840"/>
            <a:ext cx="210312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900" b="1">
                <a:solidFill>
                  <a:srgbClr val="F59E0B"/>
                </a:solidFill>
                <a:latin typeface="DejaVu Sans"/>
                <a:ea typeface="DejaVu Sans"/>
                <a:cs typeface="DejaVu Sans"/>
              </a:rPr>
              <a:t>AdaBoost</a:t>
            </a:r>
            <a:endParaRPr sz="19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949556E9-E079-4C39-80ED-89DBA44AD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2697480"/>
            <a:ext cx="4114800" cy="20116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r>
              <a:rPr sz="131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Aumenta peso de casos mal clasificados.</a:t>
            </a:r>
            <a:endParaRPr sz="1310"/>
          </a:p>
          <a:p xmlns:a="http://schemas.openxmlformats.org/drawingml/2006/main">
            <a:r>
              <a:rPr sz="131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Combina clasificadores débiles ponderados.</a:t>
            </a:r>
            <a:endParaRPr sz="1310"/>
          </a:p>
          <a:p xmlns:a="http://schemas.openxmlformats.org/drawingml/2006/main">
            <a:r>
              <a:rPr sz="131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Es didácticamente excelente para ver “foco en errores”.</a:t>
            </a:r>
            <a:endParaRPr sz="1310"/>
          </a:p>
          <a:p xmlns:a="http://schemas.openxmlformats.org/drawingml/2006/main">
            <a:r>
              <a:rPr sz="131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Puede ser sensible a ruido y outliers.</a:t>
            </a:r>
            <a:endParaRPr sz="131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CAB897BA-B2FD-4FAD-B109-362BA9C43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1828800"/>
            <a:ext cx="4983480" cy="3611880"/>
          </a:xfrm>
          <a:prstGeom xmlns:a="http://schemas.openxmlformats.org/drawingml/2006/main" prst="roundRect">
            <a:avLst>
              <a:gd name="adj" fmla="val 1519"/>
            </a:avLst>
          </a:prstGeom>
          <a:solidFill xmlns:a="http://schemas.openxmlformats.org/drawingml/2006/main">
            <a:srgbClr val="101E33"/>
          </a:solidFill>
          <a:ln xmlns:a="http://schemas.openxmlformats.org/drawingml/2006/main" w="12700">
            <a:solidFill>
              <a:srgbClr val="A855F7"/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A804F9B1-D990-48D3-A242-9E327E9AB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56832" y="2148840"/>
            <a:ext cx="292608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900" b="1">
                <a:solidFill>
                  <a:srgbClr val="A855F7"/>
                </a:solidFill>
                <a:latin typeface="DejaVu Sans"/>
                <a:ea typeface="DejaVu Sans"/>
                <a:cs typeface="DejaVu Sans"/>
              </a:rPr>
              <a:t>Gradient Boosting</a:t>
            </a:r>
            <a:endParaRPr sz="190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77285E57-A777-443A-87C3-03E15DEFC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5120" y="2697480"/>
            <a:ext cx="4114800" cy="20116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r>
              <a:rPr sz="131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Optimiza una pérdida diferenciable.</a:t>
            </a:r>
            <a:endParaRPr sz="1310"/>
          </a:p>
          <a:p xmlns:a="http://schemas.openxmlformats.org/drawingml/2006/main">
            <a:r>
              <a:rPr sz="131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Agrega árboles que aproximan gradientes negativos o residuos.</a:t>
            </a:r>
            <a:endParaRPr sz="1310"/>
          </a:p>
          <a:p xmlns:a="http://schemas.openxmlformats.org/drawingml/2006/main">
            <a:r>
              <a:rPr sz="131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Es más flexible: regresión, clasificación y pérdidas diversas.</a:t>
            </a:r>
            <a:endParaRPr sz="1310"/>
          </a:p>
          <a:p xmlns:a="http://schemas.openxmlformats.org/drawingml/2006/main">
            <a:r>
              <a:rPr sz="131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Base conceptual de implementaciones modernas.</a:t>
            </a:r>
            <a:endParaRPr sz="1310"/>
          </a:p>
        </p:txBody>
      </p:sp>
    </p:spTree>
    <p:extLst>
      <p:ext uri="{BB962C8B-B14F-4D97-AF65-F5344CB8AC3E}">
        <p14:creationId xmlns:p14="http://schemas.microsoft.com/office/powerpoint/2010/main" val="301432638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7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43EB166D-27FF-4185-81F5-A1F5BC00C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D6C9"/>
          </a:solidFill>
          <a:ln xmlns:a="http://schemas.openxmlformats.org/drawingml/2006/main" w="12700">
            <a:solidFill>
              <a:srgbClr val="00D6C9">
                <a:alpha val="0"/>
              </a:srgbClr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D4348156-ADA1-4631-969C-1E690C2D7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48272"/>
            <a:ext cx="12191695" cy="1097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2436">
              <a:alpha val="90000"/>
            </a:srgbClr>
          </a:solidFill>
          <a:ln xmlns:a="http://schemas.openxmlformats.org/drawingml/2006/main"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C0357B83-D7E1-46CA-8448-71B39E969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56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10089B0E-A915-498D-8869-16CB71DE0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12</a:t>
            </a:r>
            <a:endParaRPr sz="56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4C599DE2-C1B7-40E7-AA17-14D048B56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402336"/>
            <a:ext cx="731520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00" b="1">
                <a:solidFill>
                  <a:srgbClr val="00D6C9"/>
                </a:solidFill>
                <a:latin typeface="DejaVu Sans"/>
                <a:ea typeface="DejaVu Sans"/>
                <a:cs typeface="DejaVu Sans"/>
              </a:rPr>
              <a:t>MISMA IDEA, INGENIERÍA MÁS POTENTE</a:t>
            </a:r>
            <a:endParaRPr sz="8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4C41D4C5-33E0-4A27-8848-001F9D273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13232"/>
            <a:ext cx="10835640" cy="590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Gradient boosting moderno</a:t>
            </a:r>
            <a:endParaRPr sz="27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CDB647BE-F014-44FE-B4D4-85D2B270A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335024"/>
            <a:ext cx="1078992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Las bibliotecas modernas aceleran entrenamiento, manejan grandes volúmenes y agregan regularización sofisticada.</a:t>
            </a:r>
            <a:endParaRPr sz="14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D256CCE6-15DA-463C-8E74-CC8D96AF0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920240"/>
            <a:ext cx="2514600" cy="2240280"/>
          </a:xfrm>
          <a:prstGeom xmlns:a="http://schemas.openxmlformats.org/drawingml/2006/main" prst="roundRect">
            <a:avLst>
              <a:gd name="adj" fmla="val 2449"/>
            </a:avLst>
          </a:prstGeom>
          <a:solidFill xmlns:a="http://schemas.openxmlformats.org/drawingml/2006/main">
            <a:srgbClr val="101E33"/>
          </a:solidFill>
          <a:ln xmlns:a="http://schemas.openxmlformats.org/drawingml/2006/main" w="12700">
            <a:solidFill>
              <a:srgbClr val="00D6C9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3D1E24B6-6A09-41B6-A3D7-454678386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066544"/>
            <a:ext cx="2203704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00" b="1">
                <a:solidFill>
                  <a:srgbClr val="00D6C9"/>
                </a:solidFill>
                <a:latin typeface="DejaVu Sans"/>
                <a:ea typeface="DejaVu Sans"/>
                <a:cs typeface="DejaVu Sans"/>
              </a:rPr>
              <a:t>01</a:t>
            </a:r>
            <a:endParaRPr sz="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B1AC7928-60E9-4D42-A281-393287DB4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304288"/>
            <a:ext cx="2203704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95232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5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HistGradientBoosting</a:t>
            </a:r>
            <a:endParaRPr sz="15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0F209FEA-5746-407F-901B-F58224097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761488"/>
            <a:ext cx="2203704" cy="12344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5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scikit-learn · histogramas, integración simple</a:t>
            </a:r>
            <a:endParaRPr sz="1150"/>
          </a:p>
        </p:txBody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C962845E-B983-4129-A96F-A53BD439A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6160" y="1920240"/>
            <a:ext cx="2514600" cy="2240280"/>
          </a:xfrm>
          <a:prstGeom xmlns:a="http://schemas.openxmlformats.org/drawingml/2006/main" prst="roundRect">
            <a:avLst>
              <a:gd name="adj" fmla="val 2449"/>
            </a:avLst>
          </a:prstGeom>
          <a:solidFill xmlns:a="http://schemas.openxmlformats.org/drawingml/2006/main">
            <a:srgbClr val="101E33"/>
          </a:solidFill>
          <a:ln xmlns:a="http://schemas.openxmlformats.org/drawingml/2006/main" w="12700">
            <a:solidFill>
              <a:srgbClr val="F59E0B"/>
            </a:solidFill>
            <a:prstDash val="solid"/>
          </a:ln>
        </p:spPr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888EFEB9-6CBD-481A-B283-76C2E93C1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21608" y="2066544"/>
            <a:ext cx="2203704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00" b="1">
                <a:solidFill>
                  <a:srgbClr val="F59E0B"/>
                </a:solidFill>
                <a:latin typeface="DejaVu Sans"/>
                <a:ea typeface="DejaVu Sans"/>
                <a:cs typeface="DejaVu Sans"/>
              </a:rPr>
              <a:t>02</a:t>
            </a:r>
            <a:endParaRPr sz="80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9C0AA8F2-DE1A-4B5A-9464-962884388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21608" y="2304288"/>
            <a:ext cx="2203704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5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XGBoost</a:t>
            </a:r>
            <a:endParaRPr sz="15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CACE9851-3F31-4D8F-90B0-7E1045A0F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21608" y="2761488"/>
            <a:ext cx="2203704" cy="12344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5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ecosistema ML · regularización, paralelismo, producción</a:t>
            </a:r>
            <a:endParaRPr sz="1150"/>
          </a:p>
        </p:txBody>
      </p:sp>
      <p:sp>
        <p:nvSpPr>
          <p:cNvPr id="18" name="Shape 16">
            <a:extLst xmlns:a="http://schemas.openxmlformats.org/drawingml/2006/main">
              <a:ext uri="{FF2B5EF4-FFF2-40B4-BE49-F238E27FC236}">
                <a16:creationId xmlns:a16="http://schemas.microsoft.com/office/drawing/2014/main" id="{B7959941-7B52-4F29-AC18-994ED053C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1920240"/>
            <a:ext cx="2514600" cy="2240280"/>
          </a:xfrm>
          <a:prstGeom xmlns:a="http://schemas.openxmlformats.org/drawingml/2006/main" prst="roundRect">
            <a:avLst>
              <a:gd name="adj" fmla="val 2449"/>
            </a:avLst>
          </a:prstGeom>
          <a:solidFill xmlns:a="http://schemas.openxmlformats.org/drawingml/2006/main">
            <a:srgbClr val="101E33"/>
          </a:solidFill>
          <a:ln xmlns:a="http://schemas.openxmlformats.org/drawingml/2006/main" w="12700">
            <a:solidFill>
              <a:srgbClr val="10B981"/>
            </a:solidFill>
            <a:prstDash val="solid"/>
          </a:ln>
        </p:spPr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6E50C971-8CA1-477B-B09D-3CA82732A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6248" y="2066544"/>
            <a:ext cx="2203704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00" b="1">
                <a:solidFill>
                  <a:srgbClr val="10B981"/>
                </a:solidFill>
                <a:latin typeface="DejaVu Sans"/>
                <a:ea typeface="DejaVu Sans"/>
                <a:cs typeface="DejaVu Sans"/>
              </a:rPr>
              <a:t>03</a:t>
            </a:r>
            <a:endParaRPr sz="800"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1599DA59-6AAF-4C9D-A06F-2B6CE65DD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6248" y="2304288"/>
            <a:ext cx="2203704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5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LightGBM</a:t>
            </a:r>
            <a:endParaRPr sz="150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AE05ED23-3A20-4C61-9798-4D321DC56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6248" y="2761488"/>
            <a:ext cx="2203704" cy="12344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5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alto volumen · leaf-wise growth, velocidad</a:t>
            </a:r>
            <a:endParaRPr sz="1150"/>
          </a:p>
        </p:txBody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8EF35A1E-3648-4B5A-AC81-2F58F5ECC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5440" y="1920240"/>
            <a:ext cx="2514600" cy="2240280"/>
          </a:xfrm>
          <a:prstGeom xmlns:a="http://schemas.openxmlformats.org/drawingml/2006/main" prst="roundRect">
            <a:avLst>
              <a:gd name="adj" fmla="val 2449"/>
            </a:avLst>
          </a:prstGeom>
          <a:solidFill xmlns:a="http://schemas.openxmlformats.org/drawingml/2006/main">
            <a:srgbClr val="101E33"/>
          </a:solidFill>
          <a:ln xmlns:a="http://schemas.openxmlformats.org/drawingml/2006/main" w="12700">
            <a:solidFill>
              <a:srgbClr val="A855F7"/>
            </a:solidFill>
            <a:prstDash val="solid"/>
          </a:ln>
        </p:spPr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BB8F88C8-D8B2-4682-B92E-C741EEBFC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0888" y="2066544"/>
            <a:ext cx="2203704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00" b="1">
                <a:solidFill>
                  <a:srgbClr val="A855F7"/>
                </a:solidFill>
                <a:latin typeface="DejaVu Sans"/>
                <a:ea typeface="DejaVu Sans"/>
                <a:cs typeface="DejaVu Sans"/>
              </a:rPr>
              <a:t>04</a:t>
            </a:r>
            <a:endParaRPr sz="8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8A486D8A-5AE7-4939-A5AF-658A99CCC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0888" y="2304288"/>
            <a:ext cx="2203704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5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CatBoost</a:t>
            </a:r>
            <a:endParaRPr sz="1500"/>
          </a:p>
        </p:txBody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A85C782D-631C-4310-BDA7-AD58ED8F1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0888" y="2761488"/>
            <a:ext cx="2203704" cy="12344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5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categóricas · tratamiento robusto de variables categóricas</a:t>
            </a:r>
            <a:endParaRPr sz="1150"/>
          </a:p>
        </p:txBody>
      </p:sp>
      <p:sp>
        <p:nvSpPr>
          <p:cNvPr id="26" name="Shape 24">
            <a:extLst xmlns:a="http://schemas.openxmlformats.org/drawingml/2006/main">
              <a:ext uri="{FF2B5EF4-FFF2-40B4-BE49-F238E27FC236}">
                <a16:creationId xmlns:a16="http://schemas.microsoft.com/office/drawing/2014/main" id="{5580ABB9-2029-4E7F-9761-875825425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4800600"/>
            <a:ext cx="9966960" cy="713232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101E33"/>
          </a:solidFill>
          <a:ln xmlns:a="http://schemas.openxmlformats.org/drawingml/2006/main" w="12700">
            <a:solidFill>
              <a:srgbClr val="0EA5E9"/>
            </a:solidFill>
            <a:prstDash val="solid"/>
          </a:ln>
        </p:spPr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0BE38483-C80F-4195-89F7-D56C67E27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" y="4983480"/>
            <a:ext cx="946404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6956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4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Para el curso, la prioridad no es memorizar APIs: es entender el patrón común de modelo aditivo, regularización, validación y decisión.</a:t>
            </a:r>
            <a:endParaRPr sz="1400"/>
          </a:p>
        </p:txBody>
      </p:sp>
    </p:spTree>
    <p:extLst>
      <p:ext uri="{BB962C8B-B14F-4D97-AF65-F5344CB8AC3E}">
        <p14:creationId xmlns:p14="http://schemas.microsoft.com/office/powerpoint/2010/main" val="598277348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7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448B06A6-ABC2-4DC1-B379-3F4D5C5B5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D6C9"/>
          </a:solidFill>
          <a:ln xmlns:a="http://schemas.openxmlformats.org/drawingml/2006/main" w="12700">
            <a:solidFill>
              <a:srgbClr val="00D6C9">
                <a:alpha val="0"/>
              </a:srgbClr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FC937CC8-E31C-4DC1-8315-A3A586210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48272"/>
            <a:ext cx="12191695" cy="1097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2436">
              <a:alpha val="90000"/>
            </a:srgbClr>
          </a:solidFill>
          <a:ln xmlns:a="http://schemas.openxmlformats.org/drawingml/2006/main"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C4911EF0-6E4D-4C65-B918-6D1F6C28F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56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97C70716-F2F6-43B1-82F4-417B52052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13</a:t>
            </a:r>
            <a:endParaRPr sz="56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7E039A4E-E261-4257-954E-58CB46F3B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402336"/>
            <a:ext cx="731520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00" b="1">
                <a:solidFill>
                  <a:srgbClr val="00D6C9"/>
                </a:solidFill>
                <a:latin typeface="DejaVu Sans"/>
                <a:ea typeface="DejaVu Sans"/>
                <a:cs typeface="DejaVu Sans"/>
              </a:rPr>
              <a:t>NO COMPITEN SOLO POR AUC</a:t>
            </a:r>
            <a:endParaRPr sz="8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DCB44D70-44A9-44DB-BB52-5C9573101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13232"/>
            <a:ext cx="10835640" cy="590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Random Forest vs Boosting</a:t>
            </a:r>
            <a:endParaRPr sz="27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D5F38599-D4CF-45CC-A8E7-A22C209E3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335024"/>
            <a:ext cx="1078992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La elección depende del objetivo: estabilidad, calibración, costo de error, explicación y operación.</a:t>
            </a:r>
            <a:endParaRPr sz="14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A80786D2-2334-489F-B718-718619669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28800"/>
            <a:ext cx="10835640" cy="4023360"/>
          </a:xfrm>
          <a:prstGeom xmlns:a="http://schemas.openxmlformats.org/drawingml/2006/main" prst="roundRect">
            <a:avLst>
              <a:gd name="adj" fmla="val 1364"/>
            </a:avLst>
          </a:prstGeom>
          <a:solidFill xmlns:a="http://schemas.openxmlformats.org/drawingml/2006/main">
            <a:srgbClr val="101E33"/>
          </a:solidFill>
          <a:ln xmlns:a="http://schemas.openxmlformats.org/drawingml/2006/main" w="12700">
            <a:solidFill>
              <a:srgbClr val="00D6C9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2EC74176-7B87-436C-8287-F8F77395D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2121408"/>
            <a:ext cx="22860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00" b="1">
                <a:solidFill>
                  <a:srgbClr val="00D6C9"/>
                </a:solidFill>
                <a:latin typeface="DejaVu Sans"/>
                <a:ea typeface="DejaVu Sans"/>
                <a:cs typeface="DejaVu Sans"/>
              </a:rPr>
              <a:t>Criterio</a:t>
            </a:r>
            <a:endParaRPr sz="12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48AFC100-C27A-400F-B32C-4FA3F701B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1960" y="2121408"/>
            <a:ext cx="22860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Random Forest</a:t>
            </a:r>
            <a:endParaRPr sz="12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D2263695-D763-4891-A60D-3E3ABBEF5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9520" y="2121408"/>
            <a:ext cx="22860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Boosting</a:t>
            </a:r>
            <a:endParaRPr sz="120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88238184-A628-4040-8CFD-A5A2500C3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2578608"/>
            <a:ext cx="228600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050" b="1">
                <a:solidFill>
                  <a:srgbClr val="8FA3B7"/>
                </a:solidFill>
                <a:latin typeface="DejaVu Sans"/>
                <a:ea typeface="DejaVu Sans"/>
                <a:cs typeface="DejaVu Sans"/>
              </a:rPr>
              <a:t>Estrategia</a:t>
            </a:r>
            <a:endParaRPr sz="105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7D3CBCBE-F142-43DF-89B4-ABFB03EA2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1960" y="2578608"/>
            <a:ext cx="25603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05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paralelo / promedio</a:t>
            </a:r>
            <a:endParaRPr sz="105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33E16E29-E7E5-4486-9352-00F4D4FB2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9520" y="2578608"/>
            <a:ext cx="310896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05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secuencial / corrección</a:t>
            </a:r>
            <a:endParaRPr sz="105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25132172-1F20-401B-8B1F-E19695E43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3108960"/>
            <a:ext cx="228600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050" b="1">
                <a:solidFill>
                  <a:srgbClr val="8FA3B7"/>
                </a:solidFill>
                <a:latin typeface="DejaVu Sans"/>
                <a:ea typeface="DejaVu Sans"/>
                <a:cs typeface="DejaVu Sans"/>
              </a:rPr>
              <a:t>Fortaleza típica</a:t>
            </a:r>
            <a:endParaRPr sz="1050"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2F278823-3FB3-48D2-B5A0-A3179BAF2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1960" y="3108960"/>
            <a:ext cx="25603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05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varianza y estabilidad</a:t>
            </a:r>
            <a:endParaRPr sz="105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4B1848DB-AC60-4357-B3A3-F674CAABE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9520" y="3108960"/>
            <a:ext cx="310896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05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sesgo y precisión</a:t>
            </a:r>
            <a:endParaRPr sz="1050"/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C0E0E664-A667-4D61-AE4B-69DC96D88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3639312"/>
            <a:ext cx="228600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050" b="1">
                <a:solidFill>
                  <a:srgbClr val="8FA3B7"/>
                </a:solidFill>
                <a:latin typeface="DejaVu Sans"/>
                <a:ea typeface="DejaVu Sans"/>
                <a:cs typeface="DejaVu Sans"/>
              </a:rPr>
              <a:t>Riesgo</a:t>
            </a:r>
            <a:endParaRPr sz="105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2DB9FF7F-208D-4F70-A538-C28CE2198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1960" y="3639312"/>
            <a:ext cx="25603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05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importancia sesgada / tamaño</a:t>
            </a:r>
            <a:endParaRPr sz="1050"/>
          </a:p>
        </p:txBody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624BF162-5387-49C5-BC25-FFD7AB82C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9520" y="3639312"/>
            <a:ext cx="310896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05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sobreajuste si no se frena</a:t>
            </a:r>
            <a:endParaRPr sz="1050"/>
          </a:p>
        </p:txBody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9A184B67-6346-4EC5-BC0B-6A9547E55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4169664"/>
            <a:ext cx="228600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050" b="1">
                <a:solidFill>
                  <a:srgbClr val="8FA3B7"/>
                </a:solidFill>
                <a:latin typeface="DejaVu Sans"/>
                <a:ea typeface="DejaVu Sans"/>
                <a:cs typeface="DejaVu Sans"/>
              </a:rPr>
              <a:t>Control clave</a:t>
            </a:r>
            <a:endParaRPr sz="1050"/>
          </a:p>
        </p:txBody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3BFCAE28-3A99-48C8-B272-C84BEB83C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1960" y="4169664"/>
            <a:ext cx="25603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05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max_features, n_estimators</a:t>
            </a:r>
            <a:endParaRPr sz="1050"/>
          </a:p>
        </p:txBody>
      </p:sp>
      <p:sp>
        <p:nvSpPr>
          <p:cNvPr id="29" name="Text 27">
            <a:extLst xmlns:a="http://schemas.openxmlformats.org/drawingml/2006/main">
              <a:ext uri="{FF2B5EF4-FFF2-40B4-BE49-F238E27FC236}">
                <a16:creationId xmlns:a16="http://schemas.microsoft.com/office/drawing/2014/main" id="{BFBDD3EA-4AB8-41E7-B657-88C8D02DC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9520" y="4169664"/>
            <a:ext cx="310896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05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learning_rate, early stopping</a:t>
            </a:r>
            <a:endParaRPr sz="1050"/>
          </a:p>
        </p:txBody>
      </p:sp>
      <p:sp>
        <p:nvSpPr>
          <p:cNvPr id="31" name="Text 29">
            <a:extLst xmlns:a="http://schemas.openxmlformats.org/drawingml/2006/main">
              <a:ext uri="{FF2B5EF4-FFF2-40B4-BE49-F238E27FC236}">
                <a16:creationId xmlns:a16="http://schemas.microsoft.com/office/drawing/2014/main" id="{1D78D59A-DC67-4209-8F1E-4095BF5D0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4700016"/>
            <a:ext cx="228600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050" b="1">
                <a:solidFill>
                  <a:srgbClr val="8FA3B7"/>
                </a:solidFill>
                <a:latin typeface="DejaVu Sans"/>
                <a:ea typeface="DejaVu Sans"/>
                <a:cs typeface="DejaVu Sans"/>
              </a:rPr>
              <a:t>Lectura operativa</a:t>
            </a:r>
            <a:endParaRPr sz="1050"/>
          </a:p>
        </p:txBody>
      </p:sp>
      <p:sp>
        <p:nvSpPr>
          <p:cNvPr id="32" name="Text 30">
            <a:extLst xmlns:a="http://schemas.openxmlformats.org/drawingml/2006/main">
              <a:ext uri="{FF2B5EF4-FFF2-40B4-BE49-F238E27FC236}">
                <a16:creationId xmlns:a16="http://schemas.microsoft.com/office/drawing/2014/main" id="{FC6E08FD-572A-4EF0-B78E-24906F304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1960" y="4700016"/>
            <a:ext cx="25603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05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robusto y simple de operar</a:t>
            </a:r>
            <a:endParaRPr sz="1050"/>
          </a:p>
        </p:txBody>
      </p:sp>
      <p:sp>
        <p:nvSpPr>
          <p:cNvPr id="33" name="Text 31">
            <a:extLst xmlns:a="http://schemas.openxmlformats.org/drawingml/2006/main">
              <a:ext uri="{FF2B5EF4-FFF2-40B4-BE49-F238E27FC236}">
                <a16:creationId xmlns:a16="http://schemas.microsoft.com/office/drawing/2014/main" id="{64651FD2-9D49-4B1B-8274-33D32E5E3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9520" y="4700016"/>
            <a:ext cx="310896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05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potente, requiere más cuidado</a:t>
            </a:r>
            <a:endParaRPr sz="1050"/>
          </a:p>
        </p:txBody>
      </p:sp>
      <p:sp>
        <p:nvSpPr>
          <p:cNvPr id="34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A3CA451E-B24D-49D4-BA2C-DD4F6D8D0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112" y="2478024"/>
            <a:ext cx="10241280" cy="953"/>
          </a:xfrm>
          <a:custGeom xmlns:a="http://schemas.openxmlformats.org/drawingml/2006/main">
            <a:pathLst>
              <a:path w="10241280" h="953">
                <a:moveTo>
                  <a:pt x="0" y="0"/>
                </a:moveTo>
                <a:lnTo>
                  <a:pt x="10241280" y="953"/>
                </a:lnTo>
              </a:path>
            </a:pathLst>
          </a:custGeom>
          <a:noFill xmlns:a="http://schemas.openxmlformats.org/drawingml/2006/main"/>
          <a:ln xmlns:a="http://schemas.openxmlformats.org/drawingml/2006/main" w="7620">
            <a:solidFill>
              <a:srgbClr val="1F334C"/>
            </a:solidFill>
          </a:ln>
        </p:spPr>
      </p:sp>
      <p:sp>
        <p:nvSpPr>
          <p:cNvPr id="35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A6B3A1EB-0AE6-4786-ABF3-4827E0D44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112" y="3008376"/>
            <a:ext cx="10241280" cy="953"/>
          </a:xfrm>
          <a:custGeom xmlns:a="http://schemas.openxmlformats.org/drawingml/2006/main">
            <a:pathLst>
              <a:path w="10241280" h="953">
                <a:moveTo>
                  <a:pt x="0" y="0"/>
                </a:moveTo>
                <a:lnTo>
                  <a:pt x="10241280" y="953"/>
                </a:lnTo>
              </a:path>
            </a:pathLst>
          </a:custGeom>
          <a:noFill xmlns:a="http://schemas.openxmlformats.org/drawingml/2006/main"/>
          <a:ln xmlns:a="http://schemas.openxmlformats.org/drawingml/2006/main" w="7620">
            <a:solidFill>
              <a:srgbClr val="1F334C"/>
            </a:solidFill>
          </a:ln>
        </p:spPr>
      </p:sp>
      <p:sp>
        <p:nvSpPr>
          <p:cNvPr id="36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07DDC4D6-41B3-46BD-9EEE-A30A5FBBA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112" y="3538728"/>
            <a:ext cx="10241280" cy="953"/>
          </a:xfrm>
          <a:custGeom xmlns:a="http://schemas.openxmlformats.org/drawingml/2006/main">
            <a:pathLst>
              <a:path w="10241280" h="953">
                <a:moveTo>
                  <a:pt x="0" y="0"/>
                </a:moveTo>
                <a:lnTo>
                  <a:pt x="10241280" y="953"/>
                </a:lnTo>
              </a:path>
            </a:pathLst>
          </a:custGeom>
          <a:noFill xmlns:a="http://schemas.openxmlformats.org/drawingml/2006/main"/>
          <a:ln xmlns:a="http://schemas.openxmlformats.org/drawingml/2006/main" w="7620">
            <a:solidFill>
              <a:srgbClr val="1F334C"/>
            </a:solidFill>
          </a:ln>
        </p:spPr>
      </p:sp>
      <p:sp>
        <p:nvSpPr>
          <p:cNvPr id="37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83C183D6-C3F6-4F8B-AC85-BD972C1DE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112" y="4069080"/>
            <a:ext cx="10241280" cy="953"/>
          </a:xfrm>
          <a:custGeom xmlns:a="http://schemas.openxmlformats.org/drawingml/2006/main">
            <a:pathLst>
              <a:path w="10241280" h="953">
                <a:moveTo>
                  <a:pt x="0" y="0"/>
                </a:moveTo>
                <a:lnTo>
                  <a:pt x="10241280" y="953"/>
                </a:lnTo>
              </a:path>
            </a:pathLst>
          </a:custGeom>
          <a:noFill xmlns:a="http://schemas.openxmlformats.org/drawingml/2006/main"/>
          <a:ln xmlns:a="http://schemas.openxmlformats.org/drawingml/2006/main" w="7620">
            <a:solidFill>
              <a:srgbClr val="1F334C"/>
            </a:solidFill>
          </a:ln>
        </p:spPr>
      </p:sp>
      <p:sp>
        <p:nvSpPr>
          <p:cNvPr id="38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4142EA66-07F7-410D-B64E-FAF4A341E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112" y="4599432"/>
            <a:ext cx="10241280" cy="953"/>
          </a:xfrm>
          <a:custGeom xmlns:a="http://schemas.openxmlformats.org/drawingml/2006/main">
            <a:pathLst>
              <a:path w="10241280" h="953">
                <a:moveTo>
                  <a:pt x="0" y="0"/>
                </a:moveTo>
                <a:lnTo>
                  <a:pt x="10241280" y="953"/>
                </a:lnTo>
              </a:path>
            </a:pathLst>
          </a:custGeom>
          <a:noFill xmlns:a="http://schemas.openxmlformats.org/drawingml/2006/main"/>
          <a:ln xmlns:a="http://schemas.openxmlformats.org/drawingml/2006/main" w="7620">
            <a:solidFill>
              <a:srgbClr val="1F334C"/>
            </a:solidFill>
          </a:ln>
        </p:spPr>
      </p:sp>
    </p:spTree>
    <p:extLst>
      <p:ext uri="{BB962C8B-B14F-4D97-AF65-F5344CB8AC3E}">
        <p14:creationId xmlns:p14="http://schemas.microsoft.com/office/powerpoint/2010/main" val="1367140805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7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8384849E-E83B-4695-AED5-BDD5A934E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D6C9"/>
          </a:solidFill>
          <a:ln xmlns:a="http://schemas.openxmlformats.org/drawingml/2006/main" w="12700">
            <a:solidFill>
              <a:srgbClr val="00D6C9">
                <a:alpha val="0"/>
              </a:srgbClr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3FB49624-B0B9-4A30-923F-8405E2EF4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48272"/>
            <a:ext cx="12191695" cy="1097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2436">
              <a:alpha val="90000"/>
            </a:srgbClr>
          </a:solidFill>
          <a:ln xmlns:a="http://schemas.openxmlformats.org/drawingml/2006/main"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516D77AB-7836-47E7-BFA8-8E628E215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56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D9A93071-0637-47F9-8207-3E7ABF10A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14</a:t>
            </a:r>
            <a:endParaRPr sz="56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CD52FAE7-0295-40CD-8280-8CE3370A9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402336"/>
            <a:ext cx="731520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00" b="1">
                <a:solidFill>
                  <a:srgbClr val="00D6C9"/>
                </a:solidFill>
                <a:latin typeface="DejaVu Sans"/>
                <a:ea typeface="DejaVu Sans"/>
                <a:cs typeface="DejaVu Sans"/>
              </a:rPr>
              <a:t>CALIBRACIÓN</a:t>
            </a:r>
            <a:endParaRPr sz="8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ACC81AD9-2EAA-495E-8A8D-1A79C1CC4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13232"/>
            <a:ext cx="10835640" cy="590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Buen ranking no implica buena probabilidad</a:t>
            </a:r>
            <a:endParaRPr sz="27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D1F176AF-94D7-4961-B309-FC56E522A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335024"/>
            <a:ext cx="1078992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93083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Un modelo puede ordenar muy bien los casos riesgosos y aun así producir probabilidades demasiado optimistas o conservadoras.</a:t>
            </a:r>
            <a:endParaRPr sz="14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A8CB9ABA-E0DE-4F15-BC9A-75C94EA23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1828800"/>
            <a:ext cx="5486400" cy="4023360"/>
          </a:xfrm>
          <a:prstGeom xmlns:a="http://schemas.openxmlformats.org/drawingml/2006/main" prst="roundRect">
            <a:avLst>
              <a:gd name="adj" fmla="val 1364"/>
            </a:avLst>
          </a:prstGeom>
          <a:solidFill xmlns:a="http://schemas.openxmlformats.org/drawingml/2006/main">
            <a:srgbClr val="101E33"/>
          </a:solidFill>
          <a:ln xmlns:a="http://schemas.openxmlformats.org/drawingml/2006/main" w="12700">
            <a:solidFill>
              <a:srgbClr val="00D6C9"/>
            </a:solidFill>
            <a:prstDash val="solid"/>
          </a:ln>
        </p:spPr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EA382B6E-12D1-487C-AD7D-02245F2BA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920" y="5029200"/>
            <a:ext cx="731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700">
                <a:solidFill>
                  <a:srgbClr val="8FA3B7"/>
                </a:solidFill>
                <a:latin typeface="DejaVu Sans"/>
                <a:ea typeface="DejaVu Sans"/>
                <a:cs typeface="DejaVu Sans"/>
              </a:rPr>
              <a:t>prob. predicha</a:t>
            </a:r>
            <a:endParaRPr sz="7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04F980C3-1EF1-4D10-8F18-B8F19F895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2286000"/>
            <a:ext cx="91440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700">
                <a:solidFill>
                  <a:srgbClr val="8FA3B7"/>
                </a:solidFill>
                <a:latin typeface="DejaVu Sans"/>
                <a:ea typeface="DejaVu Sans"/>
                <a:cs typeface="DejaVu Sans"/>
              </a:rPr>
              <a:t>frecuencia real</a:t>
            </a:r>
            <a:endParaRPr sz="700"/>
          </a:p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4837E565-817F-4D93-A2FA-A836C49CD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17320" y="5212080"/>
            <a:ext cx="228600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00">
                <a:solidFill>
                  <a:srgbClr val="8FA3B7"/>
                </a:solidFill>
                <a:latin typeface="DejaVu Sans"/>
                <a:ea typeface="DejaVu Sans"/>
                <a:cs typeface="DejaVu Sans"/>
              </a:rPr>
              <a:t>diagonal = calibración perfecta</a:t>
            </a:r>
            <a:endParaRPr sz="800"/>
          </a:p>
        </p:txBody>
      </p:sp>
      <p:sp>
        <p:nvSpPr>
          <p:cNvPr id="23" name="Shape 21">
            <a:extLst xmlns:a="http://schemas.openxmlformats.org/drawingml/2006/main">
              <a:ext uri="{FF2B5EF4-FFF2-40B4-BE49-F238E27FC236}">
                <a16:creationId xmlns:a16="http://schemas.microsoft.com/office/drawing/2014/main" id="{BA710925-1E68-40B1-AA6E-6F6C3D84A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6560" y="1828800"/>
            <a:ext cx="4572000" cy="4023360"/>
          </a:xfrm>
          <a:prstGeom xmlns:a="http://schemas.openxmlformats.org/drawingml/2006/main" prst="roundRect">
            <a:avLst>
              <a:gd name="adj" fmla="val 1364"/>
            </a:avLst>
          </a:prstGeom>
          <a:solidFill xmlns:a="http://schemas.openxmlformats.org/drawingml/2006/main">
            <a:srgbClr val="101E33"/>
          </a:solidFill>
          <a:ln xmlns:a="http://schemas.openxmlformats.org/drawingml/2006/main" w="12700">
            <a:solidFill>
              <a:srgbClr val="F59E0B"/>
            </a:solidFill>
            <a:prstDash val="solid"/>
          </a:ln>
        </p:spPr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F0BA52DB-4EFE-433D-AF17-3F85F8623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0880" y="2121408"/>
            <a:ext cx="201168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9629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800" b="1">
                <a:solidFill>
                  <a:srgbClr val="F59E0B"/>
                </a:solidFill>
                <a:latin typeface="DejaVu Sans"/>
                <a:ea typeface="DejaVu Sans"/>
                <a:cs typeface="DejaVu Sans"/>
              </a:rPr>
              <a:t>Por qué importa</a:t>
            </a:r>
            <a:endParaRPr sz="1800"/>
          </a:p>
        </p:txBody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1A0305F1-DA17-4AE9-B98D-08C2E428F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0880" y="2697480"/>
            <a:ext cx="3749040" cy="21488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r>
              <a:rPr sz="130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El threshold se elige sobre probabilidades estimadas.</a:t>
            </a:r>
            <a:endParaRPr sz="1300"/>
          </a:p>
          <a:p xmlns:a="http://schemas.openxmlformats.org/drawingml/2006/main">
            <a:r>
              <a:rPr sz="130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Costos y capacidad dependen de cuántos casos serán positivos reales.</a:t>
            </a:r>
            <a:endParaRPr sz="1300"/>
          </a:p>
          <a:p xmlns:a="http://schemas.openxmlformats.org/drawingml/2006/main">
            <a:r>
              <a:rPr sz="130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Puede calibrarse con Platt scaling o isotonic regression.</a:t>
            </a:r>
            <a:endParaRPr sz="1300"/>
          </a:p>
          <a:p xmlns:a="http://schemas.openxmlformats.org/drawingml/2006/main">
            <a:r>
              <a:rPr sz="130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La calibración se evalúa fuera de muestra.</a:t>
            </a:r>
            <a:endParaRPr sz="1300"/>
          </a:p>
        </p:txBody>
      </p:sp>
      <p:sp>
        <p:nvSpPr>
          <p:cNvPr id="26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6ED7F0C3-A5AD-4264-A05D-CEBA0837E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4440" y="4937760"/>
            <a:ext cx="4572000" cy="953"/>
          </a:xfrm>
          <a:custGeom xmlns:a="http://schemas.openxmlformats.org/drawingml/2006/main">
            <a:pathLst>
              <a:path w="4572000" h="953">
                <a:moveTo>
                  <a:pt x="0" y="0"/>
                </a:moveTo>
                <a:lnTo>
                  <a:pt x="4572000" y="953"/>
                </a:lnTo>
              </a:path>
            </a:pathLst>
          </a:custGeom>
          <a:noFill xmlns:a="http://schemas.openxmlformats.org/drawingml/2006/main"/>
          <a:ln xmlns:a="http://schemas.openxmlformats.org/drawingml/2006/main" w="12668">
            <a:solidFill>
              <a:srgbClr val="5F7388"/>
            </a:solidFill>
          </a:ln>
        </p:spPr>
      </p:sp>
      <p:sp>
        <p:nvSpPr>
          <p:cNvPr id="27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19D1196E-2A51-429D-B9EC-F943F2394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4440" y="2423160"/>
            <a:ext cx="953" cy="2514600"/>
          </a:xfrm>
          <a:custGeom xmlns:a="http://schemas.openxmlformats.org/drawingml/2006/main">
            <a:pathLst>
              <a:path w="953" h="2514600">
                <a:moveTo>
                  <a:pt x="0" y="0"/>
                </a:moveTo>
                <a:lnTo>
                  <a:pt x="953" y="2514600"/>
                </a:lnTo>
              </a:path>
            </a:pathLst>
          </a:custGeom>
          <a:noFill xmlns:a="http://schemas.openxmlformats.org/drawingml/2006/main"/>
          <a:ln xmlns:a="http://schemas.openxmlformats.org/drawingml/2006/main" w="12668">
            <a:solidFill>
              <a:srgbClr val="5F7388"/>
            </a:solidFill>
          </a:ln>
        </p:spPr>
      </p:sp>
      <p:sp>
        <p:nvSpPr>
          <p:cNvPr id="28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17DA4FB0-F38C-4937-ADD1-73B0E5770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4440" y="2423160"/>
            <a:ext cx="4572000" cy="2514600"/>
          </a:xfrm>
          <a:custGeom xmlns:a="http://schemas.openxmlformats.org/drawingml/2006/main">
            <a:pathLst>
              <a:path w="4572000" h="2514600">
                <a:moveTo>
                  <a:pt x="0" y="2514600"/>
                </a:moveTo>
                <a:lnTo>
                  <a:pt x="4572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2668">
            <a:solidFill>
              <a:srgbClr val="5F7388"/>
            </a:solidFill>
          </a:ln>
        </p:spPr>
      </p:sp>
      <p:sp>
        <p:nvSpPr>
          <p:cNvPr id="29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51201A47-695D-4AD7-B414-EA4498666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4440" y="4686300"/>
            <a:ext cx="685800" cy="125730"/>
          </a:xfrm>
          <a:custGeom xmlns:a="http://schemas.openxmlformats.org/drawingml/2006/main">
            <a:pathLst>
              <a:path w="685800" h="125730">
                <a:moveTo>
                  <a:pt x="0" y="125730"/>
                </a:moveTo>
                <a:lnTo>
                  <a:pt x="685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30480">
            <a:solidFill>
              <a:srgbClr val="F59E0B"/>
            </a:solidFill>
          </a:ln>
        </p:spPr>
      </p:sp>
      <p:sp>
        <p:nvSpPr>
          <p:cNvPr id="30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DB97D102-E18C-4575-8F9E-4AB01B9DC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20240" y="4334256"/>
            <a:ext cx="685800" cy="352044"/>
          </a:xfrm>
          <a:custGeom xmlns:a="http://schemas.openxmlformats.org/drawingml/2006/main">
            <a:pathLst>
              <a:path w="685800" h="352044">
                <a:moveTo>
                  <a:pt x="0" y="352044"/>
                </a:moveTo>
                <a:lnTo>
                  <a:pt x="685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30480">
            <a:solidFill>
              <a:srgbClr val="F59E0B"/>
            </a:solidFill>
          </a:ln>
        </p:spPr>
      </p:sp>
      <p:sp>
        <p:nvSpPr>
          <p:cNvPr id="31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57676079-0B4B-4A66-A549-72766D95D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6040" y="4032504"/>
            <a:ext cx="914400" cy="301752"/>
          </a:xfrm>
          <a:custGeom xmlns:a="http://schemas.openxmlformats.org/drawingml/2006/main">
            <a:pathLst>
              <a:path w="914400" h="301752">
                <a:moveTo>
                  <a:pt x="0" y="301752"/>
                </a:moveTo>
                <a:lnTo>
                  <a:pt x="9144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30480">
            <a:solidFill>
              <a:srgbClr val="F59E0B"/>
            </a:solidFill>
          </a:ln>
        </p:spPr>
      </p:sp>
      <p:sp>
        <p:nvSpPr>
          <p:cNvPr id="32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BDF8CDDF-F2F0-4211-8531-2D352958F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0440" y="3529584"/>
            <a:ext cx="914400" cy="502920"/>
          </a:xfrm>
          <a:custGeom xmlns:a="http://schemas.openxmlformats.org/drawingml/2006/main">
            <a:pathLst>
              <a:path w="914400" h="502920">
                <a:moveTo>
                  <a:pt x="0" y="502920"/>
                </a:moveTo>
                <a:lnTo>
                  <a:pt x="9144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30480">
            <a:solidFill>
              <a:srgbClr val="F59E0B"/>
            </a:solidFill>
          </a:ln>
        </p:spPr>
      </p:sp>
      <p:sp>
        <p:nvSpPr>
          <p:cNvPr id="33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432C7B4E-7E65-46B9-8CAB-BBFFBEDF2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4840" y="3001518"/>
            <a:ext cx="685800" cy="528066"/>
          </a:xfrm>
          <a:custGeom xmlns:a="http://schemas.openxmlformats.org/drawingml/2006/main">
            <a:pathLst>
              <a:path w="685800" h="528066">
                <a:moveTo>
                  <a:pt x="0" y="528066"/>
                </a:moveTo>
                <a:lnTo>
                  <a:pt x="685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30480">
            <a:solidFill>
              <a:srgbClr val="F59E0B"/>
            </a:solidFill>
          </a:ln>
        </p:spPr>
      </p:sp>
      <p:sp>
        <p:nvSpPr>
          <p:cNvPr id="34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24A678B6-49A9-4E49-B056-1C0ABC149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0640" y="2624328"/>
            <a:ext cx="685800" cy="377190"/>
          </a:xfrm>
          <a:custGeom xmlns:a="http://schemas.openxmlformats.org/drawingml/2006/main">
            <a:pathLst>
              <a:path w="685800" h="377190">
                <a:moveTo>
                  <a:pt x="0" y="377190"/>
                </a:moveTo>
                <a:lnTo>
                  <a:pt x="685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30480">
            <a:solidFill>
              <a:srgbClr val="F59E0B"/>
            </a:solidFill>
          </a:ln>
        </p:spPr>
      </p:sp>
    </p:spTree>
    <p:extLst>
      <p:ext uri="{BB962C8B-B14F-4D97-AF65-F5344CB8AC3E}">
        <p14:creationId xmlns:p14="http://schemas.microsoft.com/office/powerpoint/2010/main" val="492960479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7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2BC35A38-D0EA-444A-908B-F3E7F8BCF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D6C9"/>
          </a:solidFill>
          <a:ln xmlns:a="http://schemas.openxmlformats.org/drawingml/2006/main" w="12700">
            <a:solidFill>
              <a:srgbClr val="00D6C9">
                <a:alpha val="0"/>
              </a:srgbClr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1026C138-C183-4DB2-B25E-D36411AC8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48272"/>
            <a:ext cx="12191695" cy="1097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2436">
              <a:alpha val="90000"/>
            </a:srgbClr>
          </a:solidFill>
          <a:ln xmlns:a="http://schemas.openxmlformats.org/drawingml/2006/main"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66056222-7E18-49B2-88CA-D2925A52F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56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7097ED4B-D56E-439E-9167-D0FD927EE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15</a:t>
            </a:r>
            <a:endParaRPr sz="56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E7EA8DCE-52E6-448D-8A89-FE8282E24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402336"/>
            <a:ext cx="731520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00" b="1">
                <a:solidFill>
                  <a:srgbClr val="00D6C9"/>
                </a:solidFill>
                <a:latin typeface="DejaVu Sans"/>
                <a:ea typeface="DejaVu Sans"/>
                <a:cs typeface="DejaVu Sans"/>
              </a:rPr>
              <a:t>THRESHOLD, CAPACIDAD Y COSTO</a:t>
            </a:r>
            <a:endParaRPr sz="8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9CA6775A-EEAA-4022-BB7F-E783E19BC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13232"/>
            <a:ext cx="10835640" cy="590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El modelo predice; la organización decide</a:t>
            </a:r>
            <a:endParaRPr sz="27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375D4FDB-0F58-463F-8200-4D6F8ABE0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335024"/>
            <a:ext cx="1078992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La predicción de riesgo no es todavía una acción: falta elegir política.</a:t>
            </a:r>
            <a:endParaRPr sz="14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B37CFDC3-939D-4182-AD90-B0E9F9D0F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743200"/>
            <a:ext cx="1417320" cy="658368"/>
          </a:xfrm>
          <a:prstGeom xmlns:a="http://schemas.openxmlformats.org/drawingml/2006/main" prst="roundRect">
            <a:avLst>
              <a:gd name="adj" fmla="val 8333"/>
            </a:avLst>
          </a:prstGeom>
          <a:solidFill xmlns:a="http://schemas.openxmlformats.org/drawingml/2006/main">
            <a:srgbClr val="13243B"/>
          </a:solidFill>
          <a:ln xmlns:a="http://schemas.openxmlformats.org/drawingml/2006/main" w="15240">
            <a:solidFill>
              <a:srgbClr val="00D6C9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E65AC044-C799-43CB-83FC-7240E2DFF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2816352"/>
            <a:ext cx="1325880" cy="51206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3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score</a:t>
            </a:r>
            <a:endParaRPr sz="130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011BD57D-81D1-40E7-9E04-AE6D228A8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26080" y="2743200"/>
            <a:ext cx="1417320" cy="658368"/>
          </a:xfrm>
          <a:prstGeom xmlns:a="http://schemas.openxmlformats.org/drawingml/2006/main" prst="roundRect">
            <a:avLst>
              <a:gd name="adj" fmla="val 8333"/>
            </a:avLst>
          </a:prstGeom>
          <a:solidFill xmlns:a="http://schemas.openxmlformats.org/drawingml/2006/main">
            <a:srgbClr val="13243B"/>
          </a:solidFill>
          <a:ln xmlns:a="http://schemas.openxmlformats.org/drawingml/2006/main" w="15240">
            <a:solidFill>
              <a:srgbClr val="A855F7"/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1D113DB3-B181-4D41-8629-6E12E5C23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2816352"/>
            <a:ext cx="1325880" cy="51206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3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threshold</a:t>
            </a:r>
            <a:endParaRPr sz="1300"/>
          </a:p>
        </p:txBody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3741AD66-E7A0-48BB-B692-EB6EEE842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920" y="2743200"/>
            <a:ext cx="1417320" cy="658368"/>
          </a:xfrm>
          <a:prstGeom xmlns:a="http://schemas.openxmlformats.org/drawingml/2006/main" prst="roundRect">
            <a:avLst>
              <a:gd name="adj" fmla="val 8333"/>
            </a:avLst>
          </a:prstGeom>
          <a:solidFill xmlns:a="http://schemas.openxmlformats.org/drawingml/2006/main">
            <a:srgbClr val="13243B"/>
          </a:solidFill>
          <a:ln xmlns:a="http://schemas.openxmlformats.org/drawingml/2006/main" w="15240">
            <a:solidFill>
              <a:srgbClr val="F59E0B"/>
            </a:solidFill>
            <a:prstDash val="solid"/>
          </a:ln>
        </p:spPr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96305FBB-5AA1-4957-A34A-4A2412EBA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0640" y="2816352"/>
            <a:ext cx="1325880" cy="51206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3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capacidad</a:t>
            </a:r>
            <a:endParaRPr sz="1300"/>
          </a:p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F7D2D1BA-45DD-4549-82EA-65CE6A678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23760" y="2743200"/>
            <a:ext cx="1417320" cy="658368"/>
          </a:xfrm>
          <a:prstGeom xmlns:a="http://schemas.openxmlformats.org/drawingml/2006/main" prst="roundRect">
            <a:avLst>
              <a:gd name="adj" fmla="val 8333"/>
            </a:avLst>
          </a:prstGeom>
          <a:solidFill xmlns:a="http://schemas.openxmlformats.org/drawingml/2006/main">
            <a:srgbClr val="13243B"/>
          </a:solidFill>
          <a:ln xmlns:a="http://schemas.openxmlformats.org/drawingml/2006/main" w="15240">
            <a:solidFill>
              <a:srgbClr val="10B981"/>
            </a:solidFill>
            <a:prstDash val="solid"/>
          </a:ln>
        </p:spPr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E5D5F934-C513-49FC-B63E-D18D92ADC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69480" y="2816352"/>
            <a:ext cx="1325880" cy="51206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3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acción</a:t>
            </a:r>
            <a:endParaRPr sz="1300"/>
          </a:p>
        </p:txBody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581081CF-F093-45BF-8BCD-02F15458C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2743200"/>
            <a:ext cx="1417320" cy="658368"/>
          </a:xfrm>
          <a:prstGeom xmlns:a="http://schemas.openxmlformats.org/drawingml/2006/main" prst="roundRect">
            <a:avLst>
              <a:gd name="adj" fmla="val 8333"/>
            </a:avLst>
          </a:prstGeom>
          <a:solidFill xmlns:a="http://schemas.openxmlformats.org/drawingml/2006/main">
            <a:srgbClr val="13243B"/>
          </a:solidFill>
          <a:ln xmlns:a="http://schemas.openxmlformats.org/drawingml/2006/main" w="15240">
            <a:solidFill>
              <a:srgbClr val="0EA5E9"/>
            </a:solidFill>
            <a:prstDash val="solid"/>
          </a:ln>
        </p:spPr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293A9385-6B37-40DA-A87B-6ED04D78C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18320" y="2816352"/>
            <a:ext cx="1325880" cy="51206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3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resultado</a:t>
            </a:r>
            <a:endParaRPr sz="13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6B651AD7-2E52-49AA-B38C-5792C5204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4343400"/>
            <a:ext cx="10241280" cy="10515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r>
              <a:rPr sz="135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Score: probabilidad o ranking producido por el modelo.</a:t>
            </a:r>
            <a:endParaRPr sz="1350"/>
          </a:p>
          <a:p xmlns:a="http://schemas.openxmlformats.org/drawingml/2006/main">
            <a:r>
              <a:rPr sz="135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Threshold: punto que convierte score en acción.</a:t>
            </a:r>
            <a:endParaRPr sz="1350"/>
          </a:p>
          <a:p xmlns:a="http://schemas.openxmlformats.org/drawingml/2006/main">
            <a:r>
              <a:rPr sz="135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Capacidad: cuántos casos se pueden revisar o intervenir.</a:t>
            </a:r>
            <a:endParaRPr sz="1350"/>
          </a:p>
          <a:p xmlns:a="http://schemas.openxmlformats.org/drawingml/2006/main">
            <a:r>
              <a:rPr sz="135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Resultado: valor económico y consecuencias operativas.</a:t>
            </a:r>
            <a:endParaRPr sz="1350"/>
          </a:p>
        </p:txBody>
      </p:sp>
      <p:cxnSp>
        <p:nvCxnSpPr>
          <p:cNvPr id="47" name=""/>
          <p:cNvCxnSpPr>
            <a:stCxn xmlns:a="http://schemas.openxmlformats.org/drawingml/2006/main" id="10" idx="3"/>
            <a:endCxn xmlns:a="http://schemas.openxmlformats.org/drawingml/2006/main" id="13" idx="1"/>
          </p:cNvCxnSpPr>
          <p:nvPr/>
        </p:nvCxnSpPr>
        <p:spPr>
          <a:xfrm xmlns:a="http://schemas.openxmlformats.org/drawingml/2006/main">
            <a:off x="2194560" y="3072384"/>
            <a:ext cx="731520" cy="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48" name=""/>
          <p:cNvCxnSpPr>
            <a:stCxn xmlns:a="http://schemas.openxmlformats.org/drawingml/2006/main" id="13" idx="3"/>
            <a:endCxn xmlns:a="http://schemas.openxmlformats.org/drawingml/2006/main" id="16" idx="1"/>
          </p:cNvCxnSpPr>
          <p:nvPr/>
        </p:nvCxnSpPr>
        <p:spPr>
          <a:xfrm xmlns:a="http://schemas.openxmlformats.org/drawingml/2006/main">
            <a:off x="4343400" y="3072384"/>
            <a:ext cx="731520" cy="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49" name=""/>
          <p:cNvCxnSpPr>
            <a:stCxn xmlns:a="http://schemas.openxmlformats.org/drawingml/2006/main" id="16" idx="3"/>
            <a:endCxn xmlns:a="http://schemas.openxmlformats.org/drawingml/2006/main" id="19" idx="1"/>
          </p:cNvCxnSpPr>
          <p:nvPr/>
        </p:nvCxnSpPr>
        <p:spPr>
          <a:xfrm xmlns:a="http://schemas.openxmlformats.org/drawingml/2006/main">
            <a:off x="6492240" y="3072384"/>
            <a:ext cx="731520" cy="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50" name=""/>
          <p:cNvCxnSpPr>
            <a:stCxn xmlns:a="http://schemas.openxmlformats.org/drawingml/2006/main" id="19" idx="3"/>
            <a:endCxn xmlns:a="http://schemas.openxmlformats.org/drawingml/2006/main" id="22" idx="1"/>
          </p:cNvCxnSpPr>
          <p:nvPr/>
        </p:nvCxnSpPr>
        <p:spPr>
          <a:xfrm xmlns:a="http://schemas.openxmlformats.org/drawingml/2006/main">
            <a:off x="8641080" y="3072384"/>
            <a:ext cx="731520" cy="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</p:spTree>
    <p:extLst>
      <p:ext uri="{BB962C8B-B14F-4D97-AF65-F5344CB8AC3E}">
        <p14:creationId xmlns:p14="http://schemas.microsoft.com/office/powerpoint/2010/main" val="67515488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7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661BA0C9-BB59-401E-8DC0-497FB6B8B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D6C9"/>
          </a:solidFill>
          <a:ln xmlns:a="http://schemas.openxmlformats.org/drawingml/2006/main" w="12700">
            <a:solidFill>
              <a:srgbClr val="00D6C9">
                <a:alpha val="0"/>
              </a:srgbClr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46893A07-8905-4D46-9585-C6C433512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48272"/>
            <a:ext cx="12191695" cy="1097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2436">
              <a:alpha val="90000"/>
            </a:srgbClr>
          </a:solidFill>
          <a:ln xmlns:a="http://schemas.openxmlformats.org/drawingml/2006/main"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E1B1DE55-BD11-4557-87F0-C51E72687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56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67E65C3D-6558-4D5A-92B8-3EC45889C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16</a:t>
            </a:r>
            <a:endParaRPr sz="56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DFED16B0-43F5-4120-8EF3-65F296DF0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402336"/>
            <a:ext cx="731520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00" b="1">
                <a:solidFill>
                  <a:srgbClr val="00D6C9"/>
                </a:solidFill>
                <a:latin typeface="DejaVu Sans"/>
                <a:ea typeface="DejaVu Sans"/>
                <a:cs typeface="DejaVu Sans"/>
              </a:rPr>
              <a:t>MEAN DECREASE IMPURITY</a:t>
            </a:r>
            <a:endParaRPr sz="8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8CCBB0ED-E3DA-44CD-9B87-C7102E3E0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13232"/>
            <a:ext cx="10835640" cy="590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Importancia interna: rápida, útil y peligrosa</a:t>
            </a:r>
            <a:endParaRPr sz="27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D51827C4-C5E3-4B67-AF98-61C24C9E2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335024"/>
            <a:ext cx="1078992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Los árboles registran cuánto redujo impureza cada variable durante el entrenamiento.</a:t>
            </a:r>
            <a:endParaRPr sz="14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762FC898-7096-40D6-88D6-860AE2BEF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1828800"/>
            <a:ext cx="5669280" cy="4114800"/>
          </a:xfrm>
          <a:prstGeom xmlns:a="http://schemas.openxmlformats.org/drawingml/2006/main" prst="roundRect">
            <a:avLst>
              <a:gd name="adj" fmla="val 1333"/>
            </a:avLst>
          </a:prstGeom>
          <a:solidFill xmlns:a="http://schemas.openxmlformats.org/drawingml/2006/main">
            <a:srgbClr val="101E33"/>
          </a:solidFill>
          <a:ln xmlns:a="http://schemas.openxmlformats.org/drawingml/2006/main" w="12700">
            <a:solidFill>
              <a:srgbClr val="00D6C9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D1298810-01DD-45F5-B6F8-F23B99B33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11887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95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antigüedad</a:t>
            </a:r>
            <a:endParaRPr sz="950"/>
          </a:p>
        </p:txBody>
      </p:sp>
      <p:sp>
        <p:nvSpPr>
          <p:cNvPr id="12" name="Shape 10">
            <a:extLst xmlns:a="http://schemas.openxmlformats.org/drawingml/2006/main">
              <a:ext uri="{FF2B5EF4-FFF2-40B4-BE49-F238E27FC236}">
                <a16:creationId xmlns:a16="http://schemas.microsoft.com/office/drawing/2014/main" id="{718BEFAB-5181-4830-9856-1757A4BF5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0280" y="2331720"/>
            <a:ext cx="2896819" cy="1828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D6C9">
              <a:alpha val="90000"/>
            </a:srgbClr>
          </a:solidFill>
          <a:ln xmlns:a="http://schemas.openxmlformats.org/drawingml/2006/main" w="12700">
            <a:solidFill>
              <a:srgbClr val="00D6C9"/>
            </a:solidFill>
            <a:prstDash val="solid"/>
          </a:ln>
        </p:spPr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25E3732E-6565-4795-A695-51C16BA42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761488"/>
            <a:ext cx="11887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95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monto</a:t>
            </a:r>
            <a:endParaRPr sz="950"/>
          </a:p>
        </p:txBody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14B1FE54-EA26-41E2-BDE4-4DFE383D2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0280" y="2761488"/>
            <a:ext cx="2238451" cy="1828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D6C9">
              <a:alpha val="90000"/>
            </a:srgbClr>
          </a:solidFill>
          <a:ln xmlns:a="http://schemas.openxmlformats.org/drawingml/2006/main" w="12700">
            <a:solidFill>
              <a:srgbClr val="00D6C9"/>
            </a:solidFill>
            <a:prstDash val="solid"/>
          </a:ln>
        </p:spPr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B373E9E8-2769-4996-B768-EEE0C3738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3191256"/>
            <a:ext cx="11887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95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zona</a:t>
            </a:r>
            <a:endParaRPr sz="950"/>
          </a:p>
        </p:txBody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105D1360-4E0B-46DD-A52D-2257ACA39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0280" y="3191256"/>
            <a:ext cx="1711757" cy="1828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D6C9">
              <a:alpha val="90000"/>
            </a:srgbClr>
          </a:solidFill>
          <a:ln xmlns:a="http://schemas.openxmlformats.org/drawingml/2006/main" w="12700">
            <a:solidFill>
              <a:srgbClr val="00D6C9"/>
            </a:solidFill>
            <a:prstDash val="solid"/>
          </a:ln>
        </p:spPr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F092F7E9-7F97-4E9C-AE92-26041E520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3621024"/>
            <a:ext cx="11887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95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edad</a:t>
            </a:r>
            <a:endParaRPr sz="950"/>
          </a:p>
        </p:txBody>
      </p:sp>
      <p:sp>
        <p:nvSpPr>
          <p:cNvPr id="18" name="Shape 16">
            <a:extLst xmlns:a="http://schemas.openxmlformats.org/drawingml/2006/main">
              <a:ext uri="{FF2B5EF4-FFF2-40B4-BE49-F238E27FC236}">
                <a16:creationId xmlns:a16="http://schemas.microsoft.com/office/drawing/2014/main" id="{3B2A73B3-E819-4683-9D37-B8F617110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0280" y="3621024"/>
            <a:ext cx="1152144" cy="1828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D6C9">
              <a:alpha val="90000"/>
            </a:srgbClr>
          </a:solidFill>
          <a:ln xmlns:a="http://schemas.openxmlformats.org/drawingml/2006/main" w="12700">
            <a:solidFill>
              <a:srgbClr val="00D6C9"/>
            </a:solidFill>
            <a:prstDash val="solid"/>
          </a:ln>
        </p:spPr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67913E3C-DD93-4443-B5C9-667180CD5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4050792"/>
            <a:ext cx="11887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95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canal</a:t>
            </a:r>
            <a:endParaRPr sz="950"/>
          </a:p>
        </p:txBody>
      </p:sp>
      <p:sp>
        <p:nvSpPr>
          <p:cNvPr id="20" name="Shape 18">
            <a:extLst xmlns:a="http://schemas.openxmlformats.org/drawingml/2006/main">
              <a:ext uri="{FF2B5EF4-FFF2-40B4-BE49-F238E27FC236}">
                <a16:creationId xmlns:a16="http://schemas.microsoft.com/office/drawing/2014/main" id="{256BE6A3-3DEE-4878-A97B-F6BFF6447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0280" y="4050792"/>
            <a:ext cx="724205" cy="1828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D6C9">
              <a:alpha val="90000"/>
            </a:srgbClr>
          </a:solidFill>
          <a:ln xmlns:a="http://schemas.openxmlformats.org/drawingml/2006/main" w="12700">
            <a:solidFill>
              <a:srgbClr val="00D6C9"/>
            </a:solidFill>
            <a:prstDash val="solid"/>
          </a:ln>
        </p:spPr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8EDC343F-4FB9-4428-9E72-C3E1C3AEE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4480560"/>
            <a:ext cx="11887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95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día</a:t>
            </a:r>
            <a:endParaRPr sz="950"/>
          </a:p>
        </p:txBody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7D943389-7402-4440-9C36-6172B4E50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0280" y="4480560"/>
            <a:ext cx="395021" cy="1828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D6C9">
              <a:alpha val="90000"/>
            </a:srgbClr>
          </a:solidFill>
          <a:ln xmlns:a="http://schemas.openxmlformats.org/drawingml/2006/main" w="12700">
            <a:solidFill>
              <a:srgbClr val="00D6C9"/>
            </a:solidFill>
            <a:prstDash val="solid"/>
          </a:ln>
        </p:spPr>
      </p:sp>
      <p:sp>
        <p:nvSpPr>
          <p:cNvPr id="23" name="Shape 21">
            <a:extLst xmlns:a="http://schemas.openxmlformats.org/drawingml/2006/main">
              <a:ext uri="{FF2B5EF4-FFF2-40B4-BE49-F238E27FC236}">
                <a16:creationId xmlns:a16="http://schemas.microsoft.com/office/drawing/2014/main" id="{806889D5-9C88-47FC-84D6-CC148A7B7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3720" y="1828800"/>
            <a:ext cx="4343400" cy="4114800"/>
          </a:xfrm>
          <a:prstGeom xmlns:a="http://schemas.openxmlformats.org/drawingml/2006/main" prst="roundRect">
            <a:avLst>
              <a:gd name="adj" fmla="val 1333"/>
            </a:avLst>
          </a:prstGeom>
          <a:solidFill xmlns:a="http://schemas.openxmlformats.org/drawingml/2006/main">
            <a:srgbClr val="101E33"/>
          </a:solidFill>
          <a:ln xmlns:a="http://schemas.openxmlformats.org/drawingml/2006/main" w="12700">
            <a:solidFill>
              <a:srgbClr val="F59E0B"/>
            </a:solidFill>
            <a:prstDash val="solid"/>
          </a:ln>
        </p:spPr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41EDE54D-E067-4FE1-8DE0-34319CD97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78040" y="2148840"/>
            <a:ext cx="201168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800" b="1">
                <a:solidFill>
                  <a:srgbClr val="F59E0B"/>
                </a:solidFill>
                <a:latin typeface="DejaVu Sans"/>
                <a:ea typeface="DejaVu Sans"/>
                <a:cs typeface="DejaVu Sans"/>
              </a:rPr>
              <a:t>Precauciones</a:t>
            </a:r>
            <a:endParaRPr sz="1800"/>
          </a:p>
        </p:txBody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AC90F0AA-81EA-4146-998D-4F8554393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78040" y="2697480"/>
            <a:ext cx="3520440" cy="21945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r>
              <a:rPr sz="132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Sesgo hacia variables continuas o con muchos cortes posibles.</a:t>
            </a:r>
            <a:endParaRPr sz="1320"/>
          </a:p>
          <a:p xmlns:a="http://schemas.openxmlformats.org/drawingml/2006/main">
            <a:r>
              <a:rPr sz="132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Puede repartir importancia entre variables correlacionadas.</a:t>
            </a:r>
            <a:endParaRPr sz="1320"/>
          </a:p>
          <a:p xmlns:a="http://schemas.openxmlformats.org/drawingml/2006/main">
            <a:r>
              <a:rPr sz="132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Mide uso predictivo, no causalidad.</a:t>
            </a:r>
            <a:endParaRPr sz="1320"/>
          </a:p>
          <a:p xmlns:a="http://schemas.openxmlformats.org/drawingml/2006/main">
            <a:r>
              <a:rPr sz="132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Debe contrastarse fuera de muestra.</a:t>
            </a:r>
            <a:endParaRPr sz="1320"/>
          </a:p>
        </p:txBody>
      </p:sp>
    </p:spTree>
    <p:extLst>
      <p:ext uri="{BB962C8B-B14F-4D97-AF65-F5344CB8AC3E}">
        <p14:creationId xmlns:p14="http://schemas.microsoft.com/office/powerpoint/2010/main" val="1197040760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7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291401F3-2D8D-4C8E-85FC-F79F398D3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D6C9"/>
          </a:solidFill>
          <a:ln xmlns:a="http://schemas.openxmlformats.org/drawingml/2006/main" w="12700">
            <a:solidFill>
              <a:srgbClr val="00D6C9">
                <a:alpha val="0"/>
              </a:srgbClr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FE89A81E-0B60-491C-A177-0A4980AE7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48272"/>
            <a:ext cx="12191695" cy="1097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2436">
              <a:alpha val="90000"/>
            </a:srgbClr>
          </a:solidFill>
          <a:ln xmlns:a="http://schemas.openxmlformats.org/drawingml/2006/main"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DB84B500-9534-471F-BC0F-C96039FC9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56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45279657-0236-4436-BFF1-75F20F0EC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17</a:t>
            </a:r>
            <a:endParaRPr sz="56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6FCFC163-1FE5-4F11-9C25-ED2B8BF3C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402336"/>
            <a:ext cx="731520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00" b="1">
                <a:solidFill>
                  <a:srgbClr val="00D6C9"/>
                </a:solidFill>
                <a:latin typeface="DejaVu Sans"/>
                <a:ea typeface="DejaVu Sans"/>
                <a:cs typeface="DejaVu Sans"/>
              </a:rPr>
              <a:t>IMPORTANCIA FUERA DE MUESTRA</a:t>
            </a:r>
            <a:endParaRPr sz="8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2C39B6D4-3912-41F5-B7E4-30C26AE96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13232"/>
            <a:ext cx="10835640" cy="590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Permutation importance: romper una variable y medir la caída</a:t>
            </a:r>
            <a:endParaRPr sz="27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0545E46F-2C02-4409-BBF2-91CE8E6BC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335024"/>
            <a:ext cx="1078992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Si permutar una variable destruye el desempeño, esa variable era importante para el modelo validado.</a:t>
            </a:r>
            <a:endParaRPr sz="14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A2CDEF3B-350B-4EDB-BC79-036F09CA8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2423160"/>
            <a:ext cx="1417320" cy="585216"/>
          </a:xfrm>
          <a:prstGeom xmlns:a="http://schemas.openxmlformats.org/drawingml/2006/main" prst="roundRect">
            <a:avLst>
              <a:gd name="adj" fmla="val 9375"/>
            </a:avLst>
          </a:prstGeom>
          <a:solidFill xmlns:a="http://schemas.openxmlformats.org/drawingml/2006/main">
            <a:srgbClr val="13243B"/>
          </a:solidFill>
          <a:ln xmlns:a="http://schemas.openxmlformats.org/drawingml/2006/main" w="15240">
            <a:solidFill>
              <a:srgbClr val="00D6C9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CC2F4DB0-7337-46D4-9DF9-43D527FDB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96312"/>
            <a:ext cx="1325880" cy="43891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0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modelo validado</a:t>
            </a:r>
            <a:endParaRPr sz="10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160111E7-4A47-4A03-8DA1-95B7B204E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17520" y="2423160"/>
            <a:ext cx="1417320" cy="585216"/>
          </a:xfrm>
          <a:prstGeom xmlns:a="http://schemas.openxmlformats.org/drawingml/2006/main" prst="roundRect">
            <a:avLst>
              <a:gd name="adj" fmla="val 9375"/>
            </a:avLst>
          </a:prstGeom>
          <a:solidFill xmlns:a="http://schemas.openxmlformats.org/drawingml/2006/main">
            <a:srgbClr val="13243B"/>
          </a:solidFill>
          <a:ln xmlns:a="http://schemas.openxmlformats.org/drawingml/2006/main" w="15240">
            <a:solidFill>
              <a:srgbClr val="0EA5E9"/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8551A98D-3EFC-4981-BA43-F81F332AB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3240" y="2496312"/>
            <a:ext cx="1325880" cy="43891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0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score base</a:t>
            </a:r>
            <a:endParaRPr sz="1050"/>
          </a:p>
        </p:txBody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1EDD9751-E661-4B00-879A-97C51E0A4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6360" y="2423160"/>
            <a:ext cx="1417320" cy="585216"/>
          </a:xfrm>
          <a:prstGeom xmlns:a="http://schemas.openxmlformats.org/drawingml/2006/main" prst="roundRect">
            <a:avLst>
              <a:gd name="adj" fmla="val 9375"/>
            </a:avLst>
          </a:prstGeom>
          <a:solidFill xmlns:a="http://schemas.openxmlformats.org/drawingml/2006/main">
            <a:srgbClr val="13243B"/>
          </a:solidFill>
          <a:ln xmlns:a="http://schemas.openxmlformats.org/drawingml/2006/main" w="15240">
            <a:solidFill>
              <a:srgbClr val="F59E0B"/>
            </a:solidFill>
            <a:prstDash val="solid"/>
          </a:ln>
        </p:spPr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9FFBC9D6-EC4D-4BD8-A5BB-B04992217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0" y="2496312"/>
            <a:ext cx="1325880" cy="43891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0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permutar Xⱼ</a:t>
            </a:r>
            <a:endParaRPr sz="1050"/>
          </a:p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146B9248-DF11-4BF4-A435-8EFDDE319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423160"/>
            <a:ext cx="1417320" cy="585216"/>
          </a:xfrm>
          <a:prstGeom xmlns:a="http://schemas.openxmlformats.org/drawingml/2006/main" prst="roundRect">
            <a:avLst>
              <a:gd name="adj" fmla="val 9375"/>
            </a:avLst>
          </a:prstGeom>
          <a:solidFill xmlns:a="http://schemas.openxmlformats.org/drawingml/2006/main">
            <a:srgbClr val="13243B"/>
          </a:solidFill>
          <a:ln xmlns:a="http://schemas.openxmlformats.org/drawingml/2006/main" w="15240">
            <a:solidFill>
              <a:srgbClr val="A855F7"/>
            </a:solidFill>
            <a:prstDash val="solid"/>
          </a:ln>
        </p:spPr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396F1FDA-B100-4E7A-AD58-5CE2B1B4E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496312"/>
            <a:ext cx="1325880" cy="43891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0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score nuevo</a:t>
            </a:r>
            <a:endParaRPr sz="1050"/>
          </a:p>
        </p:txBody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B3B0FD11-5B1C-4184-AFFE-AF379AD06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4040" y="2423160"/>
            <a:ext cx="1417320" cy="585216"/>
          </a:xfrm>
          <a:prstGeom xmlns:a="http://schemas.openxmlformats.org/drawingml/2006/main" prst="roundRect">
            <a:avLst>
              <a:gd name="adj" fmla="val 9375"/>
            </a:avLst>
          </a:prstGeom>
          <a:solidFill xmlns:a="http://schemas.openxmlformats.org/drawingml/2006/main">
            <a:srgbClr val="13243B"/>
          </a:solidFill>
          <a:ln xmlns:a="http://schemas.openxmlformats.org/drawingml/2006/main" w="15240">
            <a:solidFill>
              <a:srgbClr val="EF4444"/>
            </a:solidFill>
            <a:prstDash val="solid"/>
          </a:ln>
        </p:spPr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2B54F52E-BA79-4A4E-905D-527BD9C5F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09760" y="2496312"/>
            <a:ext cx="1325880" cy="43891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0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caída</a:t>
            </a:r>
            <a:endParaRPr sz="1050"/>
          </a:p>
        </p:txBody>
      </p:sp>
      <p:sp>
        <p:nvSpPr>
          <p:cNvPr id="24" name="Shape 22">
            <a:extLst xmlns:a="http://schemas.openxmlformats.org/drawingml/2006/main">
              <a:ext uri="{FF2B5EF4-FFF2-40B4-BE49-F238E27FC236}">
                <a16:creationId xmlns:a16="http://schemas.microsoft.com/office/drawing/2014/main" id="{9B2DD620-5B7D-490D-83CA-F33278ED4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3794760"/>
            <a:ext cx="8412480" cy="73152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0E1A2C"/>
          </a:solidFill>
          <a:ln xmlns:a="http://schemas.openxmlformats.org/drawingml/2006/main" w="12700">
            <a:solidFill>
              <a:srgbClr val="A855F7"/>
            </a:solidFill>
            <a:prstDash val="solid"/>
          </a:ln>
        </p:spPr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DE52689C-55E5-43DF-959C-3B37B552E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65960" y="3931920"/>
            <a:ext cx="813816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900">
                <a:solidFill>
                  <a:srgbClr val="F8FAFC"/>
                </a:solidFill>
                <a:latin typeface="DejaVu Serif"/>
                <a:ea typeface="DejaVu Serif"/>
                <a:cs typeface="DejaVu Serif"/>
              </a:rPr>
              <a:t>Importancia(Xⱼ) = score_base − score_permutado(Xⱼ)</a:t>
            </a:r>
            <a:endParaRPr sz="1900"/>
          </a:p>
        </p:txBody>
      </p:sp>
      <p:sp>
        <p:nvSpPr>
          <p:cNvPr id="26" name="Shape 24">
            <a:extLst xmlns:a="http://schemas.openxmlformats.org/drawingml/2006/main">
              <a:ext uri="{FF2B5EF4-FFF2-40B4-BE49-F238E27FC236}">
                <a16:creationId xmlns:a16="http://schemas.microsoft.com/office/drawing/2014/main" id="{854CDA31-4906-4506-84B4-9A05C564E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5029200"/>
            <a:ext cx="10012680" cy="548640"/>
          </a:xfrm>
          <a:prstGeom xmlns:a="http://schemas.openxmlformats.org/drawingml/2006/main" prst="roundRect">
            <a:avLst>
              <a:gd name="adj" fmla="val 10000"/>
            </a:avLst>
          </a:prstGeom>
          <a:solidFill xmlns:a="http://schemas.openxmlformats.org/drawingml/2006/main">
            <a:srgbClr val="101E33"/>
          </a:solidFill>
          <a:ln xmlns:a="http://schemas.openxmlformats.org/drawingml/2006/main" w="12700">
            <a:solidFill>
              <a:srgbClr val="00D6C9"/>
            </a:solidFill>
            <a:prstDash val="solid"/>
          </a:ln>
        </p:spPr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7734DF68-32FA-4EB0-BC2F-CF96C2171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0160" y="5212080"/>
            <a:ext cx="941832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88272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Calcular en datos reservados. Si guía selección de variables, conservar un test independiente.</a:t>
            </a:r>
            <a:endParaRPr sz="1350"/>
          </a:p>
        </p:txBody>
      </p:sp>
      <p:cxnSp>
        <p:nvCxnSpPr>
          <p:cNvPr id="53" name=""/>
          <p:cNvCxnSpPr>
            <a:stCxn xmlns:a="http://schemas.openxmlformats.org/drawingml/2006/main" id="10" idx="3"/>
            <a:endCxn xmlns:a="http://schemas.openxmlformats.org/drawingml/2006/main" id="13" idx="1"/>
          </p:cNvCxnSpPr>
          <p:nvPr/>
        </p:nvCxnSpPr>
        <p:spPr>
          <a:xfrm xmlns:a="http://schemas.openxmlformats.org/drawingml/2006/main">
            <a:off x="2286000" y="2715768"/>
            <a:ext cx="731520" cy="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54" name=""/>
          <p:cNvCxnSpPr>
            <a:stCxn xmlns:a="http://schemas.openxmlformats.org/drawingml/2006/main" id="13" idx="3"/>
            <a:endCxn xmlns:a="http://schemas.openxmlformats.org/drawingml/2006/main" id="16" idx="1"/>
          </p:cNvCxnSpPr>
          <p:nvPr/>
        </p:nvCxnSpPr>
        <p:spPr>
          <a:xfrm xmlns:a="http://schemas.openxmlformats.org/drawingml/2006/main">
            <a:off x="4434840" y="2715768"/>
            <a:ext cx="731520" cy="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55" name=""/>
          <p:cNvCxnSpPr>
            <a:stCxn xmlns:a="http://schemas.openxmlformats.org/drawingml/2006/main" id="16" idx="3"/>
            <a:endCxn xmlns:a="http://schemas.openxmlformats.org/drawingml/2006/main" id="19" idx="1"/>
          </p:cNvCxnSpPr>
          <p:nvPr/>
        </p:nvCxnSpPr>
        <p:spPr>
          <a:xfrm xmlns:a="http://schemas.openxmlformats.org/drawingml/2006/main">
            <a:off x="6583680" y="2715768"/>
            <a:ext cx="731520" cy="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56" name=""/>
          <p:cNvCxnSpPr>
            <a:stCxn xmlns:a="http://schemas.openxmlformats.org/drawingml/2006/main" id="19" idx="3"/>
            <a:endCxn xmlns:a="http://schemas.openxmlformats.org/drawingml/2006/main" id="22" idx="1"/>
          </p:cNvCxnSpPr>
          <p:nvPr/>
        </p:nvCxnSpPr>
        <p:spPr>
          <a:xfrm xmlns:a="http://schemas.openxmlformats.org/drawingml/2006/main">
            <a:off x="8732520" y="2715768"/>
            <a:ext cx="731520" cy="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</p:spTree>
    <p:extLst>
      <p:ext uri="{BB962C8B-B14F-4D97-AF65-F5344CB8AC3E}">
        <p14:creationId xmlns:p14="http://schemas.microsoft.com/office/powerpoint/2010/main" val="84370656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7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E664713A-5CE7-4F85-82A7-71275BC5B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D6C9"/>
          </a:solidFill>
          <a:ln xmlns:a="http://schemas.openxmlformats.org/drawingml/2006/main" w="12700">
            <a:solidFill>
              <a:srgbClr val="00D6C9">
                <a:alpha val="0"/>
              </a:srgbClr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48D175D9-8824-466B-BDD3-2746972AD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48272"/>
            <a:ext cx="12191695" cy="1097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2436">
              <a:alpha val="90000"/>
            </a:srgbClr>
          </a:solidFill>
          <a:ln xmlns:a="http://schemas.openxmlformats.org/drawingml/2006/main"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1DAC5E6A-2E81-4A16-A5D1-207F79879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56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9E4F51D9-60C3-44EB-ABFF-F8CAA2F14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18</a:t>
            </a:r>
            <a:endParaRPr sz="56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83DFBC12-A146-4188-9057-58BA8BACC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402336"/>
            <a:ext cx="731520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00" b="1">
                <a:solidFill>
                  <a:srgbClr val="00D6C9"/>
                </a:solidFill>
                <a:latin typeface="DejaVu Sans"/>
                <a:ea typeface="DejaVu Sans"/>
                <a:cs typeface="DejaVu Sans"/>
              </a:rPr>
              <a:t>REDUNDANCIA PREDICTIVA</a:t>
            </a:r>
            <a:endParaRPr sz="8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89B5B099-CECF-47E2-95CF-F07CA702F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13232"/>
            <a:ext cx="10835640" cy="590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Variables correlacionadas: cuando la importancia engaña</a:t>
            </a:r>
            <a:endParaRPr sz="27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C819438C-B913-4C21-8599-257E7D80F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335024"/>
            <a:ext cx="1078992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93999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Si dos variables contienen información parecida, romper una puede no afectar mucho porque la otra todavía sostiene el modelo.</a:t>
            </a:r>
            <a:endParaRPr sz="14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F1A0B26C-7C4F-4BBA-89DB-1A0B898D1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1828800"/>
            <a:ext cx="5074920" cy="3886200"/>
          </a:xfrm>
          <a:prstGeom xmlns:a="http://schemas.openxmlformats.org/drawingml/2006/main" prst="roundRect">
            <a:avLst>
              <a:gd name="adj" fmla="val 1412"/>
            </a:avLst>
          </a:prstGeom>
          <a:solidFill xmlns:a="http://schemas.openxmlformats.org/drawingml/2006/main">
            <a:srgbClr val="101E33"/>
          </a:solidFill>
          <a:ln xmlns:a="http://schemas.openxmlformats.org/drawingml/2006/main" w="12700">
            <a:solidFill>
              <a:srgbClr val="F59E0B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DDA0783A-7CF8-4512-B816-8C7862595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8720" y="251460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93229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600" b="1">
                <a:solidFill>
                  <a:srgbClr val="00D6C9"/>
                </a:solidFill>
                <a:latin typeface="DejaVu Sans"/>
                <a:ea typeface="DejaVu Sans"/>
                <a:cs typeface="DejaVu Sans"/>
              </a:rPr>
              <a:t>X₁</a:t>
            </a:r>
            <a:endParaRPr sz="16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100787F5-C986-44C9-8A15-571A97E15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51460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93229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600" b="1">
                <a:solidFill>
                  <a:srgbClr val="A855F7"/>
                </a:solidFill>
                <a:latin typeface="DejaVu Sans"/>
                <a:ea typeface="DejaVu Sans"/>
                <a:cs typeface="DejaVu Sans"/>
              </a:rPr>
              <a:t>X₂</a:t>
            </a:r>
            <a:endParaRPr sz="160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A2EE815F-13F5-49E2-AB5A-AB3558E41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4983480"/>
            <a:ext cx="731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700">
                <a:solidFill>
                  <a:srgbClr val="8FA3B7"/>
                </a:solidFill>
                <a:latin typeface="DejaVu Sans"/>
                <a:ea typeface="DejaVu Sans"/>
                <a:cs typeface="DejaVu Sans"/>
              </a:rPr>
              <a:t>X₁</a:t>
            </a:r>
            <a:endParaRPr sz="70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F793BE95-07AB-46A6-9578-4FD1EBB28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834640"/>
            <a:ext cx="91440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700">
                <a:solidFill>
                  <a:srgbClr val="8FA3B7"/>
                </a:solidFill>
                <a:latin typeface="DejaVu Sans"/>
                <a:ea typeface="DejaVu Sans"/>
                <a:cs typeface="DejaVu Sans"/>
              </a:rPr>
              <a:t>X₂</a:t>
            </a:r>
            <a:endParaRPr sz="700"/>
          </a:p>
        </p:txBody>
      </p:sp>
      <p:sp>
        <p:nvSpPr>
          <p:cNvPr id="17" name="Shape 15">
            <a:extLst xmlns:a="http://schemas.openxmlformats.org/drawingml/2006/main">
              <a:ext uri="{FF2B5EF4-FFF2-40B4-BE49-F238E27FC236}">
                <a16:creationId xmlns:a16="http://schemas.microsoft.com/office/drawing/2014/main" id="{7220E17D-45A4-443E-8348-29BCBC6E9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996" y="4764024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EA5E9"/>
          </a:solidFill>
          <a:ln xmlns:a="http://schemas.openxmlformats.org/drawingml/2006/main" w="12700">
            <a:solidFill>
              <a:srgbClr val="0EA5E9"/>
            </a:solidFill>
            <a:prstDash val="solid"/>
          </a:ln>
        </p:spPr>
      </p:sp>
      <p:sp>
        <p:nvSpPr>
          <p:cNvPr id="18" name="Shape 16">
            <a:extLst xmlns:a="http://schemas.openxmlformats.org/drawingml/2006/main">
              <a:ext uri="{FF2B5EF4-FFF2-40B4-BE49-F238E27FC236}">
                <a16:creationId xmlns:a16="http://schemas.microsoft.com/office/drawing/2014/main" id="{006A73FF-A601-4FE5-8498-F58B13035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9519" y="4911445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EA5E9"/>
          </a:solidFill>
          <a:ln xmlns:a="http://schemas.openxmlformats.org/drawingml/2006/main" w="12700">
            <a:solidFill>
              <a:srgbClr val="0EA5E9"/>
            </a:solidFill>
            <a:prstDash val="solid"/>
          </a:ln>
        </p:spPr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FCF1DB50-5394-43E0-9E68-A850111FD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4469" y="4680564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EA5E9"/>
          </a:solidFill>
          <a:ln xmlns:a="http://schemas.openxmlformats.org/drawingml/2006/main" w="12700">
            <a:solidFill>
              <a:srgbClr val="0EA5E9"/>
            </a:solidFill>
            <a:prstDash val="solid"/>
          </a:ln>
        </p:spPr>
      </p:sp>
      <p:sp>
        <p:nvSpPr>
          <p:cNvPr id="20" name="Shape 18">
            <a:extLst xmlns:a="http://schemas.openxmlformats.org/drawingml/2006/main">
              <a:ext uri="{FF2B5EF4-FFF2-40B4-BE49-F238E27FC236}">
                <a16:creationId xmlns:a16="http://schemas.microsoft.com/office/drawing/2014/main" id="{CF8C0447-8B55-4D83-ADA1-AF1FB20A2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3565" y="4816590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EA5E9"/>
          </a:solidFill>
          <a:ln xmlns:a="http://schemas.openxmlformats.org/drawingml/2006/main" w="12700">
            <a:solidFill>
              <a:srgbClr val="0EA5E9"/>
            </a:solidFill>
            <a:prstDash val="solid"/>
          </a:ln>
        </p:spPr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74683ADC-83C5-492F-ABA7-E56D785C6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1702" y="4604449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EA5E9"/>
          </a:solidFill>
          <a:ln xmlns:a="http://schemas.openxmlformats.org/drawingml/2006/main" w="12700">
            <a:solidFill>
              <a:srgbClr val="0EA5E9"/>
            </a:solidFill>
            <a:prstDash val="solid"/>
          </a:ln>
        </p:spPr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40855FEB-3060-44A1-B622-D1C3CE1CF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3626" y="4714766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EA5E9"/>
          </a:solidFill>
          <a:ln xmlns:a="http://schemas.openxmlformats.org/drawingml/2006/main" w="12700">
            <a:solidFill>
              <a:srgbClr val="0EA5E9"/>
            </a:solidFill>
            <a:prstDash val="solid"/>
          </a:ln>
        </p:spPr>
      </p:sp>
      <p:sp>
        <p:nvSpPr>
          <p:cNvPr id="23" name="Shape 21">
            <a:extLst xmlns:a="http://schemas.openxmlformats.org/drawingml/2006/main">
              <a:ext uri="{FF2B5EF4-FFF2-40B4-BE49-F238E27FC236}">
                <a16:creationId xmlns:a16="http://schemas.microsoft.com/office/drawing/2014/main" id="{5E452179-772C-473A-9C9E-B1FC97A23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982" y="4534787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EA5E9"/>
          </a:solidFill>
          <a:ln xmlns:a="http://schemas.openxmlformats.org/drawingml/2006/main" w="12700">
            <a:solidFill>
              <a:srgbClr val="0EA5E9"/>
            </a:solidFill>
            <a:prstDash val="solid"/>
          </a:ln>
        </p:spPr>
      </p:sp>
      <p:sp>
        <p:nvSpPr>
          <p:cNvPr id="24" name="Shape 22">
            <a:extLst xmlns:a="http://schemas.openxmlformats.org/drawingml/2006/main">
              <a:ext uri="{FF2B5EF4-FFF2-40B4-BE49-F238E27FC236}">
                <a16:creationId xmlns:a16="http://schemas.microsoft.com/office/drawing/2014/main" id="{0B21492D-4EC5-45C5-AFDD-1218C9D23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9025" y="4607132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EA5E9"/>
          </a:solidFill>
          <a:ln xmlns:a="http://schemas.openxmlformats.org/drawingml/2006/main" w="12700">
            <a:solidFill>
              <a:srgbClr val="0EA5E9"/>
            </a:solidFill>
            <a:prstDash val="solid"/>
          </a:ln>
        </p:spPr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BBD31943-8EED-49E6-B426-EEB465FF6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23356" y="4470175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EA5E9"/>
          </a:solidFill>
          <a:ln xmlns:a="http://schemas.openxmlformats.org/drawingml/2006/main" w="12700">
            <a:solidFill>
              <a:srgbClr val="0EA5E9"/>
            </a:solidFill>
            <a:prstDash val="solid"/>
          </a:ln>
        </p:spPr>
      </p:sp>
      <p:sp>
        <p:nvSpPr>
          <p:cNvPr id="26" name="Shape 24">
            <a:extLst xmlns:a="http://schemas.openxmlformats.org/drawingml/2006/main">
              <a:ext uri="{FF2B5EF4-FFF2-40B4-BE49-F238E27FC236}">
                <a16:creationId xmlns:a16="http://schemas.microsoft.com/office/drawing/2014/main" id="{C29CCA6A-EAFF-4B3F-82DC-DAA4F8E50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48154" y="4495308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EA5E9"/>
          </a:solidFill>
          <a:ln xmlns:a="http://schemas.openxmlformats.org/drawingml/2006/main" w="12700">
            <a:solidFill>
              <a:srgbClr val="0EA5E9"/>
            </a:solidFill>
            <a:prstDash val="solid"/>
          </a:ln>
        </p:spPr>
      </p:sp>
      <p:sp>
        <p:nvSpPr>
          <p:cNvPr id="27" name="Shape 25">
            <a:extLst xmlns:a="http://schemas.openxmlformats.org/drawingml/2006/main">
              <a:ext uri="{FF2B5EF4-FFF2-40B4-BE49-F238E27FC236}">
                <a16:creationId xmlns:a16="http://schemas.microsoft.com/office/drawing/2014/main" id="{EB98216F-A71C-4E8F-B0F3-AA900895A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56758" y="4408808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EA5E9"/>
          </a:solidFill>
          <a:ln xmlns:a="http://schemas.openxmlformats.org/drawingml/2006/main" w="12700">
            <a:solidFill>
              <a:srgbClr val="0EA5E9"/>
            </a:solidFill>
            <a:prstDash val="solid"/>
          </a:ln>
        </p:spPr>
      </p:sp>
      <p:sp>
        <p:nvSpPr>
          <p:cNvPr id="28" name="Shape 26">
            <a:extLst xmlns:a="http://schemas.openxmlformats.org/drawingml/2006/main">
              <a:ext uri="{FF2B5EF4-FFF2-40B4-BE49-F238E27FC236}">
                <a16:creationId xmlns:a16="http://schemas.microsoft.com/office/drawing/2014/main" id="{50F941C6-0687-4F60-A8B1-8AB9F9F62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90478" y="4381251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EA5E9"/>
          </a:solidFill>
          <a:ln xmlns:a="http://schemas.openxmlformats.org/drawingml/2006/main" w="12700">
            <a:solidFill>
              <a:srgbClr val="0EA5E9"/>
            </a:solidFill>
            <a:prstDash val="solid"/>
          </a:ln>
        </p:spPr>
      </p:sp>
      <p:sp>
        <p:nvSpPr>
          <p:cNvPr id="29" name="Shape 27">
            <a:extLst xmlns:a="http://schemas.openxmlformats.org/drawingml/2006/main">
              <a:ext uri="{FF2B5EF4-FFF2-40B4-BE49-F238E27FC236}">
                <a16:creationId xmlns:a16="http://schemas.microsoft.com/office/drawing/2014/main" id="{D9850A3F-E549-43F4-BBA2-4BA0D8C1F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7480" y="4348620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EA5E9"/>
          </a:solidFill>
          <a:ln xmlns:a="http://schemas.openxmlformats.org/drawingml/2006/main" w="12700">
            <a:solidFill>
              <a:srgbClr val="0EA5E9"/>
            </a:solidFill>
            <a:prstDash val="solid"/>
          </a:ln>
        </p:spPr>
      </p:sp>
      <p:sp>
        <p:nvSpPr>
          <p:cNvPr id="30" name="Shape 28">
            <a:extLst xmlns:a="http://schemas.openxmlformats.org/drawingml/2006/main">
              <a:ext uri="{FF2B5EF4-FFF2-40B4-BE49-F238E27FC236}">
                <a16:creationId xmlns:a16="http://schemas.microsoft.com/office/drawing/2014/main" id="{EFE74585-9B7E-4084-AC28-585556CE4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93536" y="4267091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EA5E9"/>
          </a:solidFill>
          <a:ln xmlns:a="http://schemas.openxmlformats.org/drawingml/2006/main" w="12700">
            <a:solidFill>
              <a:srgbClr val="0EA5E9"/>
            </a:solidFill>
            <a:prstDash val="solid"/>
          </a:ln>
        </p:spPr>
      </p:sp>
      <p:sp>
        <p:nvSpPr>
          <p:cNvPr id="31" name="Shape 29">
            <a:extLst xmlns:a="http://schemas.openxmlformats.org/drawingml/2006/main">
              <a:ext uri="{FF2B5EF4-FFF2-40B4-BE49-F238E27FC236}">
                <a16:creationId xmlns:a16="http://schemas.microsoft.com/office/drawing/2014/main" id="{0D36A1C9-E660-4844-BBEF-58D0CFFAD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9337" y="4287454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EA5E9"/>
          </a:solidFill>
          <a:ln xmlns:a="http://schemas.openxmlformats.org/drawingml/2006/main" w="12700">
            <a:solidFill>
              <a:srgbClr val="0EA5E9"/>
            </a:solidFill>
            <a:prstDash val="solid"/>
          </a:ln>
        </p:spPr>
      </p:sp>
      <p:sp>
        <p:nvSpPr>
          <p:cNvPr id="32" name="Shape 30">
            <a:extLst xmlns:a="http://schemas.openxmlformats.org/drawingml/2006/main">
              <a:ext uri="{FF2B5EF4-FFF2-40B4-BE49-F238E27FC236}">
                <a16:creationId xmlns:a16="http://schemas.microsoft.com/office/drawing/2014/main" id="{AB6EB5C2-B1AC-467C-92E2-754FBEA7B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60620" y="4154972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EA5E9"/>
          </a:solidFill>
          <a:ln xmlns:a="http://schemas.openxmlformats.org/drawingml/2006/main" w="12700">
            <a:solidFill>
              <a:srgbClr val="0EA5E9"/>
            </a:solidFill>
            <a:prstDash val="solid"/>
          </a:ln>
        </p:spPr>
      </p:sp>
      <p:sp>
        <p:nvSpPr>
          <p:cNvPr id="33" name="Shape 31">
            <a:extLst xmlns:a="http://schemas.openxmlformats.org/drawingml/2006/main">
              <a:ext uri="{FF2B5EF4-FFF2-40B4-BE49-F238E27FC236}">
                <a16:creationId xmlns:a16="http://schemas.microsoft.com/office/drawing/2014/main" id="{AF10F442-7FA9-4949-A67D-5146E8EB6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5816" y="4223228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EA5E9"/>
          </a:solidFill>
          <a:ln xmlns:a="http://schemas.openxmlformats.org/drawingml/2006/main" w="12700">
            <a:solidFill>
              <a:srgbClr val="0EA5E9"/>
            </a:solidFill>
            <a:prstDash val="solid"/>
          </a:ln>
        </p:spPr>
      </p:sp>
      <p:sp>
        <p:nvSpPr>
          <p:cNvPr id="34" name="Shape 32">
            <a:extLst xmlns:a="http://schemas.openxmlformats.org/drawingml/2006/main">
              <a:ext uri="{FF2B5EF4-FFF2-40B4-BE49-F238E27FC236}">
                <a16:creationId xmlns:a16="http://schemas.microsoft.com/office/drawing/2014/main" id="{96C2C419-AE2D-41AA-9E99-D22332345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7130" y="4046869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EA5E9"/>
          </a:solidFill>
          <a:ln xmlns:a="http://schemas.openxmlformats.org/drawingml/2006/main" w="12700">
            <a:solidFill>
              <a:srgbClr val="0EA5E9"/>
            </a:solidFill>
            <a:prstDash val="solid"/>
          </a:ln>
        </p:spPr>
      </p:sp>
      <p:sp>
        <p:nvSpPr>
          <p:cNvPr id="35" name="Shape 33">
            <a:extLst xmlns:a="http://schemas.openxmlformats.org/drawingml/2006/main">
              <a:ext uri="{FF2B5EF4-FFF2-40B4-BE49-F238E27FC236}">
                <a16:creationId xmlns:a16="http://schemas.microsoft.com/office/drawing/2014/main" id="{9EDEDC38-D5FF-431F-AD37-A945C2732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4384" y="4154107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EA5E9"/>
          </a:solidFill>
          <a:ln xmlns:a="http://schemas.openxmlformats.org/drawingml/2006/main" w="12700">
            <a:solidFill>
              <a:srgbClr val="0EA5E9"/>
            </a:solidFill>
            <a:prstDash val="solid"/>
          </a:ln>
        </p:spPr>
      </p:sp>
      <p:sp>
        <p:nvSpPr>
          <p:cNvPr id="36" name="Shape 34">
            <a:extLst xmlns:a="http://schemas.openxmlformats.org/drawingml/2006/main">
              <a:ext uri="{FF2B5EF4-FFF2-40B4-BE49-F238E27FC236}">
                <a16:creationId xmlns:a16="http://schemas.microsoft.com/office/drawing/2014/main" id="{AF21360D-E6AC-4B0B-95FE-E91A15797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9706" y="3944443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EA5E9"/>
          </a:solidFill>
          <a:ln xmlns:a="http://schemas.openxmlformats.org/drawingml/2006/main" w="12700">
            <a:solidFill>
              <a:srgbClr val="0EA5E9"/>
            </a:solidFill>
            <a:prstDash val="solid"/>
          </a:ln>
        </p:spPr>
      </p:sp>
      <p:sp>
        <p:nvSpPr>
          <p:cNvPr id="37" name="Shape 35">
            <a:extLst xmlns:a="http://schemas.openxmlformats.org/drawingml/2006/main">
              <a:ext uri="{FF2B5EF4-FFF2-40B4-BE49-F238E27FC236}">
                <a16:creationId xmlns:a16="http://schemas.microsoft.com/office/drawing/2014/main" id="{6C08E3BB-E8ED-4495-BAA9-6867D0BCB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90944" y="4078643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EA5E9"/>
          </a:solidFill>
          <a:ln xmlns:a="http://schemas.openxmlformats.org/drawingml/2006/main" w="12700">
            <a:solidFill>
              <a:srgbClr val="0EA5E9"/>
            </a:solidFill>
            <a:prstDash val="solid"/>
          </a:ln>
        </p:spPr>
      </p:sp>
      <p:sp>
        <p:nvSpPr>
          <p:cNvPr id="38" name="Shape 36">
            <a:extLst xmlns:a="http://schemas.openxmlformats.org/drawingml/2006/main">
              <a:ext uri="{FF2B5EF4-FFF2-40B4-BE49-F238E27FC236}">
                <a16:creationId xmlns:a16="http://schemas.microsoft.com/office/drawing/2014/main" id="{53D52AF0-8665-4905-AEC6-6A7AD8BFB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7330" y="3848900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EA5E9"/>
          </a:solidFill>
          <a:ln xmlns:a="http://schemas.openxmlformats.org/drawingml/2006/main" w="12700">
            <a:solidFill>
              <a:srgbClr val="0EA5E9"/>
            </a:solidFill>
            <a:prstDash val="solid"/>
          </a:ln>
        </p:spPr>
      </p:sp>
      <p:sp>
        <p:nvSpPr>
          <p:cNvPr id="39" name="Shape 37">
            <a:extLst xmlns:a="http://schemas.openxmlformats.org/drawingml/2006/main">
              <a:ext uri="{FF2B5EF4-FFF2-40B4-BE49-F238E27FC236}">
                <a16:creationId xmlns:a16="http://schemas.microsoft.com/office/drawing/2014/main" id="{D70C33A4-5CBE-47F6-9DBA-69F047A45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4783" y="3995894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EA5E9"/>
          </a:solidFill>
          <a:ln xmlns:a="http://schemas.openxmlformats.org/drawingml/2006/main" w="12700">
            <a:solidFill>
              <a:srgbClr val="0EA5E9"/>
            </a:solidFill>
            <a:prstDash val="solid"/>
          </a:ln>
        </p:spPr>
      </p:sp>
      <p:sp>
        <p:nvSpPr>
          <p:cNvPr id="40" name="Shape 38">
            <a:extLst xmlns:a="http://schemas.openxmlformats.org/drawingml/2006/main">
              <a:ext uri="{FF2B5EF4-FFF2-40B4-BE49-F238E27FC236}">
                <a16:creationId xmlns:a16="http://schemas.microsoft.com/office/drawing/2014/main" id="{D0ED23B5-7914-40A4-9D64-0E0453063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227" y="3760897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EA5E9"/>
          </a:solidFill>
          <a:ln xmlns:a="http://schemas.openxmlformats.org/drawingml/2006/main" w="12700">
            <a:solidFill>
              <a:srgbClr val="0EA5E9"/>
            </a:solidFill>
            <a:prstDash val="solid"/>
          </a:ln>
        </p:spPr>
      </p:sp>
      <p:sp>
        <p:nvSpPr>
          <p:cNvPr id="41" name="Shape 39">
            <a:extLst xmlns:a="http://schemas.openxmlformats.org/drawingml/2006/main">
              <a:ext uri="{FF2B5EF4-FFF2-40B4-BE49-F238E27FC236}">
                <a16:creationId xmlns:a16="http://schemas.microsoft.com/office/drawing/2014/main" id="{C3C47BDF-2AFD-4804-8194-DF57599F0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59639" y="3905500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EA5E9"/>
          </a:solidFill>
          <a:ln xmlns:a="http://schemas.openxmlformats.org/drawingml/2006/main" w="12700">
            <a:solidFill>
              <a:srgbClr val="0EA5E9"/>
            </a:solidFill>
            <a:prstDash val="solid"/>
          </a:ln>
        </p:spPr>
      </p:sp>
      <p:sp>
        <p:nvSpPr>
          <p:cNvPr id="42" name="Shape 40">
            <a:extLst xmlns:a="http://schemas.openxmlformats.org/drawingml/2006/main">
              <a:ext uri="{FF2B5EF4-FFF2-40B4-BE49-F238E27FC236}">
                <a16:creationId xmlns:a16="http://schemas.microsoft.com/office/drawing/2014/main" id="{8336D970-A647-4EDF-9F71-65916F27E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7542" y="3680491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EA5E9"/>
          </a:solidFill>
          <a:ln xmlns:a="http://schemas.openxmlformats.org/drawingml/2006/main" w="12700">
            <a:solidFill>
              <a:srgbClr val="0EA5E9"/>
            </a:solidFill>
            <a:prstDash val="solid"/>
          </a:ln>
        </p:spPr>
      </p:sp>
      <p:sp>
        <p:nvSpPr>
          <p:cNvPr id="43" name="Shape 41">
            <a:extLst xmlns:a="http://schemas.openxmlformats.org/drawingml/2006/main">
              <a:ext uri="{FF2B5EF4-FFF2-40B4-BE49-F238E27FC236}">
                <a16:creationId xmlns:a16="http://schemas.microsoft.com/office/drawing/2014/main" id="{6445872A-9D50-4DBB-8F5C-8E2C42BEB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2965" y="3807708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EA5E9"/>
          </a:solidFill>
          <a:ln xmlns:a="http://schemas.openxmlformats.org/drawingml/2006/main" w="12700">
            <a:solidFill>
              <a:srgbClr val="0EA5E9"/>
            </a:solidFill>
            <a:prstDash val="solid"/>
          </a:ln>
        </p:spPr>
      </p:sp>
      <p:sp>
        <p:nvSpPr>
          <p:cNvPr id="44" name="Shape 42">
            <a:extLst xmlns:a="http://schemas.openxmlformats.org/drawingml/2006/main">
              <a:ext uri="{FF2B5EF4-FFF2-40B4-BE49-F238E27FC236}">
                <a16:creationId xmlns:a16="http://schemas.microsoft.com/office/drawing/2014/main" id="{E9991BAC-A0FD-41E7-B7B1-77EBE4F93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8783" y="3607136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EA5E9"/>
          </a:solidFill>
          <a:ln xmlns:a="http://schemas.openxmlformats.org/drawingml/2006/main" w="12700">
            <a:solidFill>
              <a:srgbClr val="0EA5E9"/>
            </a:solidFill>
            <a:prstDash val="solid"/>
          </a:ln>
        </p:spPr>
      </p:sp>
      <p:sp>
        <p:nvSpPr>
          <p:cNvPr id="45" name="Shape 43">
            <a:extLst xmlns:a="http://schemas.openxmlformats.org/drawingml/2006/main">
              <a:ext uri="{FF2B5EF4-FFF2-40B4-BE49-F238E27FC236}">
                <a16:creationId xmlns:a16="http://schemas.microsoft.com/office/drawing/2014/main" id="{7D1B3840-A470-4111-A16F-40EBB638B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7835" y="3703356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EA5E9"/>
          </a:solidFill>
          <a:ln xmlns:a="http://schemas.openxmlformats.org/drawingml/2006/main" w="12700">
            <a:solidFill>
              <a:srgbClr val="0EA5E9"/>
            </a:solidFill>
            <a:prstDash val="solid"/>
          </a:ln>
        </p:spPr>
      </p:sp>
      <p:sp>
        <p:nvSpPr>
          <p:cNvPr id="46" name="Shape 44">
            <a:extLst xmlns:a="http://schemas.openxmlformats.org/drawingml/2006/main">
              <a:ext uri="{FF2B5EF4-FFF2-40B4-BE49-F238E27FC236}">
                <a16:creationId xmlns:a16="http://schemas.microsoft.com/office/drawing/2014/main" id="{85A75A72-1891-4011-9540-FB38CC143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5974" y="3539720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EA5E9"/>
          </a:solidFill>
          <a:ln xmlns:a="http://schemas.openxmlformats.org/drawingml/2006/main" w="12700">
            <a:solidFill>
              <a:srgbClr val="0EA5E9"/>
            </a:solidFill>
            <a:prstDash val="solid"/>
          </a:ln>
        </p:spPr>
      </p:sp>
      <p:sp>
        <p:nvSpPr>
          <p:cNvPr id="47" name="Shape 45">
            <a:extLst xmlns:a="http://schemas.openxmlformats.org/drawingml/2006/main">
              <a:ext uri="{FF2B5EF4-FFF2-40B4-BE49-F238E27FC236}">
                <a16:creationId xmlns:a16="http://schemas.microsoft.com/office/drawing/2014/main" id="{A9B456C5-6E85-4A40-83EA-61FFEAC56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3802" y="3593802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EA5E9"/>
          </a:solidFill>
          <a:ln xmlns:a="http://schemas.openxmlformats.org/drawingml/2006/main" w="12700">
            <a:solidFill>
              <a:srgbClr val="0EA5E9"/>
            </a:solidFill>
            <a:prstDash val="solid"/>
          </a:ln>
        </p:spPr>
      </p:sp>
      <p:sp>
        <p:nvSpPr>
          <p:cNvPr id="48" name="Shape 46">
            <a:extLst xmlns:a="http://schemas.openxmlformats.org/drawingml/2006/main">
              <a:ext uri="{FF2B5EF4-FFF2-40B4-BE49-F238E27FC236}">
                <a16:creationId xmlns:a16="http://schemas.microsoft.com/office/drawing/2014/main" id="{7EBF666D-06F4-4469-9D51-63F562A8B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36372" y="3476663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EA5E9"/>
          </a:solidFill>
          <a:ln xmlns:a="http://schemas.openxmlformats.org/drawingml/2006/main" w="12700">
            <a:solidFill>
              <a:srgbClr val="0EA5E9"/>
            </a:solidFill>
            <a:prstDash val="solid"/>
          </a:ln>
        </p:spPr>
      </p:sp>
      <p:sp>
        <p:nvSpPr>
          <p:cNvPr id="49" name="Shape 47">
            <a:extLst xmlns:a="http://schemas.openxmlformats.org/drawingml/2006/main">
              <a:ext uri="{FF2B5EF4-FFF2-40B4-BE49-F238E27FC236}">
                <a16:creationId xmlns:a16="http://schemas.microsoft.com/office/drawing/2014/main" id="{A5A6C86B-69A5-4249-903E-69CA613AF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1013" y="3480821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EA5E9"/>
          </a:solidFill>
          <a:ln xmlns:a="http://schemas.openxmlformats.org/drawingml/2006/main" w="12700">
            <a:solidFill>
              <a:srgbClr val="0EA5E9"/>
            </a:solidFill>
            <a:prstDash val="solid"/>
          </a:ln>
        </p:spPr>
      </p:sp>
      <p:sp>
        <p:nvSpPr>
          <p:cNvPr id="50" name="Shape 48">
            <a:extLst xmlns:a="http://schemas.openxmlformats.org/drawingml/2006/main">
              <a:ext uri="{FF2B5EF4-FFF2-40B4-BE49-F238E27FC236}">
                <a16:creationId xmlns:a16="http://schemas.microsoft.com/office/drawing/2014/main" id="{62F170BE-98E8-4952-91AA-538EE8584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4188" y="3416033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EA5E9"/>
          </a:solidFill>
          <a:ln xmlns:a="http://schemas.openxmlformats.org/drawingml/2006/main" w="12700">
            <a:solidFill>
              <a:srgbClr val="0EA5E9"/>
            </a:solidFill>
            <a:prstDash val="solid"/>
          </a:ln>
        </p:spPr>
      </p:sp>
      <p:sp>
        <p:nvSpPr>
          <p:cNvPr id="51" name="Shape 49">
            <a:extLst xmlns:a="http://schemas.openxmlformats.org/drawingml/2006/main">
              <a:ext uri="{FF2B5EF4-FFF2-40B4-BE49-F238E27FC236}">
                <a16:creationId xmlns:a16="http://schemas.microsoft.com/office/drawing/2014/main" id="{BB95B51D-8E74-4795-8E0D-5F2C13707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13710" y="3366461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EA5E9"/>
          </a:solidFill>
          <a:ln xmlns:a="http://schemas.openxmlformats.org/drawingml/2006/main" w="12700">
            <a:solidFill>
              <a:srgbClr val="0EA5E9"/>
            </a:solidFill>
            <a:prstDash val="solid"/>
          </a:ln>
        </p:spPr>
      </p:sp>
      <p:sp>
        <p:nvSpPr>
          <p:cNvPr id="52" name="Shape 50">
            <a:extLst xmlns:a="http://schemas.openxmlformats.org/drawingml/2006/main">
              <a:ext uri="{FF2B5EF4-FFF2-40B4-BE49-F238E27FC236}">
                <a16:creationId xmlns:a16="http://schemas.microsoft.com/office/drawing/2014/main" id="{4FB10D22-6A24-436B-B022-7C8A3D702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29968" y="3355707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EA5E9"/>
          </a:solidFill>
          <a:ln xmlns:a="http://schemas.openxmlformats.org/drawingml/2006/main" w="12700">
            <a:solidFill>
              <a:srgbClr val="0EA5E9"/>
            </a:solidFill>
            <a:prstDash val="solid"/>
          </a:ln>
        </p:spPr>
      </p:sp>
      <p:sp>
        <p:nvSpPr>
          <p:cNvPr id="53" name="Shape 51">
            <a:extLst xmlns:a="http://schemas.openxmlformats.org/drawingml/2006/main">
              <a:ext uri="{FF2B5EF4-FFF2-40B4-BE49-F238E27FC236}">
                <a16:creationId xmlns:a16="http://schemas.microsoft.com/office/drawing/2014/main" id="{24882224-B8B0-4612-997C-9246CE39B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0503" y="3252877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EA5E9"/>
          </a:solidFill>
          <a:ln xmlns:a="http://schemas.openxmlformats.org/drawingml/2006/main" w="12700">
            <a:solidFill>
              <a:srgbClr val="0EA5E9"/>
            </a:solidFill>
            <a:prstDash val="solid"/>
          </a:ln>
        </p:spPr>
      </p:sp>
      <p:sp>
        <p:nvSpPr>
          <p:cNvPr id="54" name="Shape 52">
            <a:extLst xmlns:a="http://schemas.openxmlformats.org/drawingml/2006/main">
              <a:ext uri="{FF2B5EF4-FFF2-40B4-BE49-F238E27FC236}">
                <a16:creationId xmlns:a16="http://schemas.microsoft.com/office/drawing/2014/main" id="{2C242DB3-A9FB-454A-AA8D-189798A48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0754" y="3293539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EA5E9"/>
          </a:solidFill>
          <a:ln xmlns:a="http://schemas.openxmlformats.org/drawingml/2006/main" w="12700">
            <a:solidFill>
              <a:srgbClr val="0EA5E9"/>
            </a:solidFill>
            <a:prstDash val="solid"/>
          </a:ln>
        </p:spPr>
      </p:sp>
      <p:sp>
        <p:nvSpPr>
          <p:cNvPr id="55" name="Shape 53">
            <a:extLst xmlns:a="http://schemas.openxmlformats.org/drawingml/2006/main">
              <a:ext uri="{FF2B5EF4-FFF2-40B4-BE49-F238E27FC236}">
                <a16:creationId xmlns:a16="http://schemas.microsoft.com/office/drawing/2014/main" id="{DB6A5B83-833E-42A3-ABA1-6A1928616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75828" y="3142165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EA5E9"/>
          </a:solidFill>
          <a:ln xmlns:a="http://schemas.openxmlformats.org/drawingml/2006/main" w="12700">
            <a:solidFill>
              <a:srgbClr val="0EA5E9"/>
            </a:solidFill>
            <a:prstDash val="solid"/>
          </a:ln>
        </p:spPr>
      </p:sp>
      <p:sp>
        <p:nvSpPr>
          <p:cNvPr id="56" name="Shape 54">
            <a:extLst xmlns:a="http://schemas.openxmlformats.org/drawingml/2006/main">
              <a:ext uri="{FF2B5EF4-FFF2-40B4-BE49-F238E27FC236}">
                <a16:creationId xmlns:a16="http://schemas.microsoft.com/office/drawing/2014/main" id="{DB99A7F0-D668-42DE-A58A-A82AD417B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57681" y="3227527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EA5E9"/>
          </a:solidFill>
          <a:ln xmlns:a="http://schemas.openxmlformats.org/drawingml/2006/main" w="12700">
            <a:solidFill>
              <a:srgbClr val="0EA5E9"/>
            </a:solidFill>
            <a:prstDash val="solid"/>
          </a:ln>
        </p:spPr>
      </p:sp>
      <p:sp>
        <p:nvSpPr>
          <p:cNvPr id="57" name="Shape 55">
            <a:extLst xmlns:a="http://schemas.openxmlformats.org/drawingml/2006/main">
              <a:ext uri="{FF2B5EF4-FFF2-40B4-BE49-F238E27FC236}">
                <a16:creationId xmlns:a16="http://schemas.microsoft.com/office/drawing/2014/main" id="{1126CFA9-3827-4DAB-8F1F-E0B19CD48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9227" y="3036192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EA5E9"/>
          </a:solidFill>
          <a:ln xmlns:a="http://schemas.openxmlformats.org/drawingml/2006/main" w="12700">
            <a:solidFill>
              <a:srgbClr val="0EA5E9"/>
            </a:solidFill>
            <a:prstDash val="solid"/>
          </a:ln>
        </p:spPr>
      </p:sp>
      <p:sp>
        <p:nvSpPr>
          <p:cNvPr id="58" name="Shape 56">
            <a:extLst xmlns:a="http://schemas.openxmlformats.org/drawingml/2006/main">
              <a:ext uri="{FF2B5EF4-FFF2-40B4-BE49-F238E27FC236}">
                <a16:creationId xmlns:a16="http://schemas.microsoft.com/office/drawing/2014/main" id="{34AD9733-F01C-473D-ACC5-BC161BA50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8299" y="3155977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EA5E9"/>
          </a:solidFill>
          <a:ln xmlns:a="http://schemas.openxmlformats.org/drawingml/2006/main" w="12700">
            <a:solidFill>
              <a:srgbClr val="0EA5E9"/>
            </a:solidFill>
            <a:prstDash val="solid"/>
          </a:ln>
        </p:spPr>
      </p:sp>
      <p:sp>
        <p:nvSpPr>
          <p:cNvPr id="59" name="Shape 57">
            <a:extLst xmlns:a="http://schemas.openxmlformats.org/drawingml/2006/main">
              <a:ext uri="{FF2B5EF4-FFF2-40B4-BE49-F238E27FC236}">
                <a16:creationId xmlns:a16="http://schemas.microsoft.com/office/drawing/2014/main" id="{80ECFB9C-DE47-44C4-83F8-A64DB8B6D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74259" y="2936446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EA5E9"/>
          </a:solidFill>
          <a:ln xmlns:a="http://schemas.openxmlformats.org/drawingml/2006/main" w="12700">
            <a:solidFill>
              <a:srgbClr val="0EA5E9"/>
            </a:solidFill>
            <a:prstDash val="solid"/>
          </a:ln>
        </p:spPr>
      </p:sp>
      <p:sp>
        <p:nvSpPr>
          <p:cNvPr id="60" name="Shape 58">
            <a:extLst xmlns:a="http://schemas.openxmlformats.org/drawingml/2006/main">
              <a:ext uri="{FF2B5EF4-FFF2-40B4-BE49-F238E27FC236}">
                <a16:creationId xmlns:a16="http://schemas.microsoft.com/office/drawing/2014/main" id="{4C7F665E-1184-4FE9-A151-3733D1F72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43703" y="3077636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EA5E9"/>
          </a:solidFill>
          <a:ln xmlns:a="http://schemas.openxmlformats.org/drawingml/2006/main" w="12700">
            <a:solidFill>
              <a:srgbClr val="0EA5E9"/>
            </a:solidFill>
            <a:prstDash val="solid"/>
          </a:ln>
        </p:spPr>
      </p:sp>
      <p:sp>
        <p:nvSpPr>
          <p:cNvPr id="61" name="Shape 59">
            <a:extLst xmlns:a="http://schemas.openxmlformats.org/drawingml/2006/main">
              <a:ext uri="{FF2B5EF4-FFF2-40B4-BE49-F238E27FC236}">
                <a16:creationId xmlns:a16="http://schemas.microsoft.com/office/drawing/2014/main" id="{1493BBCF-2558-4B2D-A8F3-5F8D74B3E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7216" y="2843919"/>
            <a:ext cx="64008" cy="64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EA5E9"/>
          </a:solidFill>
          <a:ln xmlns:a="http://schemas.openxmlformats.org/drawingml/2006/main" w="12700">
            <a:solidFill>
              <a:srgbClr val="0EA5E9"/>
            </a:solidFill>
            <a:prstDash val="solid"/>
          </a:ln>
        </p:spPr>
      </p:sp>
      <p:sp>
        <p:nvSpPr>
          <p:cNvPr id="62" name="Shape 60">
            <a:extLst xmlns:a="http://schemas.openxmlformats.org/drawingml/2006/main">
              <a:ext uri="{FF2B5EF4-FFF2-40B4-BE49-F238E27FC236}">
                <a16:creationId xmlns:a16="http://schemas.microsoft.com/office/drawing/2014/main" id="{CE52F419-B278-41A4-A724-36E2A7402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2240" y="1828800"/>
            <a:ext cx="4754880" cy="3886200"/>
          </a:xfrm>
          <a:prstGeom xmlns:a="http://schemas.openxmlformats.org/drawingml/2006/main" prst="roundRect">
            <a:avLst>
              <a:gd name="adj" fmla="val 1412"/>
            </a:avLst>
          </a:prstGeom>
          <a:solidFill xmlns:a="http://schemas.openxmlformats.org/drawingml/2006/main">
            <a:srgbClr val="101E33"/>
          </a:solidFill>
          <a:ln xmlns:a="http://schemas.openxmlformats.org/drawingml/2006/main" w="12700">
            <a:solidFill>
              <a:srgbClr val="A855F7"/>
            </a:solidFill>
            <a:prstDash val="solid"/>
          </a:ln>
        </p:spPr>
      </p:sp>
      <p:sp>
        <p:nvSpPr>
          <p:cNvPr id="63" name="Text 61">
            <a:extLst xmlns:a="http://schemas.openxmlformats.org/drawingml/2006/main">
              <a:ext uri="{FF2B5EF4-FFF2-40B4-BE49-F238E27FC236}">
                <a16:creationId xmlns:a16="http://schemas.microsoft.com/office/drawing/2014/main" id="{26C49A44-8FA2-49B5-B160-639E7701F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6560" y="2148840"/>
            <a:ext cx="237744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800" b="1">
                <a:solidFill>
                  <a:srgbClr val="A855F7"/>
                </a:solidFill>
                <a:latin typeface="DejaVu Sans"/>
                <a:ea typeface="DejaVu Sans"/>
                <a:cs typeface="DejaVu Sans"/>
              </a:rPr>
              <a:t>Lectura correcta</a:t>
            </a:r>
            <a:endParaRPr sz="1800"/>
          </a:p>
        </p:txBody>
      </p:sp>
      <p:sp>
        <p:nvSpPr>
          <p:cNvPr id="64" name="Text 62">
            <a:extLst xmlns:a="http://schemas.openxmlformats.org/drawingml/2006/main">
              <a:ext uri="{FF2B5EF4-FFF2-40B4-BE49-F238E27FC236}">
                <a16:creationId xmlns:a16="http://schemas.microsoft.com/office/drawing/2014/main" id="{F0D73EF6-186B-4FD2-8A1C-86C6DABF6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6560" y="2697480"/>
            <a:ext cx="3886200" cy="2057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r>
              <a:rPr sz="132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Baja importancia individual no significa irrelevancia total.</a:t>
            </a:r>
            <a:endParaRPr sz="1320"/>
          </a:p>
          <a:p xmlns:a="http://schemas.openxmlformats.org/drawingml/2006/main">
            <a:r>
              <a:rPr sz="132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La información puede estar duplicada.</a:t>
            </a:r>
            <a:endParaRPr sz="1320"/>
          </a:p>
          <a:p xmlns:a="http://schemas.openxmlformats.org/drawingml/2006/main">
            <a:r>
              <a:rPr sz="132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Conviene analizar grupos de variables, estabilidad y dominio.</a:t>
            </a:r>
            <a:endParaRPr sz="1320"/>
          </a:p>
          <a:p xmlns:a="http://schemas.openxmlformats.org/drawingml/2006/main">
            <a:r>
              <a:rPr sz="132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Evitar conclusiones causales a partir de rankings.</a:t>
            </a:r>
            <a:endParaRPr sz="1320"/>
          </a:p>
        </p:txBody>
      </p:sp>
      <p:sp>
        <p:nvSpPr>
          <p:cNvPr id="65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25219096-17C7-4123-851C-7F45D37FB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892040"/>
            <a:ext cx="3931920" cy="953"/>
          </a:xfrm>
          <a:custGeom xmlns:a="http://schemas.openxmlformats.org/drawingml/2006/main">
            <a:pathLst>
              <a:path w="3931920" h="953">
                <a:moveTo>
                  <a:pt x="0" y="0"/>
                </a:moveTo>
                <a:lnTo>
                  <a:pt x="3931920" y="953"/>
                </a:lnTo>
              </a:path>
            </a:pathLst>
          </a:custGeom>
          <a:noFill xmlns:a="http://schemas.openxmlformats.org/drawingml/2006/main"/>
          <a:ln xmlns:a="http://schemas.openxmlformats.org/drawingml/2006/main" w="12668">
            <a:solidFill>
              <a:srgbClr val="5F7388"/>
            </a:solidFill>
          </a:ln>
        </p:spPr>
      </p:sp>
      <p:sp>
        <p:nvSpPr>
          <p:cNvPr id="66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A479A14F-A2E4-4B99-8981-79F6A98D2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971800"/>
            <a:ext cx="953" cy="1920240"/>
          </a:xfrm>
          <a:custGeom xmlns:a="http://schemas.openxmlformats.org/drawingml/2006/main">
            <a:pathLst>
              <a:path w="953" h="1920240">
                <a:moveTo>
                  <a:pt x="0" y="0"/>
                </a:moveTo>
                <a:lnTo>
                  <a:pt x="953" y="1920240"/>
                </a:lnTo>
              </a:path>
            </a:pathLst>
          </a:custGeom>
          <a:noFill xmlns:a="http://schemas.openxmlformats.org/drawingml/2006/main"/>
          <a:ln xmlns:a="http://schemas.openxmlformats.org/drawingml/2006/main" w="12668">
            <a:solidFill>
              <a:srgbClr val="5F7388"/>
            </a:solidFill>
          </a:ln>
        </p:spPr>
      </p:sp>
    </p:spTree>
    <p:extLst>
      <p:ext uri="{BB962C8B-B14F-4D97-AF65-F5344CB8AC3E}">
        <p14:creationId xmlns:p14="http://schemas.microsoft.com/office/powerpoint/2010/main" val="1385382222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7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E5C2EF0F-285C-4342-8904-C37C9A8BC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D6C9"/>
          </a:solidFill>
          <a:ln xmlns:a="http://schemas.openxmlformats.org/drawingml/2006/main" w="12700">
            <a:solidFill>
              <a:srgbClr val="00D6C9">
                <a:alpha val="0"/>
              </a:srgbClr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E083B7CA-4271-4EC5-841D-24A6B9807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48272"/>
            <a:ext cx="12191695" cy="1097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2436">
              <a:alpha val="90000"/>
            </a:srgbClr>
          </a:solidFill>
          <a:ln xmlns:a="http://schemas.openxmlformats.org/drawingml/2006/main"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A4644379-A253-4C0A-945A-7EAA871C5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56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1A6986E4-6DDF-4099-B00A-3F886BCA6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19</a:t>
            </a:r>
            <a:endParaRPr sz="56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1AF90D7B-95FE-4A12-B41A-7E05ECA40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402336"/>
            <a:ext cx="731520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00" b="1">
                <a:solidFill>
                  <a:srgbClr val="00D6C9"/>
                </a:solidFill>
                <a:latin typeface="DejaVu Sans"/>
                <a:ea typeface="DejaVu Sans"/>
                <a:cs typeface="DejaVu Sans"/>
              </a:rPr>
              <a:t>PARTIAL DEPENDENCE PLOT</a:t>
            </a:r>
            <a:endParaRPr sz="8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6584D9C3-6FA4-4992-A8C6-4AC6922E0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13232"/>
            <a:ext cx="10835640" cy="590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PDP: efecto promedio del modelo</a:t>
            </a:r>
            <a:endParaRPr sz="27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488717B0-92D8-4514-971E-4A96F9CA6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335024"/>
            <a:ext cx="1078992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9919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Pregunta: si movemos una variable y promediamos sobre todos los casos, ¿cómo cambia la predicción media del modelo?</a:t>
            </a:r>
            <a:endParaRPr sz="14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5B614D71-6165-4946-82C9-53D596E9B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1828800"/>
            <a:ext cx="5486400" cy="4069080"/>
          </a:xfrm>
          <a:prstGeom xmlns:a="http://schemas.openxmlformats.org/drawingml/2006/main" prst="roundRect">
            <a:avLst>
              <a:gd name="adj" fmla="val 1348"/>
            </a:avLst>
          </a:prstGeom>
          <a:solidFill xmlns:a="http://schemas.openxmlformats.org/drawingml/2006/main">
            <a:srgbClr val="101E33"/>
          </a:solidFill>
          <a:ln xmlns:a="http://schemas.openxmlformats.org/drawingml/2006/main" w="12700">
            <a:solidFill>
              <a:srgbClr val="00D6C9"/>
            </a:solidFill>
            <a:prstDash val="solid"/>
          </a:ln>
        </p:spPr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80A21A53-1A08-4F45-B225-3EA4C6B35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920" y="5074920"/>
            <a:ext cx="731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8588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700">
                <a:solidFill>
                  <a:srgbClr val="8FA3B7"/>
                </a:solidFill>
                <a:latin typeface="DejaVu Sans"/>
                <a:ea typeface="DejaVu Sans"/>
                <a:cs typeface="DejaVu Sans"/>
              </a:rPr>
              <a:t>monto del siniestro</a:t>
            </a:r>
            <a:endParaRPr sz="7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CCF78B9F-B39C-4A6C-9384-2D492E194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2331720"/>
            <a:ext cx="91440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700">
                <a:solidFill>
                  <a:srgbClr val="8FA3B7"/>
                </a:solidFill>
                <a:latin typeface="DejaVu Sans"/>
                <a:ea typeface="DejaVu Sans"/>
                <a:cs typeface="DejaVu Sans"/>
              </a:rPr>
              <a:t>riesgo medio</a:t>
            </a:r>
            <a:endParaRPr sz="700"/>
          </a:p>
        </p:txBody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6374027F-B8F7-41BD-BF49-45226CBD1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2280" y="1828800"/>
            <a:ext cx="4480560" cy="4069080"/>
          </a:xfrm>
          <a:prstGeom xmlns:a="http://schemas.openxmlformats.org/drawingml/2006/main" prst="roundRect">
            <a:avLst>
              <a:gd name="adj" fmla="val 1348"/>
            </a:avLst>
          </a:prstGeom>
          <a:solidFill xmlns:a="http://schemas.openxmlformats.org/drawingml/2006/main">
            <a:srgbClr val="101E33"/>
          </a:solidFill>
          <a:ln xmlns:a="http://schemas.openxmlformats.org/drawingml/2006/main" w="12700">
            <a:solidFill>
              <a:srgbClr val="F59E0B"/>
            </a:solidFill>
            <a:prstDash val="solid"/>
          </a:ln>
        </p:spPr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226C319E-6A72-4A21-A30B-49401DABF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2148840"/>
            <a:ext cx="292608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800" b="1">
                <a:solidFill>
                  <a:srgbClr val="F59E0B"/>
                </a:solidFill>
                <a:latin typeface="DejaVu Sans"/>
                <a:ea typeface="DejaVu Sans"/>
                <a:cs typeface="DejaVu Sans"/>
              </a:rPr>
              <a:t>Fortalezas y límites</a:t>
            </a:r>
            <a:endParaRPr sz="1800"/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44265986-BAF4-4E17-8A48-888B369FC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2697480"/>
            <a:ext cx="3703320" cy="20116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r>
              <a:rPr sz="132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Muy útil para comunicar dirección promedio.</a:t>
            </a:r>
            <a:endParaRPr sz="1320"/>
          </a:p>
          <a:p xmlns:a="http://schemas.openxmlformats.org/drawingml/2006/main">
            <a:r>
              <a:rPr sz="132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Puede ocultar heterogeneidad de subgrupos.</a:t>
            </a:r>
            <a:endParaRPr sz="1320"/>
          </a:p>
          <a:p xmlns:a="http://schemas.openxmlformats.org/drawingml/2006/main">
            <a:r>
              <a:rPr sz="132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Puede mostrar regiones con pocos datos reales.</a:t>
            </a:r>
            <a:endParaRPr sz="1320"/>
          </a:p>
          <a:p xmlns:a="http://schemas.openxmlformats.org/drawingml/2006/main">
            <a:r>
              <a:rPr sz="132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Es descripción del modelo, no prueba causal.</a:t>
            </a:r>
            <a:endParaRPr sz="1320"/>
          </a:p>
        </p:txBody>
      </p:sp>
      <p:sp>
        <p:nvSpPr>
          <p:cNvPr id="24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A1C0088E-3CCB-42D9-B36F-5C87FAA89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4440" y="4983480"/>
            <a:ext cx="4572000" cy="953"/>
          </a:xfrm>
          <a:custGeom xmlns:a="http://schemas.openxmlformats.org/drawingml/2006/main">
            <a:pathLst>
              <a:path w="4572000" h="953">
                <a:moveTo>
                  <a:pt x="0" y="0"/>
                </a:moveTo>
                <a:lnTo>
                  <a:pt x="4572000" y="953"/>
                </a:lnTo>
              </a:path>
            </a:pathLst>
          </a:custGeom>
          <a:noFill xmlns:a="http://schemas.openxmlformats.org/drawingml/2006/main"/>
          <a:ln xmlns:a="http://schemas.openxmlformats.org/drawingml/2006/main" w="12668">
            <a:solidFill>
              <a:srgbClr val="5F7388"/>
            </a:solidFill>
          </a:ln>
        </p:spPr>
      </p:sp>
      <p:sp>
        <p:nvSpPr>
          <p:cNvPr id="25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52F11660-7C4F-4FD6-82D5-11B59B821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4440" y="2468880"/>
            <a:ext cx="953" cy="2514600"/>
          </a:xfrm>
          <a:custGeom xmlns:a="http://schemas.openxmlformats.org/drawingml/2006/main">
            <a:pathLst>
              <a:path w="953" h="2514600">
                <a:moveTo>
                  <a:pt x="0" y="0"/>
                </a:moveTo>
                <a:lnTo>
                  <a:pt x="953" y="2514600"/>
                </a:lnTo>
              </a:path>
            </a:pathLst>
          </a:custGeom>
          <a:noFill xmlns:a="http://schemas.openxmlformats.org/drawingml/2006/main"/>
          <a:ln xmlns:a="http://schemas.openxmlformats.org/drawingml/2006/main" w="12668">
            <a:solidFill>
              <a:srgbClr val="5F7388"/>
            </a:solidFill>
          </a:ln>
        </p:spPr>
      </p:sp>
      <p:sp>
        <p:nvSpPr>
          <p:cNvPr id="26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3798BD1B-EC4D-4365-AF3B-561C0A7D7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4440" y="4430268"/>
            <a:ext cx="822960" cy="50292"/>
          </a:xfrm>
          <a:custGeom xmlns:a="http://schemas.openxmlformats.org/drawingml/2006/main">
            <a:pathLst>
              <a:path w="822960" h="50292">
                <a:moveTo>
                  <a:pt x="0" y="50292"/>
                </a:moveTo>
                <a:lnTo>
                  <a:pt x="822960" y="0"/>
                </a:lnTo>
              </a:path>
            </a:pathLst>
          </a:custGeom>
          <a:noFill xmlns:a="http://schemas.openxmlformats.org/drawingml/2006/main"/>
          <a:ln xmlns:a="http://schemas.openxmlformats.org/drawingml/2006/main" w="33052">
            <a:solidFill>
              <a:srgbClr val="00D6C9"/>
            </a:solidFill>
          </a:ln>
        </p:spPr>
      </p:sp>
      <p:sp>
        <p:nvSpPr>
          <p:cNvPr id="27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260B3CF7-0C94-4A44-AB54-C5449EAB3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57400" y="4279392"/>
            <a:ext cx="640080" cy="150876"/>
          </a:xfrm>
          <a:custGeom xmlns:a="http://schemas.openxmlformats.org/drawingml/2006/main">
            <a:pathLst>
              <a:path w="640080" h="150876">
                <a:moveTo>
                  <a:pt x="0" y="150876"/>
                </a:moveTo>
                <a:lnTo>
                  <a:pt x="640080" y="0"/>
                </a:lnTo>
              </a:path>
            </a:pathLst>
          </a:custGeom>
          <a:noFill xmlns:a="http://schemas.openxmlformats.org/drawingml/2006/main"/>
          <a:ln xmlns:a="http://schemas.openxmlformats.org/drawingml/2006/main" w="33052">
            <a:solidFill>
              <a:srgbClr val="00D6C9"/>
            </a:solidFill>
          </a:ln>
        </p:spPr>
      </p:sp>
      <p:sp>
        <p:nvSpPr>
          <p:cNvPr id="28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11915EB2-E8EE-4AEC-9C7A-289F41B26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7480" y="3776472"/>
            <a:ext cx="640080" cy="502920"/>
          </a:xfrm>
          <a:custGeom xmlns:a="http://schemas.openxmlformats.org/drawingml/2006/main">
            <a:pathLst>
              <a:path w="640080" h="502920">
                <a:moveTo>
                  <a:pt x="0" y="502920"/>
                </a:moveTo>
                <a:lnTo>
                  <a:pt x="640080" y="0"/>
                </a:lnTo>
              </a:path>
            </a:pathLst>
          </a:custGeom>
          <a:noFill xmlns:a="http://schemas.openxmlformats.org/drawingml/2006/main"/>
          <a:ln xmlns:a="http://schemas.openxmlformats.org/drawingml/2006/main" w="33052">
            <a:solidFill>
              <a:srgbClr val="00D6C9"/>
            </a:solidFill>
          </a:ln>
        </p:spPr>
      </p:sp>
      <p:sp>
        <p:nvSpPr>
          <p:cNvPr id="29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CB9BE29C-2AA0-4F5D-A726-43403593F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7560" y="3348990"/>
            <a:ext cx="640080" cy="427482"/>
          </a:xfrm>
          <a:custGeom xmlns:a="http://schemas.openxmlformats.org/drawingml/2006/main">
            <a:pathLst>
              <a:path w="640080" h="427482">
                <a:moveTo>
                  <a:pt x="0" y="427482"/>
                </a:moveTo>
                <a:lnTo>
                  <a:pt x="640080" y="0"/>
                </a:lnTo>
              </a:path>
            </a:pathLst>
          </a:custGeom>
          <a:noFill xmlns:a="http://schemas.openxmlformats.org/drawingml/2006/main"/>
          <a:ln xmlns:a="http://schemas.openxmlformats.org/drawingml/2006/main" w="33052">
            <a:solidFill>
              <a:srgbClr val="00D6C9"/>
            </a:solidFill>
          </a:ln>
        </p:spPr>
      </p:sp>
      <p:sp>
        <p:nvSpPr>
          <p:cNvPr id="30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DF9EB9FB-09C0-48C2-87C6-66D31EC7C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7640" y="3147822"/>
            <a:ext cx="685800" cy="201168"/>
          </a:xfrm>
          <a:custGeom xmlns:a="http://schemas.openxmlformats.org/drawingml/2006/main">
            <a:pathLst>
              <a:path w="685800" h="201168">
                <a:moveTo>
                  <a:pt x="0" y="201168"/>
                </a:moveTo>
                <a:lnTo>
                  <a:pt x="685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33052">
            <a:solidFill>
              <a:srgbClr val="00D6C9"/>
            </a:solidFill>
          </a:ln>
        </p:spPr>
      </p:sp>
      <p:sp>
        <p:nvSpPr>
          <p:cNvPr id="31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697A803D-EA28-419E-8077-55F750C1B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3440" y="3022092"/>
            <a:ext cx="1143000" cy="125730"/>
          </a:xfrm>
          <a:custGeom xmlns:a="http://schemas.openxmlformats.org/drawingml/2006/main">
            <a:pathLst>
              <a:path w="1143000" h="125730">
                <a:moveTo>
                  <a:pt x="0" y="125730"/>
                </a:moveTo>
                <a:lnTo>
                  <a:pt x="1143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33052">
            <a:solidFill>
              <a:srgbClr val="00D6C9"/>
            </a:solidFill>
          </a:ln>
        </p:spPr>
      </p:sp>
    </p:spTree>
    <p:extLst>
      <p:ext uri="{BB962C8B-B14F-4D97-AF65-F5344CB8AC3E}">
        <p14:creationId xmlns:p14="http://schemas.microsoft.com/office/powerpoint/2010/main" val="1386587236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7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2676CA8E-6D52-4238-8D6E-DE85426F1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D6C9"/>
          </a:solidFill>
          <a:ln xmlns:a="http://schemas.openxmlformats.org/drawingml/2006/main" w="12700">
            <a:solidFill>
              <a:srgbClr val="00D6C9">
                <a:alpha val="0"/>
              </a:srgbClr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E263B5DB-3CD2-4027-83AE-FA1E7FBEA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48272"/>
            <a:ext cx="12191695" cy="1097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2436">
              <a:alpha val="90000"/>
            </a:srgbClr>
          </a:solidFill>
          <a:ln xmlns:a="http://schemas.openxmlformats.org/drawingml/2006/main"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9973E198-B295-43A6-9519-A36EABB49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56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6BD02BB3-1B01-446B-A79C-D7107F900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20</a:t>
            </a:r>
            <a:endParaRPr sz="56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D0FB67B6-DE7B-49B6-86CD-88307A9D6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402336"/>
            <a:ext cx="731520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00" b="1">
                <a:solidFill>
                  <a:srgbClr val="00D6C9"/>
                </a:solidFill>
                <a:latin typeface="DejaVu Sans"/>
                <a:ea typeface="DejaVu Sans"/>
                <a:cs typeface="DejaVu Sans"/>
              </a:rPr>
              <a:t>INDIVIDUAL CONDITIONAL EXPECTATION</a:t>
            </a:r>
            <a:endParaRPr sz="8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4FF4A382-3AEA-430B-AA48-DFC851DA6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13232"/>
            <a:ext cx="10835640" cy="590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ICE: ver individuos antes de promediar</a:t>
            </a:r>
            <a:endParaRPr sz="27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022DA8C8-48AC-4A59-9617-179520C0A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335024"/>
            <a:ext cx="1078992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ICE muestra si todos los casos siguen la misma relación o si el promedio esconde historias distintas.</a:t>
            </a:r>
            <a:endParaRPr sz="14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7E42F7BB-B7BB-4518-90A6-50D181D01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1783080"/>
            <a:ext cx="5760720" cy="4114800"/>
          </a:xfrm>
          <a:prstGeom xmlns:a="http://schemas.openxmlformats.org/drawingml/2006/main" prst="roundRect">
            <a:avLst>
              <a:gd name="adj" fmla="val 1333"/>
            </a:avLst>
          </a:prstGeom>
          <a:solidFill xmlns:a="http://schemas.openxmlformats.org/drawingml/2006/main">
            <a:srgbClr val="101E33"/>
          </a:solidFill>
          <a:ln xmlns:a="http://schemas.openxmlformats.org/drawingml/2006/main" w="12700">
            <a:solidFill>
              <a:srgbClr val="A855F7"/>
            </a:solidFill>
            <a:prstDash val="solid"/>
          </a:ln>
        </p:spPr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8138859C-C554-4241-A12C-F8FD76368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9240" y="5166360"/>
            <a:ext cx="731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700">
                <a:solidFill>
                  <a:srgbClr val="8FA3B7"/>
                </a:solidFill>
                <a:latin typeface="DejaVu Sans"/>
                <a:ea typeface="DejaVu Sans"/>
                <a:cs typeface="DejaVu Sans"/>
              </a:rPr>
              <a:t>monto</a:t>
            </a:r>
            <a:endParaRPr sz="700"/>
          </a:p>
        </p:txBody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98E06C3C-5EB9-4F81-8C67-0F318FDDF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2286000"/>
            <a:ext cx="91440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700">
                <a:solidFill>
                  <a:srgbClr val="8FA3B7"/>
                </a:solidFill>
                <a:latin typeface="DejaVu Sans"/>
                <a:ea typeface="DejaVu Sans"/>
                <a:cs typeface="DejaVu Sans"/>
              </a:rPr>
              <a:t>riesgo</a:t>
            </a:r>
            <a:endParaRPr sz="700"/>
          </a:p>
        </p:txBody>
      </p:sp>
      <p:sp>
        <p:nvSpPr>
          <p:cNvPr id="51" name="Shape 49">
            <a:extLst xmlns:a="http://schemas.openxmlformats.org/drawingml/2006/main">
              <a:ext uri="{FF2B5EF4-FFF2-40B4-BE49-F238E27FC236}">
                <a16:creationId xmlns:a16="http://schemas.microsoft.com/office/drawing/2014/main" id="{5088C02D-E6A6-4C30-8B50-5E4BD5BBA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1783080"/>
            <a:ext cx="4114800" cy="4114800"/>
          </a:xfrm>
          <a:prstGeom xmlns:a="http://schemas.openxmlformats.org/drawingml/2006/main" prst="roundRect">
            <a:avLst>
              <a:gd name="adj" fmla="val 1333"/>
            </a:avLst>
          </a:prstGeom>
          <a:solidFill xmlns:a="http://schemas.openxmlformats.org/drawingml/2006/main">
            <a:srgbClr val="101E33"/>
          </a:solidFill>
          <a:ln xmlns:a="http://schemas.openxmlformats.org/drawingml/2006/main" w="12700">
            <a:solidFill>
              <a:srgbClr val="00D6C9"/>
            </a:solidFill>
            <a:prstDash val="solid"/>
          </a:ln>
        </p:spPr>
      </p:sp>
      <p:sp>
        <p:nvSpPr>
          <p:cNvPr id="52" name="Text 50">
            <a:extLst xmlns:a="http://schemas.openxmlformats.org/drawingml/2006/main">
              <a:ext uri="{FF2B5EF4-FFF2-40B4-BE49-F238E27FC236}">
                <a16:creationId xmlns:a16="http://schemas.microsoft.com/office/drawing/2014/main" id="{99619359-3BEC-4F2F-8741-A0D00AF8D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103120"/>
            <a:ext cx="210312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800" b="1">
                <a:solidFill>
                  <a:srgbClr val="00D6C9"/>
                </a:solidFill>
                <a:latin typeface="DejaVu Sans"/>
                <a:ea typeface="DejaVu Sans"/>
                <a:cs typeface="DejaVu Sans"/>
              </a:rPr>
              <a:t>Cuándo usarlo</a:t>
            </a:r>
            <a:endParaRPr sz="1800"/>
          </a:p>
        </p:txBody>
      </p:sp>
      <p:sp>
        <p:nvSpPr>
          <p:cNvPr id="53" name="Text 51">
            <a:extLst xmlns:a="http://schemas.openxmlformats.org/drawingml/2006/main">
              <a:ext uri="{FF2B5EF4-FFF2-40B4-BE49-F238E27FC236}">
                <a16:creationId xmlns:a16="http://schemas.microsoft.com/office/drawing/2014/main" id="{C54B6880-1FAD-4575-96EC-B8BECE421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0920" y="2697480"/>
            <a:ext cx="3337560" cy="2057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r>
              <a:rPr sz="132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Para detectar interacciones.</a:t>
            </a:r>
            <a:endParaRPr sz="1320"/>
          </a:p>
          <a:p xmlns:a="http://schemas.openxmlformats.org/drawingml/2006/main">
            <a:r>
              <a:rPr sz="132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Para explicar por qué el promedio no alcanza.</a:t>
            </a:r>
            <a:endParaRPr sz="1320"/>
          </a:p>
          <a:p xmlns:a="http://schemas.openxmlformats.org/drawingml/2006/main">
            <a:r>
              <a:rPr sz="132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Para ver subgrupos con sensibilidad diferente.</a:t>
            </a:r>
            <a:endParaRPr sz="1320"/>
          </a:p>
          <a:p xmlns:a="http://schemas.openxmlformats.org/drawingml/2006/main">
            <a:r>
              <a:rPr sz="132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Para controlar extrapolación visual.</a:t>
            </a:r>
            <a:endParaRPr sz="1320"/>
          </a:p>
        </p:txBody>
      </p:sp>
      <p:sp>
        <p:nvSpPr>
          <p:cNvPr id="54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A97FA990-6386-4618-A236-172801C2D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4440" y="5074920"/>
            <a:ext cx="4846320" cy="953"/>
          </a:xfrm>
          <a:custGeom xmlns:a="http://schemas.openxmlformats.org/drawingml/2006/main">
            <a:pathLst>
              <a:path w="4846320" h="953">
                <a:moveTo>
                  <a:pt x="0" y="0"/>
                </a:moveTo>
                <a:lnTo>
                  <a:pt x="4846320" y="953"/>
                </a:lnTo>
              </a:path>
            </a:pathLst>
          </a:custGeom>
          <a:noFill xmlns:a="http://schemas.openxmlformats.org/drawingml/2006/main"/>
          <a:ln xmlns:a="http://schemas.openxmlformats.org/drawingml/2006/main" w="12668">
            <a:solidFill>
              <a:srgbClr val="5F7388"/>
            </a:solidFill>
          </a:ln>
        </p:spPr>
      </p:sp>
      <p:sp>
        <p:nvSpPr>
          <p:cNvPr id="55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E7EB8A9A-8B23-4DF9-9F9F-7E078CBB0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4440" y="2423160"/>
            <a:ext cx="953" cy="2651760"/>
          </a:xfrm>
          <a:custGeom xmlns:a="http://schemas.openxmlformats.org/drawingml/2006/main">
            <a:pathLst>
              <a:path w="953" h="2651760">
                <a:moveTo>
                  <a:pt x="0" y="0"/>
                </a:moveTo>
                <a:lnTo>
                  <a:pt x="953" y="2651760"/>
                </a:lnTo>
              </a:path>
            </a:pathLst>
          </a:custGeom>
          <a:noFill xmlns:a="http://schemas.openxmlformats.org/drawingml/2006/main"/>
          <a:ln xmlns:a="http://schemas.openxmlformats.org/drawingml/2006/main" w="12668">
            <a:solidFill>
              <a:srgbClr val="5F7388"/>
            </a:solidFill>
          </a:ln>
        </p:spPr>
      </p:sp>
      <p:sp>
        <p:nvSpPr>
          <p:cNvPr id="56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2C1BED71-A4B1-4864-9533-5F97A02CD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4440" y="4354640"/>
            <a:ext cx="807720" cy="223457"/>
          </a:xfrm>
          <a:custGeom xmlns:a="http://schemas.openxmlformats.org/drawingml/2006/main">
            <a:pathLst>
              <a:path w="807720" h="223457">
                <a:moveTo>
                  <a:pt x="0" y="223457"/>
                </a:moveTo>
                <a:lnTo>
                  <a:pt x="80772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00D6C9">
                <a:alpha val="90000"/>
              </a:srgbClr>
            </a:solidFill>
          </a:ln>
        </p:spPr>
      </p:sp>
      <p:sp>
        <p:nvSpPr>
          <p:cNvPr id="57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BC2248E8-7E64-4131-B6D3-F0411B1F2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2160" y="4253008"/>
            <a:ext cx="807720" cy="101632"/>
          </a:xfrm>
          <a:custGeom xmlns:a="http://schemas.openxmlformats.org/drawingml/2006/main">
            <a:pathLst>
              <a:path w="807720" h="101632">
                <a:moveTo>
                  <a:pt x="0" y="101632"/>
                </a:moveTo>
                <a:lnTo>
                  <a:pt x="80772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00D6C9">
                <a:alpha val="90000"/>
              </a:srgbClr>
            </a:solidFill>
          </a:ln>
        </p:spPr>
      </p:sp>
      <p:sp>
        <p:nvSpPr>
          <p:cNvPr id="58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38B366F6-2C7D-4A01-8DC9-8D6C0D408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49880" y="4178618"/>
            <a:ext cx="807720" cy="74295"/>
          </a:xfrm>
          <a:custGeom xmlns:a="http://schemas.openxmlformats.org/drawingml/2006/main">
            <a:pathLst>
              <a:path w="807720" h="74295">
                <a:moveTo>
                  <a:pt x="0" y="74295"/>
                </a:moveTo>
                <a:lnTo>
                  <a:pt x="80772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00D6C9">
                <a:alpha val="90000"/>
              </a:srgbClr>
            </a:solidFill>
          </a:ln>
        </p:spPr>
      </p:sp>
      <p:sp>
        <p:nvSpPr>
          <p:cNvPr id="59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153E97CB-C10B-4BB5-B26F-2BE578725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0" y="4024598"/>
            <a:ext cx="807720" cy="154019"/>
          </a:xfrm>
          <a:custGeom xmlns:a="http://schemas.openxmlformats.org/drawingml/2006/main">
            <a:pathLst>
              <a:path w="807720" h="154019">
                <a:moveTo>
                  <a:pt x="0" y="154019"/>
                </a:moveTo>
                <a:lnTo>
                  <a:pt x="80772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00D6C9">
                <a:alpha val="90000"/>
              </a:srgbClr>
            </a:solidFill>
          </a:ln>
        </p:spPr>
      </p:sp>
      <p:sp>
        <p:nvSpPr>
          <p:cNvPr id="60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4A08F403-FEBD-41F4-9375-B00AF455F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65320" y="3773234"/>
            <a:ext cx="807720" cy="251365"/>
          </a:xfrm>
          <a:custGeom xmlns:a="http://schemas.openxmlformats.org/drawingml/2006/main">
            <a:pathLst>
              <a:path w="807720" h="251365">
                <a:moveTo>
                  <a:pt x="0" y="251365"/>
                </a:moveTo>
                <a:lnTo>
                  <a:pt x="80772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00D6C9">
                <a:alpha val="90000"/>
              </a:srgbClr>
            </a:solidFill>
          </a:ln>
        </p:spPr>
      </p:sp>
      <p:sp>
        <p:nvSpPr>
          <p:cNvPr id="61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E8444995-3641-4768-A9F2-3D048D628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3040" y="3536442"/>
            <a:ext cx="807720" cy="236792"/>
          </a:xfrm>
          <a:custGeom xmlns:a="http://schemas.openxmlformats.org/drawingml/2006/main">
            <a:pathLst>
              <a:path w="807720" h="236792">
                <a:moveTo>
                  <a:pt x="0" y="236792"/>
                </a:moveTo>
                <a:lnTo>
                  <a:pt x="80772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00D6C9">
                <a:alpha val="90000"/>
              </a:srgbClr>
            </a:solidFill>
          </a:ln>
        </p:spPr>
      </p:sp>
      <p:sp>
        <p:nvSpPr>
          <p:cNvPr id="62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F81FE61D-5F4A-433B-B73C-2013F65A1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4440" y="4136993"/>
            <a:ext cx="807720" cy="2858"/>
          </a:xfrm>
          <a:custGeom xmlns:a="http://schemas.openxmlformats.org/drawingml/2006/main">
            <a:pathLst>
              <a:path w="807720" h="2858">
                <a:moveTo>
                  <a:pt x="0" y="2858"/>
                </a:moveTo>
                <a:lnTo>
                  <a:pt x="80772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A855F7">
                <a:alpha val="90000"/>
              </a:srgbClr>
            </a:solidFill>
          </a:ln>
        </p:spPr>
      </p:sp>
      <p:sp>
        <p:nvSpPr>
          <p:cNvPr id="63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F13357A9-F93C-4AF5-999A-1C32BD592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2160" y="4137088"/>
            <a:ext cx="807720" cy="58198"/>
          </a:xfrm>
          <a:custGeom xmlns:a="http://schemas.openxmlformats.org/drawingml/2006/main">
            <a:pathLst>
              <a:path w="807720" h="58198">
                <a:moveTo>
                  <a:pt x="0" y="0"/>
                </a:moveTo>
                <a:lnTo>
                  <a:pt x="807720" y="58198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A855F7">
                <a:alpha val="90000"/>
              </a:srgbClr>
            </a:solidFill>
          </a:ln>
        </p:spPr>
      </p:sp>
      <p:sp>
        <p:nvSpPr>
          <p:cNvPr id="64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D57FFFEA-309D-49DE-89D0-4527471C5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49880" y="4016216"/>
            <a:ext cx="807720" cy="179070"/>
          </a:xfrm>
          <a:custGeom xmlns:a="http://schemas.openxmlformats.org/drawingml/2006/main">
            <a:pathLst>
              <a:path w="807720" h="179070">
                <a:moveTo>
                  <a:pt x="0" y="179070"/>
                </a:moveTo>
                <a:lnTo>
                  <a:pt x="80772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A855F7">
                <a:alpha val="90000"/>
              </a:srgbClr>
            </a:solidFill>
          </a:ln>
        </p:spPr>
      </p:sp>
      <p:sp>
        <p:nvSpPr>
          <p:cNvPr id="65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EFC7AE9D-37B9-4332-A19F-DDBEC93BA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0" y="3626358"/>
            <a:ext cx="807720" cy="389858"/>
          </a:xfrm>
          <a:custGeom xmlns:a="http://schemas.openxmlformats.org/drawingml/2006/main">
            <a:pathLst>
              <a:path w="807720" h="389858">
                <a:moveTo>
                  <a:pt x="0" y="389858"/>
                </a:moveTo>
                <a:lnTo>
                  <a:pt x="80772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A855F7">
                <a:alpha val="90000"/>
              </a:srgbClr>
            </a:solidFill>
          </a:ln>
        </p:spPr>
      </p:sp>
      <p:sp>
        <p:nvSpPr>
          <p:cNvPr id="66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E1A73080-41F0-4825-A695-5810B0A6B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65320" y="3308890"/>
            <a:ext cx="807720" cy="317564"/>
          </a:xfrm>
          <a:custGeom xmlns:a="http://schemas.openxmlformats.org/drawingml/2006/main">
            <a:pathLst>
              <a:path w="807720" h="317564">
                <a:moveTo>
                  <a:pt x="0" y="317564"/>
                </a:moveTo>
                <a:lnTo>
                  <a:pt x="80772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A855F7">
                <a:alpha val="90000"/>
              </a:srgbClr>
            </a:solidFill>
          </a:ln>
        </p:spPr>
      </p:sp>
      <p:sp>
        <p:nvSpPr>
          <p:cNvPr id="67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288C1ED2-66F7-46F8-9C9F-F72248550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3040" y="3259931"/>
            <a:ext cx="807720" cy="48959"/>
          </a:xfrm>
          <a:custGeom xmlns:a="http://schemas.openxmlformats.org/drawingml/2006/main">
            <a:pathLst>
              <a:path w="807720" h="48959">
                <a:moveTo>
                  <a:pt x="0" y="48959"/>
                </a:moveTo>
                <a:lnTo>
                  <a:pt x="80772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A855F7">
                <a:alpha val="90000"/>
              </a:srgbClr>
            </a:solidFill>
          </a:ln>
        </p:spPr>
      </p:sp>
      <p:sp>
        <p:nvSpPr>
          <p:cNvPr id="68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8FA6F2BA-EC77-471E-A760-3E5CEF1D7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4440" y="3922300"/>
            <a:ext cx="807720" cy="157067"/>
          </a:xfrm>
          <a:custGeom xmlns:a="http://schemas.openxmlformats.org/drawingml/2006/main">
            <a:pathLst>
              <a:path w="807720" h="157067">
                <a:moveTo>
                  <a:pt x="0" y="0"/>
                </a:moveTo>
                <a:lnTo>
                  <a:pt x="807720" y="157067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F59E0B">
                <a:alpha val="90000"/>
              </a:srgbClr>
            </a:solidFill>
          </a:ln>
        </p:spPr>
      </p:sp>
      <p:sp>
        <p:nvSpPr>
          <p:cNvPr id="69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64AA18B1-3A50-47F4-912E-BAFAAD84D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2160" y="4032980"/>
            <a:ext cx="807720" cy="46482"/>
          </a:xfrm>
          <a:custGeom xmlns:a="http://schemas.openxmlformats.org/drawingml/2006/main">
            <a:pathLst>
              <a:path w="807720" h="46482">
                <a:moveTo>
                  <a:pt x="0" y="46482"/>
                </a:moveTo>
                <a:lnTo>
                  <a:pt x="80772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F59E0B">
                <a:alpha val="90000"/>
              </a:srgbClr>
            </a:solidFill>
          </a:ln>
        </p:spPr>
      </p:sp>
      <p:sp>
        <p:nvSpPr>
          <p:cNvPr id="70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54621A97-6F99-4DE6-9881-71C3C4E4B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49880" y="3617976"/>
            <a:ext cx="807720" cy="414909"/>
          </a:xfrm>
          <a:custGeom xmlns:a="http://schemas.openxmlformats.org/drawingml/2006/main">
            <a:pathLst>
              <a:path w="807720" h="414909">
                <a:moveTo>
                  <a:pt x="0" y="414909"/>
                </a:moveTo>
                <a:lnTo>
                  <a:pt x="80772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F59E0B">
                <a:alpha val="90000"/>
              </a:srgbClr>
            </a:solidFill>
          </a:ln>
        </p:spPr>
      </p:sp>
      <p:sp>
        <p:nvSpPr>
          <p:cNvPr id="71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2C6BDBCC-0DD1-4801-81FB-7F7292AD1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0" y="3162014"/>
            <a:ext cx="807720" cy="455962"/>
          </a:xfrm>
          <a:custGeom xmlns:a="http://schemas.openxmlformats.org/drawingml/2006/main">
            <a:pathLst>
              <a:path w="807720" h="455962">
                <a:moveTo>
                  <a:pt x="0" y="455962"/>
                </a:moveTo>
                <a:lnTo>
                  <a:pt x="80772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F59E0B">
                <a:alpha val="90000"/>
              </a:srgbClr>
            </a:solidFill>
          </a:ln>
        </p:spPr>
      </p:sp>
      <p:sp>
        <p:nvSpPr>
          <p:cNvPr id="72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20458107-D56F-407C-8A08-D0899B938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65320" y="3032379"/>
            <a:ext cx="807720" cy="129635"/>
          </a:xfrm>
          <a:custGeom xmlns:a="http://schemas.openxmlformats.org/drawingml/2006/main">
            <a:pathLst>
              <a:path w="807720" h="129635">
                <a:moveTo>
                  <a:pt x="0" y="129635"/>
                </a:moveTo>
                <a:lnTo>
                  <a:pt x="80772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F59E0B">
                <a:alpha val="90000"/>
              </a:srgbClr>
            </a:solidFill>
          </a:ln>
        </p:spPr>
      </p:sp>
      <p:sp>
        <p:nvSpPr>
          <p:cNvPr id="73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79C3A8E1-9D86-403E-A41E-049DBC28C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3040" y="3032379"/>
            <a:ext cx="807720" cy="153353"/>
          </a:xfrm>
          <a:custGeom xmlns:a="http://schemas.openxmlformats.org/drawingml/2006/main">
            <a:pathLst>
              <a:path w="807720" h="153353">
                <a:moveTo>
                  <a:pt x="0" y="0"/>
                </a:moveTo>
                <a:lnTo>
                  <a:pt x="807720" y="153353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F59E0B">
                <a:alpha val="90000"/>
              </a:srgbClr>
            </a:solidFill>
          </a:ln>
        </p:spPr>
      </p:sp>
      <p:sp>
        <p:nvSpPr>
          <p:cNvPr id="74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FE8CFD77-9C6A-44EA-BB9B-C181A279A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4440" y="3864674"/>
            <a:ext cx="807720" cy="52292"/>
          </a:xfrm>
          <a:custGeom xmlns:a="http://schemas.openxmlformats.org/drawingml/2006/main">
            <a:pathLst>
              <a:path w="807720" h="52292">
                <a:moveTo>
                  <a:pt x="0" y="0"/>
                </a:moveTo>
                <a:lnTo>
                  <a:pt x="807720" y="52292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10B981">
                <a:alpha val="90000"/>
              </a:srgbClr>
            </a:solidFill>
          </a:ln>
        </p:spPr>
      </p:sp>
      <p:sp>
        <p:nvSpPr>
          <p:cNvPr id="75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8278C7B6-D406-4402-8A74-C5C8CF5C8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2160" y="3634740"/>
            <a:ext cx="807720" cy="282321"/>
          </a:xfrm>
          <a:custGeom xmlns:a="http://schemas.openxmlformats.org/drawingml/2006/main">
            <a:pathLst>
              <a:path w="807720" h="282321">
                <a:moveTo>
                  <a:pt x="0" y="282321"/>
                </a:moveTo>
                <a:lnTo>
                  <a:pt x="80772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10B981">
                <a:alpha val="90000"/>
              </a:srgbClr>
            </a:solidFill>
          </a:ln>
        </p:spPr>
      </p:sp>
      <p:sp>
        <p:nvSpPr>
          <p:cNvPr id="76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BCD999EE-E2DF-44AD-A4E3-29AA79B9E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49880" y="3153632"/>
            <a:ext cx="807720" cy="481013"/>
          </a:xfrm>
          <a:custGeom xmlns:a="http://schemas.openxmlformats.org/drawingml/2006/main">
            <a:pathLst>
              <a:path w="807720" h="481013">
                <a:moveTo>
                  <a:pt x="0" y="481013"/>
                </a:moveTo>
                <a:lnTo>
                  <a:pt x="80772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10B981">
                <a:alpha val="90000"/>
              </a:srgbClr>
            </a:solidFill>
          </a:ln>
        </p:spPr>
      </p:sp>
      <p:sp>
        <p:nvSpPr>
          <p:cNvPr id="77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C8AEAFF2-8F9F-4124-92FD-9858ECEBF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0" y="2885504"/>
            <a:ext cx="807720" cy="268129"/>
          </a:xfrm>
          <a:custGeom xmlns:a="http://schemas.openxmlformats.org/drawingml/2006/main">
            <a:pathLst>
              <a:path w="807720" h="268129">
                <a:moveTo>
                  <a:pt x="0" y="268129"/>
                </a:moveTo>
                <a:lnTo>
                  <a:pt x="80772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10B981">
                <a:alpha val="90000"/>
              </a:srgbClr>
            </a:solidFill>
          </a:ln>
        </p:spPr>
      </p:sp>
      <p:sp>
        <p:nvSpPr>
          <p:cNvPr id="78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9A7D83F0-A380-49B6-9B3B-75B1C17B6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65320" y="2885599"/>
            <a:ext cx="807720" cy="72676"/>
          </a:xfrm>
          <a:custGeom xmlns:a="http://schemas.openxmlformats.org/drawingml/2006/main">
            <a:pathLst>
              <a:path w="807720" h="72676">
                <a:moveTo>
                  <a:pt x="0" y="0"/>
                </a:moveTo>
                <a:lnTo>
                  <a:pt x="807720" y="72676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10B981">
                <a:alpha val="90000"/>
              </a:srgbClr>
            </a:solidFill>
          </a:ln>
        </p:spPr>
      </p:sp>
      <p:sp>
        <p:nvSpPr>
          <p:cNvPr id="79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862F0743-49C4-4DCF-BB71-3C2435284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3040" y="2958179"/>
            <a:ext cx="807720" cy="112109"/>
          </a:xfrm>
          <a:custGeom xmlns:a="http://schemas.openxmlformats.org/drawingml/2006/main">
            <a:pathLst>
              <a:path w="807720" h="112109">
                <a:moveTo>
                  <a:pt x="0" y="0"/>
                </a:moveTo>
                <a:lnTo>
                  <a:pt x="807720" y="112109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10B981">
                <a:alpha val="90000"/>
              </a:srgbClr>
            </a:solidFill>
          </a:ln>
        </p:spPr>
      </p:sp>
      <p:sp>
        <p:nvSpPr>
          <p:cNvPr id="80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FD4F47FF-8E33-46D5-B596-5F0D21D0D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4440" y="3518821"/>
            <a:ext cx="807720" cy="183452"/>
          </a:xfrm>
          <a:custGeom xmlns:a="http://schemas.openxmlformats.org/drawingml/2006/main">
            <a:pathLst>
              <a:path w="807720" h="183452">
                <a:moveTo>
                  <a:pt x="0" y="183452"/>
                </a:moveTo>
                <a:lnTo>
                  <a:pt x="80772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0EA5E9">
                <a:alpha val="90000"/>
              </a:srgbClr>
            </a:solidFill>
          </a:ln>
        </p:spPr>
      </p:sp>
      <p:sp>
        <p:nvSpPr>
          <p:cNvPr id="81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14E57CA6-EB13-426F-8E7E-0D63D5C4A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2160" y="3170301"/>
            <a:ext cx="807720" cy="348520"/>
          </a:xfrm>
          <a:custGeom xmlns:a="http://schemas.openxmlformats.org/drawingml/2006/main">
            <a:pathLst>
              <a:path w="807720" h="348520">
                <a:moveTo>
                  <a:pt x="0" y="348520"/>
                </a:moveTo>
                <a:lnTo>
                  <a:pt x="80772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0EA5E9">
                <a:alpha val="90000"/>
              </a:srgbClr>
            </a:solidFill>
          </a:ln>
        </p:spPr>
      </p:sp>
      <p:sp>
        <p:nvSpPr>
          <p:cNvPr id="82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9326D9AD-7C60-444C-AC0C-CAE82C3D7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49880" y="2877121"/>
            <a:ext cx="807720" cy="293180"/>
          </a:xfrm>
          <a:custGeom xmlns:a="http://schemas.openxmlformats.org/drawingml/2006/main">
            <a:pathLst>
              <a:path w="807720" h="293180">
                <a:moveTo>
                  <a:pt x="0" y="293180"/>
                </a:moveTo>
                <a:lnTo>
                  <a:pt x="80772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0EA5E9">
                <a:alpha val="90000"/>
              </a:srgbClr>
            </a:solidFill>
          </a:ln>
        </p:spPr>
      </p:sp>
      <p:sp>
        <p:nvSpPr>
          <p:cNvPr id="83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3EC75975-BBE5-4119-AD90-37D7393DB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0" y="2811304"/>
            <a:ext cx="807720" cy="65818"/>
          </a:xfrm>
          <a:custGeom xmlns:a="http://schemas.openxmlformats.org/drawingml/2006/main">
            <a:pathLst>
              <a:path w="807720" h="65818">
                <a:moveTo>
                  <a:pt x="0" y="65818"/>
                </a:moveTo>
                <a:lnTo>
                  <a:pt x="80772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0EA5E9">
                <a:alpha val="90000"/>
              </a:srgbClr>
            </a:solidFill>
          </a:ln>
        </p:spPr>
      </p:sp>
      <p:sp>
        <p:nvSpPr>
          <p:cNvPr id="84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DD02A320-7787-47ED-939E-1AB6C08A7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65320" y="2811399"/>
            <a:ext cx="807720" cy="31337"/>
          </a:xfrm>
          <a:custGeom xmlns:a="http://schemas.openxmlformats.org/drawingml/2006/main">
            <a:pathLst>
              <a:path w="807720" h="31337">
                <a:moveTo>
                  <a:pt x="0" y="0"/>
                </a:moveTo>
                <a:lnTo>
                  <a:pt x="807720" y="31337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0EA5E9">
                <a:alpha val="90000"/>
              </a:srgbClr>
            </a:solidFill>
          </a:ln>
        </p:spPr>
      </p:sp>
      <p:sp>
        <p:nvSpPr>
          <p:cNvPr id="85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09E29547-A9B2-4021-AF33-3B0D2B20D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3040" y="2722626"/>
            <a:ext cx="807720" cy="120110"/>
          </a:xfrm>
          <a:custGeom xmlns:a="http://schemas.openxmlformats.org/drawingml/2006/main">
            <a:pathLst>
              <a:path w="807720" h="120110">
                <a:moveTo>
                  <a:pt x="0" y="120110"/>
                </a:moveTo>
                <a:lnTo>
                  <a:pt x="80772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0EA5E9">
                <a:alpha val="90000"/>
              </a:srgbClr>
            </a:solidFill>
          </a:ln>
        </p:spPr>
      </p:sp>
      <p:sp>
        <p:nvSpPr>
          <p:cNvPr id="86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B44B491A-8F0F-4A95-8376-773614C90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4440" y="3054382"/>
            <a:ext cx="807720" cy="249650"/>
          </a:xfrm>
          <a:custGeom xmlns:a="http://schemas.openxmlformats.org/drawingml/2006/main">
            <a:pathLst>
              <a:path w="807720" h="249650">
                <a:moveTo>
                  <a:pt x="0" y="249650"/>
                </a:moveTo>
                <a:lnTo>
                  <a:pt x="80772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EF4444">
                <a:alpha val="90000"/>
              </a:srgbClr>
            </a:solidFill>
          </a:ln>
        </p:spPr>
      </p:sp>
      <p:sp>
        <p:nvSpPr>
          <p:cNvPr id="87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82947D29-314C-4F80-82AD-4836BC38D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2160" y="2893790"/>
            <a:ext cx="807720" cy="160592"/>
          </a:xfrm>
          <a:custGeom xmlns:a="http://schemas.openxmlformats.org/drawingml/2006/main">
            <a:pathLst>
              <a:path w="807720" h="160592">
                <a:moveTo>
                  <a:pt x="0" y="160592"/>
                </a:moveTo>
                <a:lnTo>
                  <a:pt x="80772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EF4444">
                <a:alpha val="90000"/>
              </a:srgbClr>
            </a:solidFill>
          </a:ln>
        </p:spPr>
      </p:sp>
      <p:sp>
        <p:nvSpPr>
          <p:cNvPr id="88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9B5F95AC-5F63-49D8-9C20-5F713BCA0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49880" y="2802922"/>
            <a:ext cx="807720" cy="90868"/>
          </a:xfrm>
          <a:custGeom xmlns:a="http://schemas.openxmlformats.org/drawingml/2006/main">
            <a:pathLst>
              <a:path w="807720" h="90868">
                <a:moveTo>
                  <a:pt x="0" y="90868"/>
                </a:moveTo>
                <a:lnTo>
                  <a:pt x="80772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EF4444">
                <a:alpha val="90000"/>
              </a:srgbClr>
            </a:solidFill>
          </a:ln>
        </p:spPr>
      </p:sp>
      <p:sp>
        <p:nvSpPr>
          <p:cNvPr id="89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04A8CC75-A57C-4464-BE19-075088B29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0" y="2695956"/>
            <a:ext cx="807720" cy="107061"/>
          </a:xfrm>
          <a:custGeom xmlns:a="http://schemas.openxmlformats.org/drawingml/2006/main">
            <a:pathLst>
              <a:path w="807720" h="107061">
                <a:moveTo>
                  <a:pt x="0" y="107061"/>
                </a:moveTo>
                <a:lnTo>
                  <a:pt x="80772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EF4444">
                <a:alpha val="90000"/>
              </a:srgbClr>
            </a:solidFill>
          </a:ln>
        </p:spPr>
      </p:sp>
      <p:sp>
        <p:nvSpPr>
          <p:cNvPr id="90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6A27283B-5DC0-4B50-B965-8DF519BDD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65320" y="2555748"/>
            <a:ext cx="807720" cy="140208"/>
          </a:xfrm>
          <a:custGeom xmlns:a="http://schemas.openxmlformats.org/drawingml/2006/main">
            <a:pathLst>
              <a:path w="807720" h="140208">
                <a:moveTo>
                  <a:pt x="0" y="140208"/>
                </a:moveTo>
                <a:lnTo>
                  <a:pt x="80772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EF4444">
                <a:alpha val="90000"/>
              </a:srgbClr>
            </a:solidFill>
          </a:ln>
        </p:spPr>
      </p:sp>
      <p:sp>
        <p:nvSpPr>
          <p:cNvPr id="91" name="Segmento editable">
            <a:extLst xmlns:a="http://schemas.openxmlformats.org/drawingml/2006/main">
              <a:ext uri="{FF2B5EF4-FFF2-40B4-BE49-F238E27FC236}">
                <a16:creationId xmlns:a16="http://schemas.microsoft.com/office/drawing/2014/main" id="{EBC05945-B66B-4C46-A985-9F4E68C9A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3040" y="2555748"/>
            <a:ext cx="807720" cy="953"/>
          </a:xfrm>
          <a:custGeom xmlns:a="http://schemas.openxmlformats.org/drawingml/2006/main">
            <a:pathLst>
              <a:path w="807720" h="953">
                <a:moveTo>
                  <a:pt x="0" y="0"/>
                </a:moveTo>
                <a:lnTo>
                  <a:pt x="807720" y="953"/>
                </a:lnTo>
              </a:path>
            </a:pathLst>
          </a:custGeom>
          <a:noFill xmlns:a="http://schemas.openxmlformats.org/drawingml/2006/main"/>
          <a:ln xmlns:a="http://schemas.openxmlformats.org/drawingml/2006/main" w="19050">
            <a:solidFill>
              <a:srgbClr val="EF4444">
                <a:alpha val="90000"/>
              </a:srgbClr>
            </a:solidFill>
          </a:ln>
        </p:spPr>
      </p:sp>
    </p:spTree>
    <p:extLst>
      <p:ext uri="{BB962C8B-B14F-4D97-AF65-F5344CB8AC3E}">
        <p14:creationId xmlns:p14="http://schemas.microsoft.com/office/powerpoint/2010/main" val="546722369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7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BE0763E4-50FB-4300-A01B-81EA21BE7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D6C9"/>
          </a:solidFill>
          <a:ln xmlns:a="http://schemas.openxmlformats.org/drawingml/2006/main" w="12700">
            <a:solidFill>
              <a:srgbClr val="00D6C9">
                <a:alpha val="0"/>
              </a:srgbClr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93196D18-D302-43B5-AEC2-0269A5F66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48272"/>
            <a:ext cx="12191695" cy="1097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2436">
              <a:alpha val="90000"/>
            </a:srgbClr>
          </a:solidFill>
          <a:ln xmlns:a="http://schemas.openxmlformats.org/drawingml/2006/main"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2B806199-5B05-4985-A91E-97E95D5F4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56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225C986C-6C19-4748-9276-C56300C03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21</a:t>
            </a:r>
            <a:endParaRPr sz="56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0FA18747-4083-43A7-9729-616BE5C28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402336"/>
            <a:ext cx="731520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00" b="1">
                <a:solidFill>
                  <a:srgbClr val="00D6C9"/>
                </a:solidFill>
                <a:latin typeface="DejaVu Sans"/>
                <a:ea typeface="DejaVu Sans"/>
                <a:cs typeface="DejaVu Sans"/>
              </a:rPr>
              <a:t>DEL PROMEDIO AL CASO INDIVIDUAL</a:t>
            </a:r>
            <a:endParaRPr sz="8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E1E2BBF6-724C-4937-914F-B14F51B7C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13232"/>
            <a:ext cx="10835640" cy="590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SHAP: explicación local como suma de contribuciones</a:t>
            </a:r>
            <a:endParaRPr sz="27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2DB35216-C638-4647-9512-9B78ADFEA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335024"/>
            <a:ext cx="1078992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SHAP atribuye la diferencia respecto de una referencia. La suma depende de la escala explicada.</a:t>
            </a:r>
            <a:endParaRPr sz="14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4A9327E3-A1FA-44D2-99EE-0F000D85B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1828800"/>
            <a:ext cx="6492240" cy="4069080"/>
          </a:xfrm>
          <a:prstGeom xmlns:a="http://schemas.openxmlformats.org/drawingml/2006/main" prst="roundRect">
            <a:avLst>
              <a:gd name="adj" fmla="val 1348"/>
            </a:avLst>
          </a:prstGeom>
          <a:solidFill xmlns:a="http://schemas.openxmlformats.org/drawingml/2006/main">
            <a:srgbClr val="101E33"/>
          </a:solidFill>
          <a:ln xmlns:a="http://schemas.openxmlformats.org/drawingml/2006/main" w="12700">
            <a:solidFill>
              <a:srgbClr val="A855F7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EE442FAE-E335-46E9-84B6-F717637BE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2286000"/>
            <a:ext cx="128016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000">
                <a:solidFill>
                  <a:srgbClr val="8FA3B7"/>
                </a:solidFill>
                <a:latin typeface="DejaVu Sans"/>
                <a:ea typeface="DejaVu Sans"/>
                <a:cs typeface="DejaVu Sans"/>
              </a:rPr>
              <a:t>predicción base</a:t>
            </a:r>
            <a:endParaRPr sz="10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D7E55987-2FE5-4DF4-BAFE-553879221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3560" y="2286000"/>
            <a:ext cx="9144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000">
                <a:solidFill>
                  <a:srgbClr val="8FA3B7"/>
                </a:solidFill>
                <a:latin typeface="DejaVu Sans"/>
                <a:ea typeface="DejaVu Sans"/>
                <a:cs typeface="DejaVu Sans"/>
              </a:rPr>
              <a:t>riesgo final</a:t>
            </a:r>
            <a:endParaRPr sz="100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63AAE316-465C-4509-8CC7-F01B04465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8720" y="3017520"/>
            <a:ext cx="411480" cy="34747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F7388"/>
          </a:solidFill>
          <a:ln xmlns:a="http://schemas.openxmlformats.org/drawingml/2006/main" w="12700">
            <a:solidFill>
              <a:srgbClr val="5F7388"/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406FF6F7-997E-47DD-9ABF-65DE875AC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0432" y="3429000"/>
            <a:ext cx="5029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0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0.31</a:t>
            </a:r>
            <a:endParaRPr sz="800"/>
          </a:p>
        </p:txBody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A42034F6-D235-4337-B89E-2B0BFD4A8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3017520"/>
            <a:ext cx="914400" cy="34747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4444">
              <a:alpha val="95000"/>
            </a:srgbClr>
          </a:solidFill>
          <a:ln xmlns:a="http://schemas.openxmlformats.org/drawingml/2006/main" w="12700">
            <a:solidFill>
              <a:srgbClr val="EF4444"/>
            </a:solidFill>
            <a:prstDash val="solid"/>
          </a:ln>
        </p:spPr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1376DF69-FA2A-44C4-9EDE-43D0B4837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11680" y="3017520"/>
            <a:ext cx="502920" cy="34747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B981">
              <a:alpha val="95000"/>
            </a:srgbClr>
          </a:solidFill>
          <a:ln xmlns:a="http://schemas.openxmlformats.org/drawingml/2006/main" w="12700">
            <a:solidFill>
              <a:srgbClr val="10B981"/>
            </a:solidFill>
            <a:prstDash val="solid"/>
          </a:ln>
        </p:spPr>
      </p:sp>
      <p:sp>
        <p:nvSpPr>
          <p:cNvPr id="17" name="Shape 15">
            <a:extLst xmlns:a="http://schemas.openxmlformats.org/drawingml/2006/main">
              <a:ext uri="{FF2B5EF4-FFF2-40B4-BE49-F238E27FC236}">
                <a16:creationId xmlns:a16="http://schemas.microsoft.com/office/drawing/2014/main" id="{40D7C343-7FC9-4AC7-ACB0-F022BD164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11680" y="3017520"/>
            <a:ext cx="685800" cy="34747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4444">
              <a:alpha val="95000"/>
            </a:srgbClr>
          </a:solidFill>
          <a:ln xmlns:a="http://schemas.openxmlformats.org/drawingml/2006/main" w="12700">
            <a:solidFill>
              <a:srgbClr val="EF4444"/>
            </a:solidFill>
            <a:prstDash val="solid"/>
          </a:ln>
        </p:spPr>
      </p:sp>
      <p:sp>
        <p:nvSpPr>
          <p:cNvPr id="18" name="Shape 16">
            <a:extLst xmlns:a="http://schemas.openxmlformats.org/drawingml/2006/main">
              <a:ext uri="{FF2B5EF4-FFF2-40B4-BE49-F238E27FC236}">
                <a16:creationId xmlns:a16="http://schemas.microsoft.com/office/drawing/2014/main" id="{8FC86743-A7B8-419A-B5F9-F284E2FC7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77440" y="3017520"/>
            <a:ext cx="320040" cy="34747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B981">
              <a:alpha val="95000"/>
            </a:srgbClr>
          </a:solidFill>
          <a:ln xmlns:a="http://schemas.openxmlformats.org/drawingml/2006/main" w="12700">
            <a:solidFill>
              <a:srgbClr val="10B981"/>
            </a:solidFill>
            <a:prstDash val="solid"/>
          </a:ln>
        </p:spPr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774883F8-E1B4-4855-B9A5-6EED50F1E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77440" y="3017520"/>
            <a:ext cx="365760" cy="34747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4444">
              <a:alpha val="95000"/>
            </a:srgbClr>
          </a:solidFill>
          <a:ln xmlns:a="http://schemas.openxmlformats.org/drawingml/2006/main" w="12700">
            <a:solidFill>
              <a:srgbClr val="EF4444"/>
            </a:solidFill>
            <a:prstDash val="solid"/>
          </a:ln>
        </p:spPr>
      </p:sp>
      <p:sp>
        <p:nvSpPr>
          <p:cNvPr id="20" name="Shape 18">
            <a:extLst xmlns:a="http://schemas.openxmlformats.org/drawingml/2006/main">
              <a:ext uri="{FF2B5EF4-FFF2-40B4-BE49-F238E27FC236}">
                <a16:creationId xmlns:a16="http://schemas.microsoft.com/office/drawing/2014/main" id="{5DDA6D74-F87D-439B-9CCB-91466CB11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3200" y="3017520"/>
            <a:ext cx="411480" cy="34747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55F7"/>
          </a:solidFill>
          <a:ln xmlns:a="http://schemas.openxmlformats.org/drawingml/2006/main" w="12700">
            <a:solidFill>
              <a:srgbClr val="A855F7"/>
            </a:solidFill>
            <a:prstDash val="solid"/>
          </a:ln>
        </p:spPr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F53D76FE-FEA3-48B0-98F4-53158A9B2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4912" y="3429000"/>
            <a:ext cx="5029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0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0.76</a:t>
            </a:r>
            <a:endParaRPr sz="800"/>
          </a:p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AA6921A0-01FA-4C2A-908D-B398DF57F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128" y="4069080"/>
            <a:ext cx="530352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90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Ejemplo ilustrativo en escala de probabilidad: base 0,31 y predicción 0,76.</a:t>
            </a:r>
            <a:endParaRPr sz="900"/>
          </a:p>
        </p:txBody>
      </p:sp>
      <p:sp>
        <p:nvSpPr>
          <p:cNvPr id="23" name="Shape 21">
            <a:extLst xmlns:a="http://schemas.openxmlformats.org/drawingml/2006/main">
              <a:ext uri="{FF2B5EF4-FFF2-40B4-BE49-F238E27FC236}">
                <a16:creationId xmlns:a16="http://schemas.microsoft.com/office/drawing/2014/main" id="{ED1B07CD-5968-4B17-900A-25542E833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5240" y="1828800"/>
            <a:ext cx="3611880" cy="4069080"/>
          </a:xfrm>
          <a:prstGeom xmlns:a="http://schemas.openxmlformats.org/drawingml/2006/main" prst="roundRect">
            <a:avLst>
              <a:gd name="adj" fmla="val 1519"/>
            </a:avLst>
          </a:prstGeom>
          <a:solidFill xmlns:a="http://schemas.openxmlformats.org/drawingml/2006/main">
            <a:srgbClr val="101E33"/>
          </a:solidFill>
          <a:ln xmlns:a="http://schemas.openxmlformats.org/drawingml/2006/main" w="12700">
            <a:solidFill>
              <a:srgbClr val="F59E0B"/>
            </a:solidFill>
            <a:prstDash val="solid"/>
          </a:ln>
        </p:spPr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0A6676D7-5DCA-46D9-B5F2-5DE92A98A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9560" y="2148840"/>
            <a:ext cx="118872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800" b="1">
                <a:solidFill>
                  <a:srgbClr val="F59E0B"/>
                </a:solidFill>
                <a:latin typeface="DejaVu Sans"/>
                <a:ea typeface="DejaVu Sans"/>
                <a:cs typeface="DejaVu Sans"/>
              </a:rPr>
              <a:t>Límites</a:t>
            </a:r>
            <a:endParaRPr sz="1800"/>
          </a:p>
        </p:txBody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9ED25197-BDF9-4469-A9F7-9A7C0504A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9560" y="2697480"/>
            <a:ext cx="2880360" cy="21031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r>
              <a:rPr sz="131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Explica el modelo, no el mundo.</a:t>
            </a:r>
            <a:endParaRPr sz="1310"/>
          </a:p>
          <a:p xmlns:a="http://schemas.openxmlformats.org/drawingml/2006/main">
            <a:r>
              <a:rPr sz="131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Puede ser sensible a correlaciones.</a:t>
            </a:r>
            <a:endParaRPr sz="1310"/>
          </a:p>
          <a:p xmlns:a="http://schemas.openxmlformats.org/drawingml/2006/main">
            <a:r>
              <a:rPr sz="131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Requiere consistencia con validación.</a:t>
            </a:r>
            <a:endParaRPr sz="1310"/>
          </a:p>
          <a:p xmlns:a="http://schemas.openxmlformats.org/drawingml/2006/main">
            <a:r>
              <a:rPr sz="131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Debe traducirse a lenguaje de decisión.</a:t>
            </a:r>
            <a:endParaRPr sz="1310"/>
          </a:p>
        </p:txBody>
      </p:sp>
    </p:spTree>
    <p:extLst>
      <p:ext uri="{BB962C8B-B14F-4D97-AF65-F5344CB8AC3E}">
        <p14:creationId xmlns:p14="http://schemas.microsoft.com/office/powerpoint/2010/main" val="1002658451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7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D90F7DA6-E11E-48B2-8591-CF216B0ED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D6C9"/>
          </a:solidFill>
          <a:ln xmlns:a="http://schemas.openxmlformats.org/drawingml/2006/main" w="12700">
            <a:solidFill>
              <a:srgbClr val="00D6C9">
                <a:alpha val="0"/>
              </a:srgbClr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656F82AF-7229-482E-AC80-56F1A454B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48272"/>
            <a:ext cx="12191695" cy="1097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2436">
              <a:alpha val="90000"/>
            </a:srgbClr>
          </a:solidFill>
          <a:ln xmlns:a="http://schemas.openxmlformats.org/drawingml/2006/main"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8F232527-0740-4AC0-98BF-5881A4031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56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A7077B8B-8D44-490C-BDBD-CE226EF5A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22</a:t>
            </a:r>
            <a:endParaRPr sz="56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DD7B5E01-A4E8-4E80-85C8-1565FB82D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402336"/>
            <a:ext cx="731520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00" b="1">
                <a:solidFill>
                  <a:srgbClr val="00D6C9"/>
                </a:solidFill>
                <a:latin typeface="DejaVu Sans"/>
                <a:ea typeface="DejaVu Sans"/>
                <a:cs typeface="DejaVu Sans"/>
              </a:rPr>
              <a:t>ROBUSTEZ INTERPRETATIVA</a:t>
            </a:r>
            <a:endParaRPr sz="8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0E7BF89F-4499-4E26-81C4-5937F6EEB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13232"/>
            <a:ext cx="10835640" cy="590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Una explicación también debe ser estable</a:t>
            </a:r>
            <a:endParaRPr sz="27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2A991FAA-4F7F-49AC-B017-CD579E206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335024"/>
            <a:ext cx="1078992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No basta con explicar un modelo; hay que revisar si la explicación se sostiene al cambiar muestra, fold o período.</a:t>
            </a:r>
            <a:endParaRPr sz="14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F62A01C3-2B34-4A1B-9A0A-333E98226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1828800"/>
            <a:ext cx="4892040" cy="1417320"/>
          </a:xfrm>
          <a:prstGeom xmlns:a="http://schemas.openxmlformats.org/drawingml/2006/main" prst="roundRect">
            <a:avLst>
              <a:gd name="adj" fmla="val 3871"/>
            </a:avLst>
          </a:prstGeom>
          <a:solidFill xmlns:a="http://schemas.openxmlformats.org/drawingml/2006/main">
            <a:srgbClr val="101E33"/>
          </a:solidFill>
          <a:ln xmlns:a="http://schemas.openxmlformats.org/drawingml/2006/main" w="12700">
            <a:solidFill>
              <a:srgbClr val="00D6C9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DBF727B7-CB24-4788-8A16-92C465E74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1832" y="1993392"/>
            <a:ext cx="13716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00" b="1">
                <a:solidFill>
                  <a:srgbClr val="00D6C9"/>
                </a:solidFill>
                <a:latin typeface="DejaVu Sans"/>
                <a:ea typeface="DejaVu Sans"/>
                <a:cs typeface="DejaVu Sans"/>
              </a:rPr>
              <a:t>Fold 1</a:t>
            </a:r>
            <a:endParaRPr sz="1200"/>
          </a:p>
        </p:txBody>
      </p:sp>
      <p:sp>
        <p:nvSpPr>
          <p:cNvPr id="12" name="Shape 10">
            <a:extLst xmlns:a="http://schemas.openxmlformats.org/drawingml/2006/main">
              <a:ext uri="{FF2B5EF4-FFF2-40B4-BE49-F238E27FC236}">
                <a16:creationId xmlns:a16="http://schemas.microsoft.com/office/drawing/2014/main" id="{BEA628EE-735A-4515-A722-F1D5814CF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2331720"/>
            <a:ext cx="896112" cy="310896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00D6C9">
              <a:alpha val="84000"/>
            </a:srgbClr>
          </a:solidFill>
          <a:ln xmlns:a="http://schemas.openxmlformats.org/drawingml/2006/main" w="12700">
            <a:solidFill>
              <a:srgbClr val="00D6C9"/>
            </a:solidFill>
            <a:prstDash val="solid"/>
          </a:ln>
        </p:spPr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23BC39A8-A223-4D97-BC50-E20F77098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59152" y="2404872"/>
            <a:ext cx="749808" cy="1188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7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monto</a:t>
            </a:r>
            <a:endParaRPr sz="750"/>
          </a:p>
        </p:txBody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76E0E6E7-5BDE-4C96-AD1A-2D5ECE72C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0128" y="2331720"/>
            <a:ext cx="896112" cy="310896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A855F7">
              <a:alpha val="84000"/>
            </a:srgbClr>
          </a:solidFill>
          <a:ln xmlns:a="http://schemas.openxmlformats.org/drawingml/2006/main" w="12700">
            <a:solidFill>
              <a:srgbClr val="A855F7"/>
            </a:solidFill>
            <a:prstDash val="solid"/>
          </a:ln>
        </p:spPr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9A942E2E-F57D-46F9-B748-E771D88CA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3280" y="2404872"/>
            <a:ext cx="749808" cy="1188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7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zona</a:t>
            </a:r>
            <a:endParaRPr sz="750"/>
          </a:p>
        </p:txBody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5F0B501D-A722-4716-9A31-A9E796DCE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4256" y="2331720"/>
            <a:ext cx="896112" cy="310896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F59E0B">
              <a:alpha val="84000"/>
            </a:srgbClr>
          </a:solidFill>
          <a:ln xmlns:a="http://schemas.openxmlformats.org/drawingml/2006/main" w="12700">
            <a:solidFill>
              <a:srgbClr val="F59E0B"/>
            </a:solidFill>
            <a:prstDash val="solid"/>
          </a:ln>
        </p:spPr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CD27DC26-8A57-4525-B64E-AEDFAD761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7408" y="2404872"/>
            <a:ext cx="749808" cy="1188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7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edad</a:t>
            </a:r>
            <a:endParaRPr sz="750"/>
          </a:p>
        </p:txBody>
      </p:sp>
      <p:sp>
        <p:nvSpPr>
          <p:cNvPr id="18" name="Shape 16">
            <a:extLst xmlns:a="http://schemas.openxmlformats.org/drawingml/2006/main">
              <a:ext uri="{FF2B5EF4-FFF2-40B4-BE49-F238E27FC236}">
                <a16:creationId xmlns:a16="http://schemas.microsoft.com/office/drawing/2014/main" id="{C5A1DE4F-2F7C-4DAE-8EAC-DF9920AFC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5080" y="1828800"/>
            <a:ext cx="4892040" cy="1417320"/>
          </a:xfrm>
          <a:prstGeom xmlns:a="http://schemas.openxmlformats.org/drawingml/2006/main" prst="roundRect">
            <a:avLst>
              <a:gd name="adj" fmla="val 3871"/>
            </a:avLst>
          </a:prstGeom>
          <a:solidFill xmlns:a="http://schemas.openxmlformats.org/drawingml/2006/main">
            <a:srgbClr val="101E33"/>
          </a:solidFill>
          <a:ln xmlns:a="http://schemas.openxmlformats.org/drawingml/2006/main" w="12700">
            <a:solidFill>
              <a:srgbClr val="00D6C9"/>
            </a:solidFill>
            <a:prstDash val="solid"/>
          </a:ln>
        </p:spPr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2EDB0E41-9B69-4AC2-87B3-B1EA66A77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9672" y="1993392"/>
            <a:ext cx="13716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00" b="1">
                <a:solidFill>
                  <a:srgbClr val="00D6C9"/>
                </a:solidFill>
                <a:latin typeface="DejaVu Sans"/>
                <a:ea typeface="DejaVu Sans"/>
                <a:cs typeface="DejaVu Sans"/>
              </a:rPr>
              <a:t>Fold 2</a:t>
            </a:r>
            <a:endParaRPr sz="1200"/>
          </a:p>
        </p:txBody>
      </p:sp>
      <p:sp>
        <p:nvSpPr>
          <p:cNvPr id="20" name="Shape 18">
            <a:extLst xmlns:a="http://schemas.openxmlformats.org/drawingml/2006/main">
              <a:ext uri="{FF2B5EF4-FFF2-40B4-BE49-F238E27FC236}">
                <a16:creationId xmlns:a16="http://schemas.microsoft.com/office/drawing/2014/main" id="{11D4036C-F624-4513-8258-4A40D9A67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3840" y="2331720"/>
            <a:ext cx="896112" cy="310896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00D6C9">
              <a:alpha val="84000"/>
            </a:srgbClr>
          </a:solidFill>
          <a:ln xmlns:a="http://schemas.openxmlformats.org/drawingml/2006/main" w="12700">
            <a:solidFill>
              <a:srgbClr val="00D6C9"/>
            </a:solidFill>
            <a:prstDash val="solid"/>
          </a:ln>
        </p:spPr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16DDA960-4477-44F7-90A7-9897B6F15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36992" y="2404872"/>
            <a:ext cx="749808" cy="1188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7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monto</a:t>
            </a:r>
            <a:endParaRPr sz="750"/>
          </a:p>
        </p:txBody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9FF0723D-77FD-45CD-9AAD-6C61434AB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87968" y="2331720"/>
            <a:ext cx="896112" cy="310896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A855F7">
              <a:alpha val="84000"/>
            </a:srgbClr>
          </a:solidFill>
          <a:ln xmlns:a="http://schemas.openxmlformats.org/drawingml/2006/main" w="12700">
            <a:solidFill>
              <a:srgbClr val="A855F7"/>
            </a:solidFill>
            <a:prstDash val="solid"/>
          </a:ln>
        </p:spPr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C3389EE5-61A2-45D9-B91E-2E1510BBD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1120" y="2404872"/>
            <a:ext cx="749808" cy="1188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7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edad</a:t>
            </a:r>
            <a:endParaRPr sz="750"/>
          </a:p>
        </p:txBody>
      </p:sp>
      <p:sp>
        <p:nvSpPr>
          <p:cNvPr id="24" name="Shape 22">
            <a:extLst xmlns:a="http://schemas.openxmlformats.org/drawingml/2006/main">
              <a:ext uri="{FF2B5EF4-FFF2-40B4-BE49-F238E27FC236}">
                <a16:creationId xmlns:a16="http://schemas.microsoft.com/office/drawing/2014/main" id="{0E718231-F100-4A08-95F5-4A821538E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12096" y="2331720"/>
            <a:ext cx="896112" cy="310896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F59E0B">
              <a:alpha val="84000"/>
            </a:srgbClr>
          </a:solidFill>
          <a:ln xmlns:a="http://schemas.openxmlformats.org/drawingml/2006/main" w="12700">
            <a:solidFill>
              <a:srgbClr val="F59E0B"/>
            </a:solidFill>
            <a:prstDash val="solid"/>
          </a:ln>
        </p:spPr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9C4140E2-FCDD-405C-8A75-10A9224A2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85248" y="2404872"/>
            <a:ext cx="749808" cy="1188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7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zona</a:t>
            </a:r>
            <a:endParaRPr sz="750"/>
          </a:p>
        </p:txBody>
      </p:sp>
      <p:sp>
        <p:nvSpPr>
          <p:cNvPr id="26" name="Shape 24">
            <a:extLst xmlns:a="http://schemas.openxmlformats.org/drawingml/2006/main">
              <a:ext uri="{FF2B5EF4-FFF2-40B4-BE49-F238E27FC236}">
                <a16:creationId xmlns:a16="http://schemas.microsoft.com/office/drawing/2014/main" id="{8B1E4292-5EB7-4FEB-8301-AF64B8BBC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703320"/>
            <a:ext cx="4892040" cy="1417320"/>
          </a:xfrm>
          <a:prstGeom xmlns:a="http://schemas.openxmlformats.org/drawingml/2006/main" prst="roundRect">
            <a:avLst>
              <a:gd name="adj" fmla="val 3871"/>
            </a:avLst>
          </a:prstGeom>
          <a:solidFill xmlns:a="http://schemas.openxmlformats.org/drawingml/2006/main">
            <a:srgbClr val="101E33"/>
          </a:solidFill>
          <a:ln xmlns:a="http://schemas.openxmlformats.org/drawingml/2006/main" w="12700">
            <a:solidFill>
              <a:srgbClr val="00D6C9"/>
            </a:solidFill>
            <a:prstDash val="solid"/>
          </a:ln>
        </p:spPr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6EB1BC04-8037-47DA-8DA9-BB8E0F95E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1832" y="3867912"/>
            <a:ext cx="13716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00" b="1">
                <a:solidFill>
                  <a:srgbClr val="00D6C9"/>
                </a:solidFill>
                <a:latin typeface="DejaVu Sans"/>
                <a:ea typeface="DejaVu Sans"/>
                <a:cs typeface="DejaVu Sans"/>
              </a:rPr>
              <a:t>Fold 3</a:t>
            </a:r>
            <a:endParaRPr sz="1200"/>
          </a:p>
        </p:txBody>
      </p:sp>
      <p:sp>
        <p:nvSpPr>
          <p:cNvPr id="28" name="Shape 26">
            <a:extLst xmlns:a="http://schemas.openxmlformats.org/drawingml/2006/main">
              <a:ext uri="{FF2B5EF4-FFF2-40B4-BE49-F238E27FC236}">
                <a16:creationId xmlns:a16="http://schemas.microsoft.com/office/drawing/2014/main" id="{27A99ABA-F967-4CC6-8C53-18821F498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4206240"/>
            <a:ext cx="896112" cy="310896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00D6C9">
              <a:alpha val="84000"/>
            </a:srgbClr>
          </a:solidFill>
          <a:ln xmlns:a="http://schemas.openxmlformats.org/drawingml/2006/main" w="12700">
            <a:solidFill>
              <a:srgbClr val="00D6C9"/>
            </a:solidFill>
            <a:prstDash val="solid"/>
          </a:ln>
        </p:spPr>
      </p:sp>
      <p:sp>
        <p:nvSpPr>
          <p:cNvPr id="29" name="Text 27">
            <a:extLst xmlns:a="http://schemas.openxmlformats.org/drawingml/2006/main">
              <a:ext uri="{FF2B5EF4-FFF2-40B4-BE49-F238E27FC236}">
                <a16:creationId xmlns:a16="http://schemas.microsoft.com/office/drawing/2014/main" id="{07A2F1FC-DD4E-4589-AF25-D2559E19C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59152" y="4279392"/>
            <a:ext cx="749808" cy="1188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7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monto</a:t>
            </a:r>
            <a:endParaRPr sz="750"/>
          </a:p>
        </p:txBody>
      </p:sp>
      <p:sp>
        <p:nvSpPr>
          <p:cNvPr id="30" name="Shape 28">
            <a:extLst xmlns:a="http://schemas.openxmlformats.org/drawingml/2006/main">
              <a:ext uri="{FF2B5EF4-FFF2-40B4-BE49-F238E27FC236}">
                <a16:creationId xmlns:a16="http://schemas.microsoft.com/office/drawing/2014/main" id="{DBF64C62-9E92-4E64-9F72-7AB1A69F5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0128" y="4206240"/>
            <a:ext cx="896112" cy="310896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A855F7">
              <a:alpha val="84000"/>
            </a:srgbClr>
          </a:solidFill>
          <a:ln xmlns:a="http://schemas.openxmlformats.org/drawingml/2006/main" w="12700">
            <a:solidFill>
              <a:srgbClr val="A855F7"/>
            </a:solidFill>
            <a:prstDash val="solid"/>
          </a:ln>
        </p:spPr>
      </p:sp>
      <p:sp>
        <p:nvSpPr>
          <p:cNvPr id="31" name="Text 29">
            <a:extLst xmlns:a="http://schemas.openxmlformats.org/drawingml/2006/main">
              <a:ext uri="{FF2B5EF4-FFF2-40B4-BE49-F238E27FC236}">
                <a16:creationId xmlns:a16="http://schemas.microsoft.com/office/drawing/2014/main" id="{21B75E43-7A55-450A-8078-932C41362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3280" y="4279392"/>
            <a:ext cx="749808" cy="1188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7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canal</a:t>
            </a:r>
            <a:endParaRPr sz="750"/>
          </a:p>
        </p:txBody>
      </p:sp>
      <p:sp>
        <p:nvSpPr>
          <p:cNvPr id="32" name="Shape 30">
            <a:extLst xmlns:a="http://schemas.openxmlformats.org/drawingml/2006/main">
              <a:ext uri="{FF2B5EF4-FFF2-40B4-BE49-F238E27FC236}">
                <a16:creationId xmlns:a16="http://schemas.microsoft.com/office/drawing/2014/main" id="{DE0BB9E8-8E45-4716-B5E1-938F7E87D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4256" y="4206240"/>
            <a:ext cx="896112" cy="310896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F59E0B">
              <a:alpha val="84000"/>
            </a:srgbClr>
          </a:solidFill>
          <a:ln xmlns:a="http://schemas.openxmlformats.org/drawingml/2006/main" w="12700">
            <a:solidFill>
              <a:srgbClr val="F59E0B"/>
            </a:solidFill>
            <a:prstDash val="solid"/>
          </a:ln>
        </p:spPr>
      </p:sp>
      <p:sp>
        <p:nvSpPr>
          <p:cNvPr id="33" name="Text 31">
            <a:extLst xmlns:a="http://schemas.openxmlformats.org/drawingml/2006/main">
              <a:ext uri="{FF2B5EF4-FFF2-40B4-BE49-F238E27FC236}">
                <a16:creationId xmlns:a16="http://schemas.microsoft.com/office/drawing/2014/main" id="{D66545EE-FA74-436E-8DB6-1455922FE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7408" y="4279392"/>
            <a:ext cx="749808" cy="1188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7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zona</a:t>
            </a:r>
            <a:endParaRPr sz="750"/>
          </a:p>
        </p:txBody>
      </p:sp>
      <p:sp>
        <p:nvSpPr>
          <p:cNvPr id="34" name="Shape 32">
            <a:extLst xmlns:a="http://schemas.openxmlformats.org/drawingml/2006/main">
              <a:ext uri="{FF2B5EF4-FFF2-40B4-BE49-F238E27FC236}">
                <a16:creationId xmlns:a16="http://schemas.microsoft.com/office/drawing/2014/main" id="{8C1AF725-AA30-4084-AC11-6663BD534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5080" y="3703320"/>
            <a:ext cx="4892040" cy="1417320"/>
          </a:xfrm>
          <a:prstGeom xmlns:a="http://schemas.openxmlformats.org/drawingml/2006/main" prst="roundRect">
            <a:avLst>
              <a:gd name="adj" fmla="val 3871"/>
            </a:avLst>
          </a:prstGeom>
          <a:solidFill xmlns:a="http://schemas.openxmlformats.org/drawingml/2006/main">
            <a:srgbClr val="101E33"/>
          </a:solidFill>
          <a:ln xmlns:a="http://schemas.openxmlformats.org/drawingml/2006/main" w="12700">
            <a:solidFill>
              <a:srgbClr val="F59E0B"/>
            </a:solidFill>
            <a:prstDash val="solid"/>
          </a:ln>
        </p:spPr>
      </p:sp>
      <p:sp>
        <p:nvSpPr>
          <p:cNvPr id="35" name="Text 33">
            <a:extLst xmlns:a="http://schemas.openxmlformats.org/drawingml/2006/main">
              <a:ext uri="{FF2B5EF4-FFF2-40B4-BE49-F238E27FC236}">
                <a16:creationId xmlns:a16="http://schemas.microsoft.com/office/drawing/2014/main" id="{3291D54C-B720-4DEF-83D1-F5001BCC6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9672" y="3867912"/>
            <a:ext cx="13716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00" b="1">
                <a:solidFill>
                  <a:srgbClr val="F59E0B"/>
                </a:solidFill>
                <a:latin typeface="DejaVu Sans"/>
                <a:ea typeface="DejaVu Sans"/>
                <a:cs typeface="DejaVu Sans"/>
              </a:rPr>
              <a:t>Período nuevo</a:t>
            </a:r>
            <a:endParaRPr sz="1200"/>
          </a:p>
        </p:txBody>
      </p:sp>
      <p:sp>
        <p:nvSpPr>
          <p:cNvPr id="36" name="Shape 34">
            <a:extLst xmlns:a="http://schemas.openxmlformats.org/drawingml/2006/main">
              <a:ext uri="{FF2B5EF4-FFF2-40B4-BE49-F238E27FC236}">
                <a16:creationId xmlns:a16="http://schemas.microsoft.com/office/drawing/2014/main" id="{AADB9226-DAD0-4310-B713-A184EC74D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3840" y="4206240"/>
            <a:ext cx="896112" cy="310896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00D6C9">
              <a:alpha val="84000"/>
            </a:srgbClr>
          </a:solidFill>
          <a:ln xmlns:a="http://schemas.openxmlformats.org/drawingml/2006/main" w="12700">
            <a:solidFill>
              <a:srgbClr val="00D6C9"/>
            </a:solidFill>
            <a:prstDash val="solid"/>
          </a:ln>
        </p:spPr>
      </p:sp>
      <p:sp>
        <p:nvSpPr>
          <p:cNvPr id="37" name="Text 35">
            <a:extLst xmlns:a="http://schemas.openxmlformats.org/drawingml/2006/main">
              <a:ext uri="{FF2B5EF4-FFF2-40B4-BE49-F238E27FC236}">
                <a16:creationId xmlns:a16="http://schemas.microsoft.com/office/drawing/2014/main" id="{7C4701EE-D0A5-401B-BB38-CE1F656AF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36992" y="4279392"/>
            <a:ext cx="749808" cy="1188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7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monto</a:t>
            </a:r>
            <a:endParaRPr sz="750"/>
          </a:p>
        </p:txBody>
      </p:sp>
      <p:sp>
        <p:nvSpPr>
          <p:cNvPr id="38" name="Shape 36">
            <a:extLst xmlns:a="http://schemas.openxmlformats.org/drawingml/2006/main">
              <a:ext uri="{FF2B5EF4-FFF2-40B4-BE49-F238E27FC236}">
                <a16:creationId xmlns:a16="http://schemas.microsoft.com/office/drawing/2014/main" id="{95A19CF6-D106-48F6-B74D-7AE2BB25F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87968" y="4206240"/>
            <a:ext cx="896112" cy="310896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A855F7">
              <a:alpha val="84000"/>
            </a:srgbClr>
          </a:solidFill>
          <a:ln xmlns:a="http://schemas.openxmlformats.org/drawingml/2006/main" w="12700">
            <a:solidFill>
              <a:srgbClr val="A855F7"/>
            </a:solidFill>
            <a:prstDash val="solid"/>
          </a:ln>
        </p:spPr>
      </p:sp>
      <p:sp>
        <p:nvSpPr>
          <p:cNvPr id="39" name="Text 37">
            <a:extLst xmlns:a="http://schemas.openxmlformats.org/drawingml/2006/main">
              <a:ext uri="{FF2B5EF4-FFF2-40B4-BE49-F238E27FC236}">
                <a16:creationId xmlns:a16="http://schemas.microsoft.com/office/drawing/2014/main" id="{4E462D12-21C9-4F5B-87FA-D75862C40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1120" y="4279392"/>
            <a:ext cx="749808" cy="1188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7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zona</a:t>
            </a:r>
            <a:endParaRPr sz="750"/>
          </a:p>
        </p:txBody>
      </p:sp>
      <p:sp>
        <p:nvSpPr>
          <p:cNvPr id="40" name="Shape 38">
            <a:extLst xmlns:a="http://schemas.openxmlformats.org/drawingml/2006/main">
              <a:ext uri="{FF2B5EF4-FFF2-40B4-BE49-F238E27FC236}">
                <a16:creationId xmlns:a16="http://schemas.microsoft.com/office/drawing/2014/main" id="{E7AA2B2E-B421-4D15-95EE-6C2A3B9E3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12096" y="4206240"/>
            <a:ext cx="896112" cy="310896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F59E0B">
              <a:alpha val="84000"/>
            </a:srgbClr>
          </a:solidFill>
          <a:ln xmlns:a="http://schemas.openxmlformats.org/drawingml/2006/main" w="12700">
            <a:solidFill>
              <a:srgbClr val="F59E0B"/>
            </a:solidFill>
            <a:prstDash val="solid"/>
          </a:ln>
        </p:spPr>
      </p:sp>
      <p:sp>
        <p:nvSpPr>
          <p:cNvPr id="41" name="Text 39">
            <a:extLst xmlns:a="http://schemas.openxmlformats.org/drawingml/2006/main">
              <a:ext uri="{FF2B5EF4-FFF2-40B4-BE49-F238E27FC236}">
                <a16:creationId xmlns:a16="http://schemas.microsoft.com/office/drawing/2014/main" id="{0348E981-DA07-482D-BBEB-9EB9375DB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85248" y="4279392"/>
            <a:ext cx="749808" cy="1188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7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antigüedad</a:t>
            </a:r>
            <a:endParaRPr sz="750"/>
          </a:p>
        </p:txBody>
      </p:sp>
      <p:sp>
        <p:nvSpPr>
          <p:cNvPr id="42" name="Text 40">
            <a:extLst xmlns:a="http://schemas.openxmlformats.org/drawingml/2006/main">
              <a:ext uri="{FF2B5EF4-FFF2-40B4-BE49-F238E27FC236}">
                <a16:creationId xmlns:a16="http://schemas.microsoft.com/office/drawing/2014/main" id="{3A12A7FD-A2CB-4DD0-B138-947455C6C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513832"/>
            <a:ext cx="128016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900" b="1">
                <a:solidFill>
                  <a:srgbClr val="00D6C9"/>
                </a:solidFill>
                <a:latin typeface="DejaVu Sans"/>
                <a:ea typeface="DejaVu Sans"/>
                <a:cs typeface="DejaVu Sans"/>
              </a:rPr>
              <a:t>Señal fuerte</a:t>
            </a:r>
            <a:endParaRPr sz="900"/>
          </a:p>
        </p:txBody>
      </p:sp>
      <p:sp>
        <p:nvSpPr>
          <p:cNvPr id="43" name="Text 41">
            <a:extLst xmlns:a="http://schemas.openxmlformats.org/drawingml/2006/main">
              <a:ext uri="{FF2B5EF4-FFF2-40B4-BE49-F238E27FC236}">
                <a16:creationId xmlns:a16="http://schemas.microsoft.com/office/drawing/2014/main" id="{39B9D2E8-587F-45D2-91DB-3AE204384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11680" y="5431536"/>
            <a:ext cx="777240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7403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4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Una variable importante en todos los folds merece más confianza que una que aparece solo por azar.</a:t>
            </a:r>
            <a:endParaRPr sz="1450"/>
          </a:p>
        </p:txBody>
      </p:sp>
    </p:spTree>
    <p:extLst>
      <p:ext uri="{BB962C8B-B14F-4D97-AF65-F5344CB8AC3E}">
        <p14:creationId xmlns:p14="http://schemas.microsoft.com/office/powerpoint/2010/main" val="842568018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7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D190B635-08E4-448E-A3F4-5E8FB289B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D6C9"/>
          </a:solidFill>
          <a:ln xmlns:a="http://schemas.openxmlformats.org/drawingml/2006/main" w="12700">
            <a:solidFill>
              <a:srgbClr val="00D6C9">
                <a:alpha val="0"/>
              </a:srgbClr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6C05A327-13F1-463A-A269-251E66AF1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48272"/>
            <a:ext cx="12191695" cy="1097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2436">
              <a:alpha val="90000"/>
            </a:srgbClr>
          </a:solidFill>
          <a:ln xmlns:a="http://schemas.openxmlformats.org/drawingml/2006/main"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F469DBB4-B55C-4C9C-B258-A30E54170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56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646A2DBB-DD19-442B-9460-867DF0FAD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23</a:t>
            </a:r>
            <a:endParaRPr sz="56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6B910CF8-BB8A-4F71-992B-E51444D57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402336"/>
            <a:ext cx="731520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00" b="1">
                <a:solidFill>
                  <a:srgbClr val="00D6C9"/>
                </a:solidFill>
                <a:latin typeface="DejaVu Sans"/>
                <a:ea typeface="DejaVu Sans"/>
                <a:cs typeface="DejaVu Sans"/>
              </a:rPr>
              <a:t>DISEÑO EXPERIMENTAL</a:t>
            </a:r>
            <a:endParaRPr sz="8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B60191F8-6C82-4A85-8B46-DCF42E96E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13232"/>
            <a:ext cx="10835640" cy="590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Seleccionar modelos sin contaminar la evidencia</a:t>
            </a:r>
            <a:endParaRPr sz="27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FDD129AA-6980-4BFB-A3CF-B30E38316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335024"/>
            <a:ext cx="1078992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El test final no es una herramienta de tuning: es una auditoría posterior.</a:t>
            </a:r>
            <a:endParaRPr sz="14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3C25A8BB-3368-445D-B9B2-A8A4D3D88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2606040"/>
            <a:ext cx="1325880" cy="594360"/>
          </a:xfrm>
          <a:prstGeom xmlns:a="http://schemas.openxmlformats.org/drawingml/2006/main" prst="roundRect">
            <a:avLst>
              <a:gd name="adj" fmla="val 9231"/>
            </a:avLst>
          </a:prstGeom>
          <a:solidFill xmlns:a="http://schemas.openxmlformats.org/drawingml/2006/main">
            <a:srgbClr val="13243B"/>
          </a:solidFill>
          <a:ln xmlns:a="http://schemas.openxmlformats.org/drawingml/2006/main" w="15240">
            <a:solidFill>
              <a:srgbClr val="00D6C9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F576D951-5B52-48A7-A62A-31145BC85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2679192"/>
            <a:ext cx="1234440" cy="4480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0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Train</a:t>
            </a:r>
            <a:endParaRPr sz="10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DEB58307-B6B7-4222-B53C-F1D3FB8A7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17520" y="2606040"/>
            <a:ext cx="1325880" cy="594360"/>
          </a:xfrm>
          <a:prstGeom xmlns:a="http://schemas.openxmlformats.org/drawingml/2006/main" prst="roundRect">
            <a:avLst>
              <a:gd name="adj" fmla="val 9231"/>
            </a:avLst>
          </a:prstGeom>
          <a:solidFill xmlns:a="http://schemas.openxmlformats.org/drawingml/2006/main">
            <a:srgbClr val="13243B"/>
          </a:solidFill>
          <a:ln xmlns:a="http://schemas.openxmlformats.org/drawingml/2006/main" w="15240">
            <a:solidFill>
              <a:srgbClr val="A855F7"/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8E66078B-D135-4056-B78E-5F6515F07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3240" y="2679192"/>
            <a:ext cx="1234440" cy="4480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0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Validación</a:t>
            </a:r>
            <a:endParaRPr sz="1050"/>
          </a:p>
        </p:txBody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AFD41280-3715-4207-8E05-BFF9BADAD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0" y="2606040"/>
            <a:ext cx="1325880" cy="594360"/>
          </a:xfrm>
          <a:prstGeom xmlns:a="http://schemas.openxmlformats.org/drawingml/2006/main" prst="roundRect">
            <a:avLst>
              <a:gd name="adj" fmla="val 9231"/>
            </a:avLst>
          </a:prstGeom>
          <a:solidFill xmlns:a="http://schemas.openxmlformats.org/drawingml/2006/main">
            <a:srgbClr val="13243B"/>
          </a:solidFill>
          <a:ln xmlns:a="http://schemas.openxmlformats.org/drawingml/2006/main" w="15240">
            <a:solidFill>
              <a:srgbClr val="F59E0B"/>
            </a:solidFill>
            <a:prstDash val="solid"/>
          </a:ln>
        </p:spPr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AA913D24-6DCE-4842-833A-1A0C2B597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2679192"/>
            <a:ext cx="1234440" cy="4480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0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Tuning</a:t>
            </a:r>
            <a:endParaRPr sz="1050"/>
          </a:p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D2574B4B-5DBE-41E2-ADD4-1F841039D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6640" y="2606040"/>
            <a:ext cx="1325880" cy="594360"/>
          </a:xfrm>
          <a:prstGeom xmlns:a="http://schemas.openxmlformats.org/drawingml/2006/main" prst="roundRect">
            <a:avLst>
              <a:gd name="adj" fmla="val 9231"/>
            </a:avLst>
          </a:prstGeom>
          <a:solidFill xmlns:a="http://schemas.openxmlformats.org/drawingml/2006/main">
            <a:srgbClr val="13243B"/>
          </a:solidFill>
          <a:ln xmlns:a="http://schemas.openxmlformats.org/drawingml/2006/main" w="15240">
            <a:solidFill>
              <a:srgbClr val="10B981"/>
            </a:solidFill>
            <a:prstDash val="solid"/>
          </a:ln>
        </p:spPr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1BCD3E9B-2178-4C45-A572-F731AE485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52360" y="2679192"/>
            <a:ext cx="1234440" cy="4480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0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Modelo elegido</a:t>
            </a:r>
            <a:endParaRPr sz="1050"/>
          </a:p>
        </p:txBody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AD71383F-CAB9-4BEE-8470-8884619CC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0" y="2606040"/>
            <a:ext cx="1325880" cy="594360"/>
          </a:xfrm>
          <a:prstGeom xmlns:a="http://schemas.openxmlformats.org/drawingml/2006/main" prst="roundRect">
            <a:avLst>
              <a:gd name="adj" fmla="val 9231"/>
            </a:avLst>
          </a:prstGeom>
          <a:solidFill xmlns:a="http://schemas.openxmlformats.org/drawingml/2006/main">
            <a:srgbClr val="13243B"/>
          </a:solidFill>
          <a:ln xmlns:a="http://schemas.openxmlformats.org/drawingml/2006/main" w="15240">
            <a:solidFill>
              <a:srgbClr val="0EA5E9"/>
            </a:solidFill>
            <a:prstDash val="solid"/>
          </a:ln>
        </p:spPr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585DDE34-0AB2-4187-9203-634442203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46920" y="2679192"/>
            <a:ext cx="1234440" cy="4480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0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Test final</a:t>
            </a:r>
            <a:endParaRPr sz="1050"/>
          </a:p>
        </p:txBody>
      </p:sp>
      <p:sp>
        <p:nvSpPr>
          <p:cNvPr id="24" name="Shape 22">
            <a:extLst xmlns:a="http://schemas.openxmlformats.org/drawingml/2006/main">
              <a:ext uri="{FF2B5EF4-FFF2-40B4-BE49-F238E27FC236}">
                <a16:creationId xmlns:a16="http://schemas.microsoft.com/office/drawing/2014/main" id="{4955E6D1-6EC1-4B21-B989-C9BE8D62D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4206240"/>
            <a:ext cx="10287000" cy="1005840"/>
          </a:xfrm>
          <a:prstGeom xmlns:a="http://schemas.openxmlformats.org/drawingml/2006/main" prst="roundRect">
            <a:avLst>
              <a:gd name="adj" fmla="val 5455"/>
            </a:avLst>
          </a:prstGeom>
          <a:solidFill xmlns:a="http://schemas.openxmlformats.org/drawingml/2006/main">
            <a:srgbClr val="101E33"/>
          </a:solidFill>
          <a:ln xmlns:a="http://schemas.openxmlformats.org/drawingml/2006/main" w="12700">
            <a:solidFill>
              <a:srgbClr val="F59E0B"/>
            </a:solidFill>
            <a:prstDash val="solid"/>
          </a:ln>
        </p:spPr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936711FD-DFC6-47F9-99F2-80C38035B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480560"/>
            <a:ext cx="164592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000" b="1">
                <a:solidFill>
                  <a:srgbClr val="F59E0B"/>
                </a:solidFill>
                <a:latin typeface="DejaVu Sans"/>
                <a:ea typeface="DejaVu Sans"/>
                <a:cs typeface="DejaVu Sans"/>
              </a:rPr>
              <a:t>Error frecuente</a:t>
            </a:r>
            <a:endParaRPr sz="1000"/>
          </a:p>
        </p:txBody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05CDB1C4-DB26-4ED7-9B4F-092CED116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77440" y="4370832"/>
            <a:ext cx="7955280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71722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5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Probar 40 configuraciones y reportar el mejor resultado del test como si fuera evidencia independiente.</a:t>
            </a:r>
            <a:endParaRPr sz="1500"/>
          </a:p>
        </p:txBody>
      </p:sp>
      <p:cxnSp>
        <p:nvCxnSpPr>
          <p:cNvPr id="51" name=""/>
          <p:cNvCxnSpPr>
            <a:stCxn xmlns:a="http://schemas.openxmlformats.org/drawingml/2006/main" id="10" idx="3"/>
            <a:endCxn xmlns:a="http://schemas.openxmlformats.org/drawingml/2006/main" id="13" idx="1"/>
          </p:cNvCxnSpPr>
          <p:nvPr/>
        </p:nvCxnSpPr>
        <p:spPr>
          <a:xfrm xmlns:a="http://schemas.openxmlformats.org/drawingml/2006/main">
            <a:off x="2148840" y="2903220"/>
            <a:ext cx="868680" cy="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52" name=""/>
          <p:cNvCxnSpPr>
            <a:stCxn xmlns:a="http://schemas.openxmlformats.org/drawingml/2006/main" id="13" idx="3"/>
            <a:endCxn xmlns:a="http://schemas.openxmlformats.org/drawingml/2006/main" id="16" idx="1"/>
          </p:cNvCxnSpPr>
          <p:nvPr/>
        </p:nvCxnSpPr>
        <p:spPr>
          <a:xfrm xmlns:a="http://schemas.openxmlformats.org/drawingml/2006/main">
            <a:off x="4343400" y="2903220"/>
            <a:ext cx="868680" cy="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53" name=""/>
          <p:cNvCxnSpPr>
            <a:stCxn xmlns:a="http://schemas.openxmlformats.org/drawingml/2006/main" id="16" idx="3"/>
            <a:endCxn xmlns:a="http://schemas.openxmlformats.org/drawingml/2006/main" id="19" idx="1"/>
          </p:cNvCxnSpPr>
          <p:nvPr/>
        </p:nvCxnSpPr>
        <p:spPr>
          <a:xfrm xmlns:a="http://schemas.openxmlformats.org/drawingml/2006/main">
            <a:off x="6537960" y="2903220"/>
            <a:ext cx="868680" cy="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54" name=""/>
          <p:cNvCxnSpPr>
            <a:stCxn xmlns:a="http://schemas.openxmlformats.org/drawingml/2006/main" id="19" idx="3"/>
            <a:endCxn xmlns:a="http://schemas.openxmlformats.org/drawingml/2006/main" id="22" idx="1"/>
          </p:cNvCxnSpPr>
          <p:nvPr/>
        </p:nvCxnSpPr>
        <p:spPr>
          <a:xfrm xmlns:a="http://schemas.openxmlformats.org/drawingml/2006/main">
            <a:off x="8732520" y="2903220"/>
            <a:ext cx="868680" cy="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</p:spTree>
    <p:extLst>
      <p:ext uri="{BB962C8B-B14F-4D97-AF65-F5344CB8AC3E}">
        <p14:creationId xmlns:p14="http://schemas.microsoft.com/office/powerpoint/2010/main" val="1329778828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7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B8E83F33-B0FE-4FF5-B82D-7FF5C7FFE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D6C9"/>
          </a:solidFill>
          <a:ln xmlns:a="http://schemas.openxmlformats.org/drawingml/2006/main" w="12700">
            <a:solidFill>
              <a:srgbClr val="00D6C9">
                <a:alpha val="0"/>
              </a:srgbClr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C4968A91-E12B-4B30-9979-519435162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48272"/>
            <a:ext cx="12191695" cy="1097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2436">
              <a:alpha val="90000"/>
            </a:srgbClr>
          </a:solidFill>
          <a:ln xmlns:a="http://schemas.openxmlformats.org/drawingml/2006/main"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3981E9F1-C7E5-4E73-84DC-61CAFB79B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56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B7A9A19B-5833-429A-8C1F-262A10434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24</a:t>
            </a:r>
            <a:endParaRPr sz="56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BC3C56E2-5977-4870-8801-7FAFE34AA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402336"/>
            <a:ext cx="731520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00" b="1">
                <a:solidFill>
                  <a:srgbClr val="00D6C9"/>
                </a:solidFill>
                <a:latin typeface="DejaVu Sans"/>
                <a:ea typeface="DejaVu Sans"/>
                <a:cs typeface="DejaVu Sans"/>
              </a:rPr>
              <a:t>TUNING DEFENDIBLE</a:t>
            </a:r>
            <a:endParaRPr sz="8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A04807F8-9919-447B-9147-744999ED4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13232"/>
            <a:ext cx="10835640" cy="590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Optimizar con presupuesto, no por ansiedad</a:t>
            </a:r>
            <a:endParaRPr sz="27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6E89BAA0-06AA-4B7E-95B2-66FCF5014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335024"/>
            <a:ext cx="1078992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El objetivo es encontrar una configuración suficientemente buena y estable, no agotar combinaciones sin control.</a:t>
            </a:r>
            <a:endParaRPr sz="14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2C29856D-9196-43D4-B08C-36A7B51A0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148840"/>
            <a:ext cx="2423160" cy="2194560"/>
          </a:xfrm>
          <a:prstGeom xmlns:a="http://schemas.openxmlformats.org/drawingml/2006/main" prst="roundRect">
            <a:avLst>
              <a:gd name="adj" fmla="val 2500"/>
            </a:avLst>
          </a:prstGeom>
          <a:solidFill xmlns:a="http://schemas.openxmlformats.org/drawingml/2006/main">
            <a:srgbClr val="101E33"/>
          </a:solidFill>
          <a:ln xmlns:a="http://schemas.openxmlformats.org/drawingml/2006/main" w="12700">
            <a:solidFill>
              <a:srgbClr val="00D6C9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95E3635C-B691-483B-9A59-359D39CCA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2688" y="2295144"/>
            <a:ext cx="2112264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00" b="1">
                <a:solidFill>
                  <a:srgbClr val="00D6C9"/>
                </a:solidFill>
                <a:latin typeface="DejaVu Sans"/>
                <a:ea typeface="DejaVu Sans"/>
                <a:cs typeface="DejaVu Sans"/>
              </a:rPr>
              <a:t>01</a:t>
            </a:r>
            <a:endParaRPr sz="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970C2EBC-D7E1-4F65-8565-93F2E677D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2688" y="2532888"/>
            <a:ext cx="2112264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5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Random search</a:t>
            </a:r>
            <a:endParaRPr sz="15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E978804C-B365-4A37-813C-5B1E60606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2688" y="2990088"/>
            <a:ext cx="2112264" cy="11887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5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cubre más espacio útil que grilla ingenua</a:t>
            </a:r>
            <a:endParaRPr sz="1150"/>
          </a:p>
        </p:txBody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65BAC234-0EFE-47B5-B180-2BC94654B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6160" y="2148840"/>
            <a:ext cx="2423160" cy="2194560"/>
          </a:xfrm>
          <a:prstGeom xmlns:a="http://schemas.openxmlformats.org/drawingml/2006/main" prst="roundRect">
            <a:avLst>
              <a:gd name="adj" fmla="val 2500"/>
            </a:avLst>
          </a:prstGeom>
          <a:solidFill xmlns:a="http://schemas.openxmlformats.org/drawingml/2006/main">
            <a:srgbClr val="101E33"/>
          </a:solidFill>
          <a:ln xmlns:a="http://schemas.openxmlformats.org/drawingml/2006/main" w="12700">
            <a:solidFill>
              <a:srgbClr val="A855F7"/>
            </a:solidFill>
            <a:prstDash val="solid"/>
          </a:ln>
        </p:spPr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2E11CD3F-FC20-4C20-8FEB-20892B9D5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21608" y="2295144"/>
            <a:ext cx="2112264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00" b="1">
                <a:solidFill>
                  <a:srgbClr val="A855F7"/>
                </a:solidFill>
                <a:latin typeface="DejaVu Sans"/>
                <a:ea typeface="DejaVu Sans"/>
                <a:cs typeface="DejaVu Sans"/>
              </a:rPr>
              <a:t>02</a:t>
            </a:r>
            <a:endParaRPr sz="80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B5CBD4E7-96AC-434D-AB9E-455653CE1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21608" y="2532888"/>
            <a:ext cx="2112264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5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CV estratificada</a:t>
            </a:r>
            <a:endParaRPr sz="15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D6744E0E-9D8A-4BD9-9BE1-257BC0B09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21608" y="2990088"/>
            <a:ext cx="2112264" cy="11887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5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mantiene prevalencia por fold</a:t>
            </a:r>
            <a:endParaRPr sz="1150"/>
          </a:p>
        </p:txBody>
      </p:sp>
      <p:sp>
        <p:nvSpPr>
          <p:cNvPr id="18" name="Shape 16">
            <a:extLst xmlns:a="http://schemas.openxmlformats.org/drawingml/2006/main">
              <a:ext uri="{FF2B5EF4-FFF2-40B4-BE49-F238E27FC236}">
                <a16:creationId xmlns:a16="http://schemas.microsoft.com/office/drawing/2014/main" id="{F696C2E5-DF86-4FA1-B0EC-0E1728647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5080" y="2148840"/>
            <a:ext cx="2423160" cy="2194560"/>
          </a:xfrm>
          <a:prstGeom xmlns:a="http://schemas.openxmlformats.org/drawingml/2006/main" prst="roundRect">
            <a:avLst>
              <a:gd name="adj" fmla="val 2500"/>
            </a:avLst>
          </a:prstGeom>
          <a:solidFill xmlns:a="http://schemas.openxmlformats.org/drawingml/2006/main">
            <a:srgbClr val="101E33"/>
          </a:solidFill>
          <a:ln xmlns:a="http://schemas.openxmlformats.org/drawingml/2006/main" w="12700">
            <a:solidFill>
              <a:srgbClr val="F59E0B"/>
            </a:solidFill>
            <a:prstDash val="solid"/>
          </a:ln>
        </p:spPr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D19E9466-215F-40BB-9714-3A65CF1AD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0528" y="2295144"/>
            <a:ext cx="2112264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00" b="1">
                <a:solidFill>
                  <a:srgbClr val="F59E0B"/>
                </a:solidFill>
                <a:latin typeface="DejaVu Sans"/>
                <a:ea typeface="DejaVu Sans"/>
                <a:cs typeface="DejaVu Sans"/>
              </a:rPr>
              <a:t>03</a:t>
            </a:r>
            <a:endParaRPr sz="800"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10EA8180-BA68-444E-B40D-710EF5C32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0528" y="2532888"/>
            <a:ext cx="2112264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5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Early stopping</a:t>
            </a:r>
            <a:endParaRPr sz="150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FAAF08DC-79DA-4092-AFB6-1CBEFD81C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0528" y="2990088"/>
            <a:ext cx="2112264" cy="11887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5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reduce costo y sobreajuste</a:t>
            </a:r>
            <a:endParaRPr sz="1150"/>
          </a:p>
        </p:txBody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579678B8-56B5-4DD4-BBB1-91384C3B8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2148840"/>
            <a:ext cx="2423160" cy="2194560"/>
          </a:xfrm>
          <a:prstGeom xmlns:a="http://schemas.openxmlformats.org/drawingml/2006/main" prst="roundRect">
            <a:avLst>
              <a:gd name="adj" fmla="val 2500"/>
            </a:avLst>
          </a:prstGeom>
          <a:solidFill xmlns:a="http://schemas.openxmlformats.org/drawingml/2006/main">
            <a:srgbClr val="101E33"/>
          </a:solidFill>
          <a:ln xmlns:a="http://schemas.openxmlformats.org/drawingml/2006/main" w="12700">
            <a:solidFill>
              <a:srgbClr val="10B981"/>
            </a:solidFill>
            <a:prstDash val="solid"/>
          </a:ln>
        </p:spPr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67CAB1B1-C5BE-4DEB-AB4A-C64161BAF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9448" y="2295144"/>
            <a:ext cx="2112264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00" b="1">
                <a:solidFill>
                  <a:srgbClr val="10B981"/>
                </a:solidFill>
                <a:latin typeface="DejaVu Sans"/>
                <a:ea typeface="DejaVu Sans"/>
                <a:cs typeface="DejaVu Sans"/>
              </a:rPr>
              <a:t>04</a:t>
            </a:r>
            <a:endParaRPr sz="8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2BC2328C-8F84-434D-8489-46133AB7F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9448" y="2532888"/>
            <a:ext cx="2112264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5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Budget explícito</a:t>
            </a:r>
            <a:endParaRPr sz="1500"/>
          </a:p>
        </p:txBody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6E4C0A99-AE60-4CE0-8F07-9F15CC8C0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9448" y="2990088"/>
            <a:ext cx="2112264" cy="11887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5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tiempo, iteraciones y semilla documentados</a:t>
            </a:r>
            <a:endParaRPr sz="1150"/>
          </a:p>
        </p:txBody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C5BC0DA2-28F4-47CB-933C-525816033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166360"/>
            <a:ext cx="164592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900" b="1">
                <a:solidFill>
                  <a:srgbClr val="00D6C9"/>
                </a:solidFill>
                <a:latin typeface="DejaVu Sans"/>
                <a:ea typeface="DejaVu Sans"/>
                <a:cs typeface="DejaVu Sans"/>
              </a:rPr>
              <a:t>Entrega profesional</a:t>
            </a:r>
            <a:endParaRPr sz="900"/>
          </a:p>
        </p:txBody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483B00D9-BB2B-4C57-822D-B20BD4F7F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4560" y="5074920"/>
            <a:ext cx="786384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80312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5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Reportar rango explorado, criterio de selección, variación por folds y costo computacional.</a:t>
            </a:r>
            <a:endParaRPr sz="1500"/>
          </a:p>
        </p:txBody>
      </p:sp>
    </p:spTree>
    <p:extLst>
      <p:ext uri="{BB962C8B-B14F-4D97-AF65-F5344CB8AC3E}">
        <p14:creationId xmlns:p14="http://schemas.microsoft.com/office/powerpoint/2010/main" val="693727911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7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786596C5-4465-45BA-B664-18F4C7CF5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D6C9"/>
          </a:solidFill>
          <a:ln xmlns:a="http://schemas.openxmlformats.org/drawingml/2006/main" w="12700">
            <a:solidFill>
              <a:srgbClr val="00D6C9">
                <a:alpha val="0"/>
              </a:srgbClr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C9035DD6-C814-48A1-AC90-9D6198CA5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48272"/>
            <a:ext cx="12191695" cy="1097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2436">
              <a:alpha val="90000"/>
            </a:srgbClr>
          </a:solidFill>
          <a:ln xmlns:a="http://schemas.openxmlformats.org/drawingml/2006/main"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F38A46BE-6F94-4B5F-A60C-F987D412B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56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DA5CEC10-90EE-4A2F-BA14-1F4AE23A9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25</a:t>
            </a:r>
            <a:endParaRPr sz="56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61B9DEC8-7D40-4E5C-A731-75D961001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402336"/>
            <a:ext cx="731520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00" b="1">
                <a:solidFill>
                  <a:srgbClr val="00D6C9"/>
                </a:solidFill>
                <a:latin typeface="DejaVu Sans"/>
                <a:ea typeface="DejaVu Sans"/>
                <a:cs typeface="DejaVu Sans"/>
              </a:rPr>
              <a:t>MODELO EN OPERACIÓN</a:t>
            </a:r>
            <a:endParaRPr sz="8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C729DB58-E4CF-4854-BE60-91ECE1EFB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13232"/>
            <a:ext cx="10835640" cy="590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La latencia también es una variable de decisión</a:t>
            </a:r>
            <a:endParaRPr sz="27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2FA20BA8-5D13-448A-8F8A-1348541B6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335024"/>
            <a:ext cx="1078992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Comparación conceptual: la latencia debe medirse en el entorno real de operación.</a:t>
            </a:r>
            <a:endParaRPr sz="14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C93C6FA8-98BD-451E-8F55-3FE408A19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1828800"/>
            <a:ext cx="5669280" cy="3977640"/>
          </a:xfrm>
          <a:prstGeom xmlns:a="http://schemas.openxmlformats.org/drawingml/2006/main" prst="roundRect">
            <a:avLst>
              <a:gd name="adj" fmla="val 1379"/>
            </a:avLst>
          </a:prstGeom>
          <a:solidFill xmlns:a="http://schemas.openxmlformats.org/drawingml/2006/main">
            <a:srgbClr val="101E33"/>
          </a:solidFill>
          <a:ln xmlns:a="http://schemas.openxmlformats.org/drawingml/2006/main" w="12700">
            <a:solidFill>
              <a:srgbClr val="00D6C9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CA6D555E-06BD-41BC-9A2E-54682BE1C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487168"/>
            <a:ext cx="118872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00" b="1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Árbol</a:t>
            </a:r>
            <a:endParaRPr sz="1100"/>
          </a:p>
        </p:txBody>
      </p:sp>
      <p:sp>
        <p:nvSpPr>
          <p:cNvPr id="12" name="Shape 10">
            <a:extLst xmlns:a="http://schemas.openxmlformats.org/drawingml/2006/main">
              <a:ext uri="{FF2B5EF4-FFF2-40B4-BE49-F238E27FC236}">
                <a16:creationId xmlns:a16="http://schemas.microsoft.com/office/drawing/2014/main" id="{70B0DE7F-9C5E-45DD-9D19-781D33C4B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2487168"/>
            <a:ext cx="2165299" cy="16459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D6C9"/>
          </a:solidFill>
          <a:ln xmlns:a="http://schemas.openxmlformats.org/drawingml/2006/main" w="12700">
            <a:solidFill>
              <a:srgbClr val="00D6C9"/>
            </a:solidFill>
            <a:prstDash val="solid"/>
          </a:ln>
        </p:spPr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8DB00667-10BE-4B58-912D-DE4E49F77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2724912"/>
            <a:ext cx="100584" cy="16459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12700">
            <a:solidFill>
              <a:srgbClr val="F59E0B"/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5E38463B-93E8-4F28-A501-475673A8B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172968"/>
            <a:ext cx="118872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00" b="1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RF</a:t>
            </a:r>
            <a:endParaRPr sz="1100"/>
          </a:p>
        </p:txBody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C8072F95-68BB-4C1E-800C-756A0EC15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3172968"/>
            <a:ext cx="2370125" cy="16459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D6C9"/>
          </a:solidFill>
          <a:ln xmlns:a="http://schemas.openxmlformats.org/drawingml/2006/main" w="12700">
            <a:solidFill>
              <a:srgbClr val="00D6C9"/>
            </a:solidFill>
            <a:prstDash val="solid"/>
          </a:ln>
        </p:spPr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1BACC93C-99B4-4F5B-AD78-C84E562D7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3410712"/>
            <a:ext cx="955548" cy="16459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12700">
            <a:solidFill>
              <a:srgbClr val="F59E0B"/>
            </a:solidFill>
            <a:prstDash val="solid"/>
          </a:ln>
        </p:spPr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DB4BFA01-9B49-4428-9AF2-C7D95191E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858768"/>
            <a:ext cx="118872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00" b="1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Boosting</a:t>
            </a:r>
            <a:endParaRPr sz="1100"/>
          </a:p>
        </p:txBody>
      </p:sp>
      <p:sp>
        <p:nvSpPr>
          <p:cNvPr id="18" name="Shape 16">
            <a:extLst xmlns:a="http://schemas.openxmlformats.org/drawingml/2006/main">
              <a:ext uri="{FF2B5EF4-FFF2-40B4-BE49-F238E27FC236}">
                <a16:creationId xmlns:a16="http://schemas.microsoft.com/office/drawing/2014/main" id="{B226FFCB-1E06-4D5E-90E6-64450631A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3858768"/>
            <a:ext cx="2414016" cy="16459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D6C9"/>
          </a:solidFill>
          <a:ln xmlns:a="http://schemas.openxmlformats.org/drawingml/2006/main" w="12700">
            <a:solidFill>
              <a:srgbClr val="00D6C9"/>
            </a:solidFill>
            <a:prstDash val="solid"/>
          </a:ln>
        </p:spPr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90ED044F-881E-4082-93DA-A68B8D3A0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4096512"/>
            <a:ext cx="1709928" cy="16459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12700">
            <a:solidFill>
              <a:srgbClr val="F59E0B"/>
            </a:solidFill>
            <a:prstDash val="solid"/>
          </a:ln>
        </p:spPr>
      </p:sp>
      <p:sp>
        <p:nvSpPr>
          <p:cNvPr id="20" name="Shape 18">
            <a:extLst xmlns:a="http://schemas.openxmlformats.org/drawingml/2006/main">
              <a:ext uri="{FF2B5EF4-FFF2-40B4-BE49-F238E27FC236}">
                <a16:creationId xmlns:a16="http://schemas.microsoft.com/office/drawing/2014/main" id="{06D3E519-F5BE-4A31-8AC4-B0F683AD5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7720" y="5074920"/>
            <a:ext cx="658368" cy="310896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00D6C9">
              <a:alpha val="84000"/>
            </a:srgbClr>
          </a:solidFill>
          <a:ln xmlns:a="http://schemas.openxmlformats.org/drawingml/2006/main" w="12700">
            <a:solidFill>
              <a:srgbClr val="00D6C9"/>
            </a:solidFill>
            <a:prstDash val="solid"/>
          </a:ln>
        </p:spPr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2C52F935-F5C2-4726-9C2E-C176D3647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0872" y="5148072"/>
            <a:ext cx="512064" cy="1188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7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AUC</a:t>
            </a:r>
            <a:endParaRPr sz="750"/>
          </a:p>
        </p:txBody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33E51862-C9FB-44F2-A0F8-1866724C0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0" y="5074920"/>
            <a:ext cx="868680" cy="310896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F59E0B">
              <a:alpha val="84000"/>
            </a:srgbClr>
          </a:solidFill>
          <a:ln xmlns:a="http://schemas.openxmlformats.org/drawingml/2006/main" w="12700">
            <a:solidFill>
              <a:srgbClr val="F59E0B"/>
            </a:solidFill>
            <a:prstDash val="solid"/>
          </a:ln>
        </p:spPr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FA7F58C8-8C58-443E-B3DB-7FB51F6B1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8112" y="5148072"/>
            <a:ext cx="722376" cy="1188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7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latencia</a:t>
            </a:r>
            <a:endParaRPr sz="750"/>
          </a:p>
        </p:txBody>
      </p:sp>
      <p:sp>
        <p:nvSpPr>
          <p:cNvPr id="24" name="Shape 22">
            <a:extLst xmlns:a="http://schemas.openxmlformats.org/drawingml/2006/main">
              <a:ext uri="{FF2B5EF4-FFF2-40B4-BE49-F238E27FC236}">
                <a16:creationId xmlns:a16="http://schemas.microsoft.com/office/drawing/2014/main" id="{DA8E398C-0114-4EFF-B23E-B8785D662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9440" y="1828800"/>
            <a:ext cx="4297680" cy="3977640"/>
          </a:xfrm>
          <a:prstGeom xmlns:a="http://schemas.openxmlformats.org/drawingml/2006/main" prst="roundRect">
            <a:avLst>
              <a:gd name="adj" fmla="val 1379"/>
            </a:avLst>
          </a:prstGeom>
          <a:solidFill xmlns:a="http://schemas.openxmlformats.org/drawingml/2006/main">
            <a:srgbClr val="101E33"/>
          </a:solidFill>
          <a:ln xmlns:a="http://schemas.openxmlformats.org/drawingml/2006/main" w="12700">
            <a:solidFill>
              <a:srgbClr val="F59E0B"/>
            </a:solidFill>
            <a:prstDash val="solid"/>
          </a:ln>
        </p:spPr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CA103CCC-E960-48D4-ABDE-E046F96F2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23760" y="2148840"/>
            <a:ext cx="301752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800" b="1">
                <a:solidFill>
                  <a:srgbClr val="F59E0B"/>
                </a:solidFill>
                <a:latin typeface="DejaVu Sans"/>
                <a:ea typeface="DejaVu Sans"/>
                <a:cs typeface="DejaVu Sans"/>
              </a:rPr>
              <a:t>Preguntas operativas</a:t>
            </a:r>
            <a:endParaRPr sz="1800"/>
          </a:p>
        </p:txBody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731598A9-D236-4A02-8EC3-80CBB725D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23760" y="2697480"/>
            <a:ext cx="3429000" cy="1965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r>
              <a:rPr sz="132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¿Se predice en lote o en tiempo real?</a:t>
            </a:r>
            <a:endParaRPr sz="1320"/>
          </a:p>
          <a:p xmlns:a="http://schemas.openxmlformats.org/drawingml/2006/main">
            <a:r>
              <a:rPr sz="132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¿Cuántos casos por hora?</a:t>
            </a:r>
            <a:endParaRPr sz="1320"/>
          </a:p>
          <a:p xmlns:a="http://schemas.openxmlformats.org/drawingml/2006/main">
            <a:r>
              <a:rPr sz="132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¿Quién explica el resultado?</a:t>
            </a:r>
            <a:endParaRPr sz="1320"/>
          </a:p>
          <a:p xmlns:a="http://schemas.openxmlformats.org/drawingml/2006/main">
            <a:r>
              <a:rPr sz="132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¿Qué pasa si el modelo falla?</a:t>
            </a:r>
            <a:endParaRPr sz="1320"/>
          </a:p>
        </p:txBody>
      </p:sp>
    </p:spTree>
    <p:extLst>
      <p:ext uri="{BB962C8B-B14F-4D97-AF65-F5344CB8AC3E}">
        <p14:creationId xmlns:p14="http://schemas.microsoft.com/office/powerpoint/2010/main" val="981951928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7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09B8B241-8B30-44B0-A209-3ABBBCF6A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D6C9"/>
          </a:solidFill>
          <a:ln xmlns:a="http://schemas.openxmlformats.org/drawingml/2006/main" w="12700">
            <a:solidFill>
              <a:srgbClr val="00D6C9">
                <a:alpha val="0"/>
              </a:srgbClr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AF6396AD-33F1-4AC7-8D3F-B9F1BE024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48272"/>
            <a:ext cx="12191695" cy="1097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2436">
              <a:alpha val="90000"/>
            </a:srgbClr>
          </a:solidFill>
          <a:ln xmlns:a="http://schemas.openxmlformats.org/drawingml/2006/main"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8A7CABC9-A614-41FD-9AE8-3C3256A17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56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8088E8C6-57E7-43B7-AC00-77A8789A7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26</a:t>
            </a:r>
            <a:endParaRPr sz="56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BB2BA11A-156C-4C59-BA6A-AC1A59603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402336"/>
            <a:ext cx="731520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00" b="1">
                <a:solidFill>
                  <a:srgbClr val="00D6C9"/>
                </a:solidFill>
                <a:latin typeface="DejaVu Sans"/>
                <a:ea typeface="DejaVu Sans"/>
                <a:cs typeface="DejaVu Sans"/>
              </a:rPr>
              <a:t>EVALUACIÓN SENSIBLE A COSTOS</a:t>
            </a:r>
            <a:endParaRPr sz="8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BCDCF5B8-A69C-4C4B-8BBE-B8100B106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13232"/>
            <a:ext cx="10835640" cy="590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Métricas técnicas → valor económico</a:t>
            </a:r>
            <a:endParaRPr sz="27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7B24CDCB-33EA-4CB4-96C7-C096E0691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335024"/>
            <a:ext cx="1078992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La matriz de confusión se transforma en dinero, riesgo o capacidad utilizada.</a:t>
            </a:r>
            <a:endParaRPr sz="14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6FF62EC9-0692-43F1-BDAF-51FA5E1A4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1828800"/>
            <a:ext cx="5166360" cy="3794760"/>
          </a:xfrm>
          <a:prstGeom xmlns:a="http://schemas.openxmlformats.org/drawingml/2006/main" prst="roundRect">
            <a:avLst>
              <a:gd name="adj" fmla="val 1446"/>
            </a:avLst>
          </a:prstGeom>
          <a:solidFill xmlns:a="http://schemas.openxmlformats.org/drawingml/2006/main">
            <a:srgbClr val="101E33"/>
          </a:solidFill>
          <a:ln xmlns:a="http://schemas.openxmlformats.org/drawingml/2006/main" w="12700">
            <a:solidFill>
              <a:srgbClr val="00D6C9"/>
            </a:solidFill>
            <a:prstDash val="solid"/>
          </a:ln>
        </p:spPr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180E9576-EB63-4858-8D06-3B3B900E1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2514600"/>
            <a:ext cx="1051560" cy="10515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B981">
              <a:alpha val="90000"/>
            </a:srgbClr>
          </a:solidFill>
          <a:ln xmlns:a="http://schemas.openxmlformats.org/drawingml/2006/main" w="12700">
            <a:solidFill>
              <a:srgbClr val="5F7388"/>
            </a:solidFill>
            <a:prstDash val="solid"/>
          </a:ln>
        </p:spPr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88A9DD50-5D06-420C-96CE-8CB834238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36192" y="2770632"/>
            <a:ext cx="73152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62719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9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TP</a:t>
            </a:r>
            <a:endParaRPr sz="190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FAAAFE58-98B0-426C-B9E0-BD45151FE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3160" y="2514600"/>
            <a:ext cx="1051560" cy="10515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4444"/>
          </a:solidFill>
          <a:ln xmlns:a="http://schemas.openxmlformats.org/drawingml/2006/main" w="12700">
            <a:solidFill>
              <a:srgbClr val="5F7388"/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EA817F8F-BFDC-4E57-AF1E-E2807819A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87752" y="2770632"/>
            <a:ext cx="73152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62719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9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FN</a:t>
            </a:r>
            <a:endParaRPr sz="1900"/>
          </a:p>
        </p:txBody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52552B03-7D94-4B74-A3EA-5E99F7101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3566160"/>
            <a:ext cx="1051560" cy="10515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12700">
            <a:solidFill>
              <a:srgbClr val="5F7388"/>
            </a:solidFill>
            <a:prstDash val="solid"/>
          </a:ln>
        </p:spPr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FFAD00E3-BF6D-465D-8258-209B11373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36192" y="3822192"/>
            <a:ext cx="73152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62719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9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FP</a:t>
            </a:r>
            <a:endParaRPr sz="1900"/>
          </a:p>
        </p:txBody>
      </p:sp>
      <p:sp>
        <p:nvSpPr>
          <p:cNvPr id="17" name="Shape 15">
            <a:extLst xmlns:a="http://schemas.openxmlformats.org/drawingml/2006/main">
              <a:ext uri="{FF2B5EF4-FFF2-40B4-BE49-F238E27FC236}">
                <a16:creationId xmlns:a16="http://schemas.microsoft.com/office/drawing/2014/main" id="{94E74E27-2893-4E62-9DD4-E218E606F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3160" y="3566160"/>
            <a:ext cx="1051560" cy="10515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3243B">
              <a:alpha val="70000"/>
            </a:srgbClr>
          </a:solidFill>
          <a:ln xmlns:a="http://schemas.openxmlformats.org/drawingml/2006/main" w="12700">
            <a:solidFill>
              <a:srgbClr val="5F7388"/>
            </a:solidFill>
            <a:prstDash val="solid"/>
          </a:ln>
        </p:spPr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B28F8433-4185-4EC8-AD69-EBA42D104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87752" y="3822192"/>
            <a:ext cx="73152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62719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9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TN</a:t>
            </a:r>
            <a:endParaRPr sz="190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C4EE9C87-8AC9-40DB-9014-10169910B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2000250"/>
            <a:ext cx="2286000" cy="2190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050">
                <a:solidFill>
                  <a:srgbClr val="8FA3B7"/>
                </a:solidFill>
                <a:latin typeface="DejaVu Sans"/>
                <a:ea typeface="DejaVu Sans"/>
                <a:cs typeface="DejaVu Sans"/>
              </a:rPr>
              <a:t>Predicción: positiva / negativa</a:t>
            </a:r>
            <a:endParaRPr sz="1000"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D0B10440-D397-4088-A8A4-7B120A656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16200000">
            <a:off x="876300" y="3048000"/>
            <a:ext cx="457200" cy="2190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050">
                <a:solidFill>
                  <a:srgbClr val="8FA3B7"/>
                </a:solidFill>
                <a:latin typeface="DejaVu Sans"/>
                <a:ea typeface="DejaVu Sans"/>
                <a:cs typeface="DejaVu Sans"/>
              </a:rPr>
              <a:t>Real</a:t>
            </a:r>
            <a:endParaRPr sz="1000"/>
          </a:p>
        </p:txBody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19A22F3C-78DE-4873-B95C-73602B5C8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1828800"/>
            <a:ext cx="4892040" cy="3794760"/>
          </a:xfrm>
          <a:prstGeom xmlns:a="http://schemas.openxmlformats.org/drawingml/2006/main" prst="roundRect">
            <a:avLst>
              <a:gd name="adj" fmla="val 1446"/>
            </a:avLst>
          </a:prstGeom>
          <a:solidFill xmlns:a="http://schemas.openxmlformats.org/drawingml/2006/main">
            <a:srgbClr val="101E33"/>
          </a:solidFill>
          <a:ln xmlns:a="http://schemas.openxmlformats.org/drawingml/2006/main" w="12700">
            <a:solidFill>
              <a:srgbClr val="A855F7"/>
            </a:solidFill>
            <a:prstDash val="solid"/>
          </a:ln>
        </p:spPr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F8C27E08-9A38-4BBD-947C-EBD996579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2280" y="2514600"/>
            <a:ext cx="4069080" cy="749808"/>
          </a:xfrm>
          <a:prstGeom xmlns:a="http://schemas.openxmlformats.org/drawingml/2006/main" prst="roundRect">
            <a:avLst>
              <a:gd name="adj" fmla="val 6098"/>
            </a:avLst>
          </a:prstGeom>
          <a:solidFill xmlns:a="http://schemas.openxmlformats.org/drawingml/2006/main">
            <a:srgbClr val="0E1A2C"/>
          </a:solidFill>
          <a:ln xmlns:a="http://schemas.openxmlformats.org/drawingml/2006/main" w="12700">
            <a:solidFill>
              <a:srgbClr val="A855F7"/>
            </a:solidFill>
            <a:prstDash val="solid"/>
          </a:ln>
        </p:spPr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FCB646A7-7870-4008-86E3-79B0277F0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9440" y="2651760"/>
            <a:ext cx="3794760" cy="4754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82105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900">
                <a:solidFill>
                  <a:srgbClr val="F8FAFC"/>
                </a:solidFill>
                <a:latin typeface="DejaVu Serif"/>
                <a:ea typeface="DejaVu Serif"/>
                <a:cs typeface="DejaVu Serif"/>
              </a:rPr>
              <a:t>Valor = b·TP − c_FP·FP − c_FN·FN − c_op·acciones</a:t>
            </a:r>
            <a:endParaRPr sz="19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D5BD9FB7-02C7-4232-9967-768E7190F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2280" y="3611880"/>
            <a:ext cx="3840480" cy="12344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r>
              <a:rPr sz="125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Un FN puede costar más que un FP.</a:t>
            </a:r>
            <a:endParaRPr sz="1250"/>
          </a:p>
          <a:p xmlns:a="http://schemas.openxmlformats.org/drawingml/2006/main">
            <a:r>
              <a:rPr sz="125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La capacidad limita cuántas acciones se pueden tomar.</a:t>
            </a:r>
            <a:endParaRPr sz="1250"/>
          </a:p>
          <a:p xmlns:a="http://schemas.openxmlformats.org/drawingml/2006/main">
            <a:r>
              <a:rPr sz="125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El threshold óptimo cambia cuando cambian costos o prevalencia.</a:t>
            </a:r>
            <a:endParaRPr sz="1250"/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4FF13B0-638A-428A-BC71-5DC3F78D8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895600"/>
            <a:ext cx="2667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>
                <a:solidFill>
                  <a:srgbClr val="CBD5E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+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85A49B8-AE40-44D0-96FE-7E3270441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000500"/>
            <a:ext cx="2667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>
                <a:solidFill>
                  <a:srgbClr val="CBD5E1"/>
                </a:solidFill>
                <a:latin typeface="DejaVu Sans"/>
                <a:ea typeface="DejaVu Sans"/>
                <a:cs typeface="DejaVu Sans"/>
              </a:defRPr>
            </a:pPr>
            <a:r>
              <a:rPr sz="1350">
                <a:solidFill>
                  <a:srgbClr val="CBD5E1"/>
                </a:solidFill>
                <a:latin typeface="DejaVu Sans"/>
                <a:ea typeface="DejaVu Sans"/>
                <a:cs typeface="DejaVu Sans"/>
              </a:rPr>
              <a:t>−</a:t>
            </a:r>
          </a:p>
        </p:txBody>
      </p:sp>
    </p:spTree>
    <p:extLst>
      <p:ext uri="{BB962C8B-B14F-4D97-AF65-F5344CB8AC3E}">
        <p14:creationId xmlns:p14="http://schemas.microsoft.com/office/powerpoint/2010/main" val="189191985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7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6D4BC5E6-B874-4BAA-AD62-36E5F5031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D6C9"/>
          </a:solidFill>
          <a:ln xmlns:a="http://schemas.openxmlformats.org/drawingml/2006/main" w="12700">
            <a:solidFill>
              <a:srgbClr val="00D6C9">
                <a:alpha val="0"/>
              </a:srgbClr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9FD98153-BB23-403E-A594-EE6688E64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48272"/>
            <a:ext cx="12191695" cy="1097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2436">
              <a:alpha val="90000"/>
            </a:srgbClr>
          </a:solidFill>
          <a:ln xmlns:a="http://schemas.openxmlformats.org/drawingml/2006/main"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EEDA6F85-D08A-470E-B13D-8D2BD318E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56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CF51C721-A86A-4BF5-BA09-780FB5A8D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27</a:t>
            </a:r>
            <a:endParaRPr sz="56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2824BA6D-BB58-4C15-95E7-AD002B0E2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402336"/>
            <a:ext cx="731520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00" b="1">
                <a:solidFill>
                  <a:srgbClr val="00D6C9"/>
                </a:solidFill>
                <a:latin typeface="DejaVu Sans"/>
                <a:ea typeface="DejaVu Sans"/>
                <a:cs typeface="DejaVu Sans"/>
              </a:rPr>
              <a:t>DECISION LAB</a:t>
            </a:r>
            <a:endParaRPr sz="8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B46BB7F7-48EE-42CB-B0AF-7B2104343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13232"/>
            <a:ext cx="10835640" cy="590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Caso integrador: priorizar siniestros para revisión</a:t>
            </a:r>
            <a:endParaRPr sz="27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6BF26A93-AD50-4462-AC08-EA54CA57A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335024"/>
            <a:ext cx="1078992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94085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La aseguradora no compra AUC: compra mejor asignación de analistas, menor fraude no detectado y control de falsos positivos.</a:t>
            </a:r>
            <a:endParaRPr sz="14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FF3C39BD-5D7E-4CBA-A0AC-EA7531D98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0280"/>
            <a:ext cx="1901952" cy="1965960"/>
          </a:xfrm>
          <a:prstGeom xmlns:a="http://schemas.openxmlformats.org/drawingml/2006/main" prst="roundRect">
            <a:avLst>
              <a:gd name="adj" fmla="val 2885"/>
            </a:avLst>
          </a:prstGeom>
          <a:solidFill xmlns:a="http://schemas.openxmlformats.org/drawingml/2006/main">
            <a:srgbClr val="101E33"/>
          </a:solidFill>
          <a:ln xmlns:a="http://schemas.openxmlformats.org/drawingml/2006/main" w="12700">
            <a:solidFill>
              <a:srgbClr val="00D6C9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05BB6AD2-469B-45BE-A34C-6B4B10243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248" y="2386584"/>
            <a:ext cx="1591056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00" b="1">
                <a:solidFill>
                  <a:srgbClr val="00D6C9"/>
                </a:solidFill>
                <a:latin typeface="DejaVu Sans"/>
                <a:ea typeface="DejaVu Sans"/>
                <a:cs typeface="DejaVu Sans"/>
              </a:rPr>
              <a:t>01</a:t>
            </a:r>
            <a:endParaRPr sz="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64994447-92FA-49C5-A59F-6D3F2346E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248" y="2624328"/>
            <a:ext cx="1591056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5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Datos</a:t>
            </a:r>
            <a:endParaRPr sz="15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617AADF2-463C-4FB4-A4D1-5DBDCFCF9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248" y="3081528"/>
            <a:ext cx="1591056" cy="9601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5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siniestro, cliente, canal</a:t>
            </a:r>
            <a:endParaRPr sz="1150"/>
          </a:p>
        </p:txBody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1A8EF058-399A-4A70-99DD-692AB4C95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2240280"/>
            <a:ext cx="1901952" cy="1965960"/>
          </a:xfrm>
          <a:prstGeom xmlns:a="http://schemas.openxmlformats.org/drawingml/2006/main" prst="roundRect">
            <a:avLst>
              <a:gd name="adj" fmla="val 2885"/>
            </a:avLst>
          </a:prstGeom>
          <a:solidFill xmlns:a="http://schemas.openxmlformats.org/drawingml/2006/main">
            <a:srgbClr val="101E33"/>
          </a:solidFill>
          <a:ln xmlns:a="http://schemas.openxmlformats.org/drawingml/2006/main" w="12700">
            <a:solidFill>
              <a:srgbClr val="A855F7"/>
            </a:solidFill>
            <a:prstDash val="solid"/>
          </a:ln>
        </p:spPr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305CA521-B066-4E0A-A9CA-E342DE6D0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7248" y="2386584"/>
            <a:ext cx="1591056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00" b="1">
                <a:solidFill>
                  <a:srgbClr val="A855F7"/>
                </a:solidFill>
                <a:latin typeface="DejaVu Sans"/>
                <a:ea typeface="DejaVu Sans"/>
                <a:cs typeface="DejaVu Sans"/>
              </a:rPr>
              <a:t>02</a:t>
            </a:r>
            <a:endParaRPr sz="8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3899BB39-D937-4C23-B9B5-D83E168C7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7248" y="2624328"/>
            <a:ext cx="1591056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5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Modelo</a:t>
            </a:r>
            <a:endParaRPr sz="15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C0EAD53C-82F8-4C74-8C14-C59C7CAFB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7248" y="3081528"/>
            <a:ext cx="1591056" cy="9601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5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RF o boosting</a:t>
            </a:r>
            <a:endParaRPr sz="1150"/>
          </a:p>
        </p:txBody>
      </p:sp>
      <p:sp>
        <p:nvSpPr>
          <p:cNvPr id="20" name="Shape 18">
            <a:extLst xmlns:a="http://schemas.openxmlformats.org/drawingml/2006/main">
              <a:ext uri="{FF2B5EF4-FFF2-40B4-BE49-F238E27FC236}">
                <a16:creationId xmlns:a16="http://schemas.microsoft.com/office/drawing/2014/main" id="{9C2F703F-6914-4DD2-A4F4-F60AF9E3D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2240280"/>
            <a:ext cx="1901952" cy="1965960"/>
          </a:xfrm>
          <a:prstGeom xmlns:a="http://schemas.openxmlformats.org/drawingml/2006/main" prst="roundRect">
            <a:avLst>
              <a:gd name="adj" fmla="val 2885"/>
            </a:avLst>
          </a:prstGeom>
          <a:solidFill xmlns:a="http://schemas.openxmlformats.org/drawingml/2006/main">
            <a:srgbClr val="101E33"/>
          </a:solidFill>
          <a:ln xmlns:a="http://schemas.openxmlformats.org/drawingml/2006/main" w="12700">
            <a:solidFill>
              <a:srgbClr val="F59E0B"/>
            </a:solidFill>
            <a:prstDash val="solid"/>
          </a:ln>
        </p:spPr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23553C28-5C80-4EC8-BB43-3CE67E3DA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3248" y="2386584"/>
            <a:ext cx="1591056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00" b="1">
                <a:solidFill>
                  <a:srgbClr val="F59E0B"/>
                </a:solidFill>
                <a:latin typeface="DejaVu Sans"/>
                <a:ea typeface="DejaVu Sans"/>
                <a:cs typeface="DejaVu Sans"/>
              </a:rPr>
              <a:t>03</a:t>
            </a:r>
            <a:endParaRPr sz="800"/>
          </a:p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74D3E686-CABD-4D37-AD8C-5A8DF01F2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3248" y="2624328"/>
            <a:ext cx="1591056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5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Score</a:t>
            </a:r>
            <a:endParaRPr sz="1500"/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0942C6FD-74C2-4134-BDE3-D23C867B0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3248" y="3081528"/>
            <a:ext cx="1591056" cy="9601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5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prob. revisión</a:t>
            </a:r>
            <a:endParaRPr sz="1150"/>
          </a:p>
        </p:txBody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91C21CA1-B735-4A4C-A74F-63A251A32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2240280"/>
            <a:ext cx="1901952" cy="1965960"/>
          </a:xfrm>
          <a:prstGeom xmlns:a="http://schemas.openxmlformats.org/drawingml/2006/main" prst="roundRect">
            <a:avLst>
              <a:gd name="adj" fmla="val 2885"/>
            </a:avLst>
          </a:prstGeom>
          <a:solidFill xmlns:a="http://schemas.openxmlformats.org/drawingml/2006/main">
            <a:srgbClr val="101E33"/>
          </a:solidFill>
          <a:ln xmlns:a="http://schemas.openxmlformats.org/drawingml/2006/main" w="12700">
            <a:solidFill>
              <a:srgbClr val="10B981"/>
            </a:solidFill>
            <a:prstDash val="solid"/>
          </a:ln>
        </p:spPr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A913D7BA-99B2-4CC8-99B1-E5DF52F83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9248" y="2386584"/>
            <a:ext cx="1591056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00" b="1">
                <a:solidFill>
                  <a:srgbClr val="10B981"/>
                </a:solidFill>
                <a:latin typeface="DejaVu Sans"/>
                <a:ea typeface="DejaVu Sans"/>
                <a:cs typeface="DejaVu Sans"/>
              </a:rPr>
              <a:t>04</a:t>
            </a:r>
            <a:endParaRPr sz="800"/>
          </a:p>
        </p:txBody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6BC573FD-CF5D-4EA7-B832-610AA8191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9248" y="2624328"/>
            <a:ext cx="1591056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5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Política</a:t>
            </a:r>
            <a:endParaRPr sz="1500"/>
          </a:p>
        </p:txBody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EA5F44C5-8AB8-4520-A258-FCD077CFE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9248" y="3081528"/>
            <a:ext cx="1591056" cy="9601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5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top K / threshold</a:t>
            </a:r>
            <a:endParaRPr sz="1150"/>
          </a:p>
        </p:txBody>
      </p:sp>
      <p:sp>
        <p:nvSpPr>
          <p:cNvPr id="30" name="Shape 28">
            <a:extLst xmlns:a="http://schemas.openxmlformats.org/drawingml/2006/main">
              <a:ext uri="{FF2B5EF4-FFF2-40B4-BE49-F238E27FC236}">
                <a16:creationId xmlns:a16="http://schemas.microsoft.com/office/drawing/2014/main" id="{EEA616AF-9252-456F-A479-73BD8BB40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9800" y="2240280"/>
            <a:ext cx="1901952" cy="1965960"/>
          </a:xfrm>
          <a:prstGeom xmlns:a="http://schemas.openxmlformats.org/drawingml/2006/main" prst="roundRect">
            <a:avLst>
              <a:gd name="adj" fmla="val 2885"/>
            </a:avLst>
          </a:prstGeom>
          <a:solidFill xmlns:a="http://schemas.openxmlformats.org/drawingml/2006/main">
            <a:srgbClr val="101E33"/>
          </a:solidFill>
          <a:ln xmlns:a="http://schemas.openxmlformats.org/drawingml/2006/main" w="12700">
            <a:solidFill>
              <a:srgbClr val="0EA5E9"/>
            </a:solidFill>
            <a:prstDash val="solid"/>
          </a:ln>
        </p:spPr>
      </p:sp>
      <p:sp>
        <p:nvSpPr>
          <p:cNvPr id="31" name="Text 29">
            <a:extLst xmlns:a="http://schemas.openxmlformats.org/drawingml/2006/main">
              <a:ext uri="{FF2B5EF4-FFF2-40B4-BE49-F238E27FC236}">
                <a16:creationId xmlns:a16="http://schemas.microsoft.com/office/drawing/2014/main" id="{AFED6414-7365-4449-9148-5659738C0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85248" y="2386584"/>
            <a:ext cx="1591056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00" b="1">
                <a:solidFill>
                  <a:srgbClr val="0EA5E9"/>
                </a:solidFill>
                <a:latin typeface="DejaVu Sans"/>
                <a:ea typeface="DejaVu Sans"/>
                <a:cs typeface="DejaVu Sans"/>
              </a:rPr>
              <a:t>05</a:t>
            </a:r>
            <a:endParaRPr sz="800"/>
          </a:p>
        </p:txBody>
      </p:sp>
      <p:sp>
        <p:nvSpPr>
          <p:cNvPr id="32" name="Text 30">
            <a:extLst xmlns:a="http://schemas.openxmlformats.org/drawingml/2006/main">
              <a:ext uri="{FF2B5EF4-FFF2-40B4-BE49-F238E27FC236}">
                <a16:creationId xmlns:a16="http://schemas.microsoft.com/office/drawing/2014/main" id="{44041DDB-CB43-4637-8A70-7149842BD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85248" y="2624328"/>
            <a:ext cx="1591056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5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Acción</a:t>
            </a:r>
            <a:endParaRPr sz="1500"/>
          </a:p>
        </p:txBody>
      </p:sp>
      <p:sp>
        <p:nvSpPr>
          <p:cNvPr id="33" name="Text 31">
            <a:extLst xmlns:a="http://schemas.openxmlformats.org/drawingml/2006/main">
              <a:ext uri="{FF2B5EF4-FFF2-40B4-BE49-F238E27FC236}">
                <a16:creationId xmlns:a16="http://schemas.microsoft.com/office/drawing/2014/main" id="{AE075EA5-405D-4F23-A9AD-EE1FCDA53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85248" y="3081528"/>
            <a:ext cx="1591056" cy="9601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5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revisar / pagar</a:t>
            </a:r>
            <a:endParaRPr sz="1150"/>
          </a:p>
        </p:txBody>
      </p:sp>
      <p:sp>
        <p:nvSpPr>
          <p:cNvPr id="34" name="Shape 32">
            <a:extLst xmlns:a="http://schemas.openxmlformats.org/drawingml/2006/main">
              <a:ext uri="{FF2B5EF4-FFF2-40B4-BE49-F238E27FC236}">
                <a16:creationId xmlns:a16="http://schemas.microsoft.com/office/drawing/2014/main" id="{715E55EC-1923-4DB3-A47A-E0E8A6F19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4892040"/>
            <a:ext cx="9966960" cy="621792"/>
          </a:xfrm>
          <a:prstGeom xmlns:a="http://schemas.openxmlformats.org/drawingml/2006/main" prst="roundRect">
            <a:avLst>
              <a:gd name="adj" fmla="val 8824"/>
            </a:avLst>
          </a:prstGeom>
          <a:solidFill xmlns:a="http://schemas.openxmlformats.org/drawingml/2006/main">
            <a:srgbClr val="101E33"/>
          </a:solidFill>
          <a:ln xmlns:a="http://schemas.openxmlformats.org/drawingml/2006/main" w="12700">
            <a:solidFill>
              <a:srgbClr val="F59E0B"/>
            </a:solidFill>
            <a:prstDash val="solid"/>
          </a:ln>
        </p:spPr>
      </p:sp>
      <p:sp>
        <p:nvSpPr>
          <p:cNvPr id="35" name="Text 33">
            <a:extLst xmlns:a="http://schemas.openxmlformats.org/drawingml/2006/main">
              <a:ext uri="{FF2B5EF4-FFF2-40B4-BE49-F238E27FC236}">
                <a16:creationId xmlns:a16="http://schemas.microsoft.com/office/drawing/2014/main" id="{44878B46-50F7-4D3E-A76B-AEB1FCD51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0160" y="5102352"/>
            <a:ext cx="128016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900" b="1">
                <a:solidFill>
                  <a:srgbClr val="F59E0B"/>
                </a:solidFill>
                <a:latin typeface="DejaVu Sans"/>
                <a:ea typeface="DejaVu Sans"/>
                <a:cs typeface="DejaVu Sans"/>
              </a:rPr>
              <a:t>Pregunta final</a:t>
            </a:r>
            <a:endParaRPr sz="900"/>
          </a:p>
        </p:txBody>
      </p:sp>
      <p:sp>
        <p:nvSpPr>
          <p:cNvPr id="36" name="Text 34">
            <a:extLst xmlns:a="http://schemas.openxmlformats.org/drawingml/2006/main">
              <a:ext uri="{FF2B5EF4-FFF2-40B4-BE49-F238E27FC236}">
                <a16:creationId xmlns:a16="http://schemas.microsoft.com/office/drawing/2014/main" id="{E3E8CAC1-3193-451D-B561-8C34F7CE3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1720" y="4992624"/>
            <a:ext cx="795528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72812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5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¿Qué modelo cambia la decisión operativa manteniendo explicación, estabilidad y costo bajo control?</a:t>
            </a:r>
            <a:endParaRPr sz="1500"/>
          </a:p>
        </p:txBody>
      </p:sp>
      <p:cxnSp>
        <p:nvCxnSpPr>
          <p:cNvPr id="71" name=""/>
          <p:cNvCxnSpPr>
            <a:stCxn xmlns:a="http://schemas.openxmlformats.org/drawingml/2006/main" id="10" idx="3"/>
            <a:endCxn xmlns:a="http://schemas.openxmlformats.org/drawingml/2006/main" id="15" idx="1"/>
          </p:cNvCxnSpPr>
          <p:nvPr/>
        </p:nvCxnSpPr>
        <p:spPr>
          <a:xfrm xmlns:a="http://schemas.openxmlformats.org/drawingml/2006/main">
            <a:off x="2587752" y="3223260"/>
            <a:ext cx="384048" cy="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72" name=""/>
          <p:cNvCxnSpPr>
            <a:stCxn xmlns:a="http://schemas.openxmlformats.org/drawingml/2006/main" id="15" idx="3"/>
            <a:endCxn xmlns:a="http://schemas.openxmlformats.org/drawingml/2006/main" id="20" idx="1"/>
          </p:cNvCxnSpPr>
          <p:nvPr/>
        </p:nvCxnSpPr>
        <p:spPr>
          <a:xfrm xmlns:a="http://schemas.openxmlformats.org/drawingml/2006/main">
            <a:off x="4873752" y="3223260"/>
            <a:ext cx="384048" cy="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73" name=""/>
          <p:cNvCxnSpPr>
            <a:stCxn xmlns:a="http://schemas.openxmlformats.org/drawingml/2006/main" id="20" idx="3"/>
            <a:endCxn xmlns:a="http://schemas.openxmlformats.org/drawingml/2006/main" id="25" idx="1"/>
          </p:cNvCxnSpPr>
          <p:nvPr/>
        </p:nvCxnSpPr>
        <p:spPr>
          <a:xfrm xmlns:a="http://schemas.openxmlformats.org/drawingml/2006/main">
            <a:off x="7159752" y="3223260"/>
            <a:ext cx="384048" cy="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74" name=""/>
          <p:cNvCxnSpPr>
            <a:stCxn xmlns:a="http://schemas.openxmlformats.org/drawingml/2006/main" id="25" idx="3"/>
            <a:endCxn xmlns:a="http://schemas.openxmlformats.org/drawingml/2006/main" id="30" idx="1"/>
          </p:cNvCxnSpPr>
          <p:nvPr/>
        </p:nvCxnSpPr>
        <p:spPr>
          <a:xfrm xmlns:a="http://schemas.openxmlformats.org/drawingml/2006/main">
            <a:off x="9445752" y="3223260"/>
            <a:ext cx="384048" cy="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</p:spTree>
    <p:extLst>
      <p:ext uri="{BB962C8B-B14F-4D97-AF65-F5344CB8AC3E}">
        <p14:creationId xmlns:p14="http://schemas.microsoft.com/office/powerpoint/2010/main" val="460486485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7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CDC62CBA-A4B4-408F-98E2-E2F4D2ADF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D6C9"/>
          </a:solidFill>
          <a:ln xmlns:a="http://schemas.openxmlformats.org/drawingml/2006/main" w="12700">
            <a:solidFill>
              <a:srgbClr val="00D6C9">
                <a:alpha val="0"/>
              </a:srgbClr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A97D3A82-7C32-4B04-8B0F-7F5925C9D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48272"/>
            <a:ext cx="12191695" cy="1097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2436">
              <a:alpha val="90000"/>
            </a:srgbClr>
          </a:solidFill>
          <a:ln xmlns:a="http://schemas.openxmlformats.org/drawingml/2006/main"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31B0D4F8-EA2F-49B1-8CC6-14DC08584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56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4529376C-00C7-490B-9FAD-1DF9D6CA4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28</a:t>
            </a:r>
            <a:endParaRPr sz="56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854FCAE3-3C18-41DC-88E5-F468ED98A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402336"/>
            <a:ext cx="731520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00" b="1">
                <a:solidFill>
                  <a:srgbClr val="00D6C9"/>
                </a:solidFill>
                <a:latin typeface="DejaVu Sans"/>
                <a:ea typeface="DejaVu Sans"/>
                <a:cs typeface="DejaVu Sans"/>
              </a:rPr>
              <a:t>COMPARACIÓN EJECUTIVA</a:t>
            </a:r>
            <a:endParaRPr sz="8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4E867E36-D253-4530-97AE-D85226C16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13232"/>
            <a:ext cx="10835640" cy="590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Benchmark ilustrativo: desempeño y operación</a:t>
            </a:r>
            <a:endParaRPr sz="27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355DEDDB-43E5-4C5D-AC3F-B9BCFB384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335024"/>
            <a:ext cx="1078992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Valores ficticios para aprender a comparar. El proyecto debe medirlos con el mismo protocolo.</a:t>
            </a:r>
            <a:endParaRPr sz="14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F7EC66B5-78FC-4BE5-9D6D-7417AFFC4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645920"/>
            <a:ext cx="11201400" cy="4526280"/>
          </a:xfrm>
          <a:prstGeom xmlns:a="http://schemas.openxmlformats.org/drawingml/2006/main" prst="roundRect">
            <a:avLst>
              <a:gd name="adj" fmla="val 1212"/>
            </a:avLst>
          </a:prstGeom>
          <a:solidFill xmlns:a="http://schemas.openxmlformats.org/drawingml/2006/main">
            <a:srgbClr val="101E33"/>
          </a:solidFill>
          <a:ln xmlns:a="http://schemas.openxmlformats.org/drawingml/2006/main" w="12700">
            <a:solidFill>
              <a:srgbClr val="00D6C9"/>
            </a:solidFill>
            <a:prstDash val="solid"/>
          </a:ln>
        </p:spPr>
      </p:sp>
      <p:sp>
        <p:nvSpPr>
          <p:cNvPr id="50" name="Shape 48">
            <a:extLst xmlns:a="http://schemas.openxmlformats.org/drawingml/2006/main">
              <a:ext uri="{FF2B5EF4-FFF2-40B4-BE49-F238E27FC236}">
                <a16:creationId xmlns:a16="http://schemas.microsoft.com/office/drawing/2014/main" id="{50C0DDBF-4E5B-4B38-B91D-8DCCA563E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532120"/>
            <a:ext cx="9966960" cy="420624"/>
          </a:xfrm>
          <a:prstGeom xmlns:a="http://schemas.openxmlformats.org/drawingml/2006/main" prst="roundRect">
            <a:avLst>
              <a:gd name="adj" fmla="val 13043"/>
            </a:avLst>
          </a:prstGeom>
          <a:solidFill xmlns:a="http://schemas.openxmlformats.org/drawingml/2006/main">
            <a:srgbClr val="101E33"/>
          </a:solidFill>
          <a:ln xmlns:a="http://schemas.openxmlformats.org/drawingml/2006/main" w="12700">
            <a:solidFill>
              <a:srgbClr val="A855F7"/>
            </a:solidFill>
            <a:prstDash val="solid"/>
          </a:ln>
        </p:spPr>
      </p:sp>
      <p:sp>
        <p:nvSpPr>
          <p:cNvPr id="51" name="Text 49">
            <a:extLst xmlns:a="http://schemas.openxmlformats.org/drawingml/2006/main">
              <a:ext uri="{FF2B5EF4-FFF2-40B4-BE49-F238E27FC236}">
                <a16:creationId xmlns:a16="http://schemas.microsoft.com/office/drawing/2014/main" id="{33842E02-FD7B-4501-B9C9-6052A63D4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8720" y="5660136"/>
            <a:ext cx="9418320" cy="1463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76133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La selección defendible aparece cuando la mejora técnica también sobrevive al análisis económico y operativo.</a:t>
            </a:r>
            <a:endParaRPr sz="1250"/>
          </a:p>
        </p:txBody>
      </p:sp>
      <p:graphicFrame>
        <p:nvGraphicFramePr>
          <p:cNvPr id="63" name=""/>
          <p:cNvGraphicFramePr/>
          <p:nvPr/>
        </p:nvGraphicFramePr>
        <p:xfrm>
          <a:off xmlns:a="http://schemas.openxmlformats.org/drawingml/2006/main" x="666750" y="1952625"/>
          <a:ext xmlns:a="http://schemas.openxmlformats.org/drawingml/2006/main" cx="10763250" cy="3048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265947"/>
                <a:gridCol w="1416217"/>
                <a:gridCol w="1416217"/>
                <a:gridCol w="1416217"/>
                <a:gridCol w="1416217"/>
                <a:gridCol w="1416217"/>
                <a:gridCol w="1416217"/>
              </a:tblGrid>
              <a:tr h="609600">
                <a:tc>
                  <a:txBody>
                    <a:bodyPr lIns="95250" tIns="76200" rIns="76200" bIns="76200"/>
                    <a:lstStyle/>
                    <a:p>
                      <a:pPr algn="l"/>
                      <a:r>
                        <a:rPr sz="1200" b="1">
                          <a:solidFill>
                            <a:srgbClr val="14B8A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Modelo</a:t>
                      </a:r>
                    </a:p>
                  </a:txBody>
                  <a:tcPr marL="91440" marR="91440" marT="45720" marB="45720" anchor="ctr">
                    <a:solidFill>
                      <a:srgbClr val="101E33"/>
                    </a:solidFill>
                  </a:tcPr>
                </a:tc>
                <a:tc>
                  <a:txBody>
                    <a:bodyPr lIns="95250" tIns="76200" rIns="76200" bIns="76200"/>
                    <a:lstStyle/>
                    <a:p>
                      <a:pPr algn="l"/>
                      <a:r>
                        <a:rPr sz="1200" b="1">
                          <a:solidFill>
                            <a:srgbClr val="14B8A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ROC-AUC</a:t>
                      </a:r>
                    </a:p>
                  </a:txBody>
                  <a:tcPr marL="91440" marR="91440" marT="45720" marB="45720" anchor="ctr">
                    <a:solidFill>
                      <a:srgbClr val="101E33"/>
                    </a:solidFill>
                  </a:tcPr>
                </a:tc>
                <a:tc>
                  <a:txBody>
                    <a:bodyPr lIns="95250" tIns="76200" rIns="76200" bIns="76200"/>
                    <a:lstStyle/>
                    <a:p>
                      <a:pPr algn="l"/>
                      <a:r>
                        <a:rPr sz="1200" b="1">
                          <a:solidFill>
                            <a:srgbClr val="14B8A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PR-AUC</a:t>
                      </a:r>
                    </a:p>
                  </a:txBody>
                  <a:tcPr marL="91440" marR="91440" marT="45720" marB="45720" anchor="ctr">
                    <a:solidFill>
                      <a:srgbClr val="101E33"/>
                    </a:solidFill>
                  </a:tcPr>
                </a:tc>
                <a:tc>
                  <a:txBody>
                    <a:bodyPr lIns="95250" tIns="76200" rIns="76200" bIns="76200"/>
                    <a:lstStyle/>
                    <a:p>
                      <a:pPr algn="l"/>
                      <a:r>
                        <a:rPr sz="1200" b="1">
                          <a:solidFill>
                            <a:srgbClr val="14B8A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Brier</a:t>
                      </a:r>
                    </a:p>
                  </a:txBody>
                  <a:tcPr marL="91440" marR="91440" marT="45720" marB="45720" anchor="ctr">
                    <a:solidFill>
                      <a:srgbClr val="101E33"/>
                    </a:solidFill>
                  </a:tcPr>
                </a:tc>
                <a:tc>
                  <a:txBody>
                    <a:bodyPr lIns="95250" tIns="76200" rIns="76200" bIns="76200"/>
                    <a:lstStyle/>
                    <a:p>
                      <a:pPr algn="l"/>
                      <a:r>
                        <a:rPr sz="1200" b="1">
                          <a:solidFill>
                            <a:srgbClr val="14B8A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Valor neto</a:t>
                      </a:r>
                    </a:p>
                  </a:txBody>
                  <a:tcPr marL="91440" marR="91440" marT="45720" marB="45720" anchor="ctr">
                    <a:solidFill>
                      <a:srgbClr val="101E33"/>
                    </a:solidFill>
                  </a:tcPr>
                </a:tc>
                <a:tc>
                  <a:txBody>
                    <a:bodyPr lIns="95250" tIns="76200" rIns="76200" bIns="76200"/>
                    <a:lstStyle/>
                    <a:p>
                      <a:pPr algn="l"/>
                      <a:r>
                        <a:rPr sz="1200" b="1">
                          <a:solidFill>
                            <a:srgbClr val="14B8A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Latencia</a:t>
                      </a:r>
                    </a:p>
                  </a:txBody>
                  <a:tcPr marL="91440" marR="91440" marT="45720" marB="45720" anchor="ctr">
                    <a:solidFill>
                      <a:srgbClr val="101E33"/>
                    </a:solidFill>
                  </a:tcPr>
                </a:tc>
                <a:tc>
                  <a:txBody>
                    <a:bodyPr lIns="95250" tIns="76200" rIns="76200" bIns="76200"/>
                    <a:lstStyle/>
                    <a:p>
                      <a:pPr algn="l"/>
                      <a:r>
                        <a:rPr sz="1200" b="1">
                          <a:solidFill>
                            <a:srgbClr val="14B8A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Explicación</a:t>
                      </a:r>
                    </a:p>
                  </a:txBody>
                  <a:tcPr marL="91440" marR="91440" marT="45720" marB="45720" anchor="ctr">
                    <a:solidFill>
                      <a:srgbClr val="101E33"/>
                    </a:solidFill>
                  </a:tcPr>
                </a:tc>
              </a:tr>
              <a:tr h="609600">
                <a:tc>
                  <a:txBody>
                    <a:bodyPr lIns="95250" tIns="76200" rIns="76200" bIns="76200"/>
                    <a:lstStyle/>
                    <a:p>
                      <a:pPr algn="l"/>
                      <a:r>
                        <a:rPr sz="1275" b="1">
                          <a:solidFill>
                            <a:srgbClr val="F1F5F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Logística</a:t>
                      </a:r>
                    </a:p>
                  </a:txBody>
                  <a:tcPr marL="91440" marR="91440" marT="45720" marB="45720" anchor="ctr">
                    <a:solidFill>
                      <a:srgbClr val="101E33"/>
                    </a:solidFill>
                  </a:tcPr>
                </a:tc>
                <a:tc>
                  <a:txBody>
                    <a:bodyPr lIns="95250" tIns="76200" rIns="76200" bIns="76200"/>
                    <a:lstStyle/>
                    <a:p>
                      <a:pPr algn="l"/>
                      <a:r>
                        <a:rPr sz="1275" b="0">
                          <a:solidFill>
                            <a:srgbClr val="F1F5F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0.76</a:t>
                      </a:r>
                    </a:p>
                  </a:txBody>
                  <a:tcPr marL="91440" marR="91440" marT="45720" marB="45720" anchor="ctr">
                    <a:solidFill>
                      <a:srgbClr val="101E33"/>
                    </a:solidFill>
                  </a:tcPr>
                </a:tc>
                <a:tc>
                  <a:txBody>
                    <a:bodyPr lIns="95250" tIns="76200" rIns="76200" bIns="76200"/>
                    <a:lstStyle/>
                    <a:p>
                      <a:pPr algn="l"/>
                      <a:r>
                        <a:rPr sz="1275" b="0">
                          <a:solidFill>
                            <a:srgbClr val="F1F5F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0.31</a:t>
                      </a:r>
                    </a:p>
                  </a:txBody>
                  <a:tcPr marL="91440" marR="91440" marT="45720" marB="45720" anchor="ctr">
                    <a:solidFill>
                      <a:srgbClr val="101E33"/>
                    </a:solidFill>
                  </a:tcPr>
                </a:tc>
                <a:tc>
                  <a:txBody>
                    <a:bodyPr lIns="95250" tIns="76200" rIns="76200" bIns="76200"/>
                    <a:lstStyle/>
                    <a:p>
                      <a:pPr algn="l"/>
                      <a:r>
                        <a:rPr sz="1275" b="0">
                          <a:solidFill>
                            <a:srgbClr val="F1F5F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0.18</a:t>
                      </a:r>
                    </a:p>
                  </a:txBody>
                  <a:tcPr marL="91440" marR="91440" marT="45720" marB="45720" anchor="ctr">
                    <a:solidFill>
                      <a:srgbClr val="101E33"/>
                    </a:solidFill>
                  </a:tcPr>
                </a:tc>
                <a:tc>
                  <a:txBody>
                    <a:bodyPr lIns="95250" tIns="76200" rIns="76200" bIns="76200"/>
                    <a:lstStyle/>
                    <a:p>
                      <a:pPr algn="l"/>
                      <a:r>
                        <a:rPr sz="1275" b="0">
                          <a:solidFill>
                            <a:srgbClr val="F1F5F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base</a:t>
                      </a:r>
                    </a:p>
                  </a:txBody>
                  <a:tcPr marL="91440" marR="91440" marT="45720" marB="45720" anchor="ctr">
                    <a:solidFill>
                      <a:srgbClr val="101E33"/>
                    </a:solidFill>
                  </a:tcPr>
                </a:tc>
                <a:tc>
                  <a:txBody>
                    <a:bodyPr lIns="95250" tIns="76200" rIns="76200" bIns="76200"/>
                    <a:lstStyle/>
                    <a:p>
                      <a:pPr algn="l"/>
                      <a:r>
                        <a:rPr sz="1275" b="0">
                          <a:solidFill>
                            <a:srgbClr val="F1F5F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baja</a:t>
                      </a:r>
                    </a:p>
                  </a:txBody>
                  <a:tcPr marL="91440" marR="91440" marT="45720" marB="45720" anchor="ctr">
                    <a:solidFill>
                      <a:srgbClr val="101E33"/>
                    </a:solidFill>
                  </a:tcPr>
                </a:tc>
                <a:tc>
                  <a:txBody>
                    <a:bodyPr lIns="95250" tIns="76200" rIns="76200" bIns="76200"/>
                    <a:lstStyle/>
                    <a:p>
                      <a:pPr algn="l"/>
                      <a:r>
                        <a:rPr sz="1275" b="0">
                          <a:solidFill>
                            <a:srgbClr val="F1F5F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alta</a:t>
                      </a:r>
                    </a:p>
                  </a:txBody>
                  <a:tcPr marL="91440" marR="91440" marT="45720" marB="45720" anchor="ctr">
                    <a:solidFill>
                      <a:srgbClr val="101E33"/>
                    </a:solidFill>
                  </a:tcPr>
                </a:tc>
              </a:tr>
              <a:tr h="609600">
                <a:tc>
                  <a:txBody>
                    <a:bodyPr lIns="95250" tIns="76200" rIns="76200" bIns="76200"/>
                    <a:lstStyle/>
                    <a:p>
                      <a:pPr algn="l"/>
                      <a:r>
                        <a:rPr sz="1275" b="1">
                          <a:solidFill>
                            <a:srgbClr val="F1F5F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Árbol podado</a:t>
                      </a:r>
                    </a:p>
                  </a:txBody>
                  <a:tcPr marL="91440" marR="91440" marT="45720" marB="45720" anchor="ctr">
                    <a:solidFill>
                      <a:srgbClr val="101E33"/>
                    </a:solidFill>
                  </a:tcPr>
                </a:tc>
                <a:tc>
                  <a:txBody>
                    <a:bodyPr lIns="95250" tIns="76200" rIns="76200" bIns="76200"/>
                    <a:lstStyle/>
                    <a:p>
                      <a:pPr algn="l"/>
                      <a:r>
                        <a:rPr sz="1275" b="0">
                          <a:solidFill>
                            <a:srgbClr val="F1F5F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0.73</a:t>
                      </a:r>
                    </a:p>
                  </a:txBody>
                  <a:tcPr marL="91440" marR="91440" marT="45720" marB="45720" anchor="ctr">
                    <a:solidFill>
                      <a:srgbClr val="101E33"/>
                    </a:solidFill>
                  </a:tcPr>
                </a:tc>
                <a:tc>
                  <a:txBody>
                    <a:bodyPr lIns="95250" tIns="76200" rIns="76200" bIns="76200"/>
                    <a:lstStyle/>
                    <a:p>
                      <a:pPr algn="l"/>
                      <a:r>
                        <a:rPr sz="1275" b="0">
                          <a:solidFill>
                            <a:srgbClr val="F1F5F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0.29</a:t>
                      </a:r>
                    </a:p>
                  </a:txBody>
                  <a:tcPr marL="91440" marR="91440" marT="45720" marB="45720" anchor="ctr">
                    <a:solidFill>
                      <a:srgbClr val="101E33"/>
                    </a:solidFill>
                  </a:tcPr>
                </a:tc>
                <a:tc>
                  <a:txBody>
                    <a:bodyPr lIns="95250" tIns="76200" rIns="76200" bIns="76200"/>
                    <a:lstStyle/>
                    <a:p>
                      <a:pPr algn="l"/>
                      <a:r>
                        <a:rPr sz="1275" b="0">
                          <a:solidFill>
                            <a:srgbClr val="F1F5F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0.21</a:t>
                      </a:r>
                    </a:p>
                  </a:txBody>
                  <a:tcPr marL="91440" marR="91440" marT="45720" marB="45720" anchor="ctr">
                    <a:solidFill>
                      <a:srgbClr val="101E33"/>
                    </a:solidFill>
                  </a:tcPr>
                </a:tc>
                <a:tc>
                  <a:txBody>
                    <a:bodyPr lIns="95250" tIns="76200" rIns="76200" bIns="76200"/>
                    <a:lstStyle/>
                    <a:p>
                      <a:pPr algn="l"/>
                      <a:r>
                        <a:rPr sz="1275" b="0">
                          <a:solidFill>
                            <a:srgbClr val="F1F5F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medio</a:t>
                      </a:r>
                    </a:p>
                  </a:txBody>
                  <a:tcPr marL="91440" marR="91440" marT="45720" marB="45720" anchor="ctr">
                    <a:solidFill>
                      <a:srgbClr val="101E33"/>
                    </a:solidFill>
                  </a:tcPr>
                </a:tc>
                <a:tc>
                  <a:txBody>
                    <a:bodyPr lIns="95250" tIns="76200" rIns="76200" bIns="76200"/>
                    <a:lstStyle/>
                    <a:p>
                      <a:pPr algn="l"/>
                      <a:r>
                        <a:rPr sz="1275" b="0">
                          <a:solidFill>
                            <a:srgbClr val="F1F5F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muy baja</a:t>
                      </a:r>
                    </a:p>
                  </a:txBody>
                  <a:tcPr marL="91440" marR="91440" marT="45720" marB="45720" anchor="ctr">
                    <a:solidFill>
                      <a:srgbClr val="101E33"/>
                    </a:solidFill>
                  </a:tcPr>
                </a:tc>
                <a:tc>
                  <a:txBody>
                    <a:bodyPr lIns="95250" tIns="76200" rIns="76200" bIns="76200"/>
                    <a:lstStyle/>
                    <a:p>
                      <a:pPr algn="l"/>
                      <a:r>
                        <a:rPr sz="1275" b="0">
                          <a:solidFill>
                            <a:srgbClr val="F1F5F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muy alta</a:t>
                      </a:r>
                    </a:p>
                  </a:txBody>
                  <a:tcPr marL="91440" marR="91440" marT="45720" marB="45720" anchor="ctr">
                    <a:solidFill>
                      <a:srgbClr val="101E33"/>
                    </a:solidFill>
                  </a:tcPr>
                </a:tc>
              </a:tr>
              <a:tr h="609600">
                <a:tc>
                  <a:txBody>
                    <a:bodyPr lIns="95250" tIns="76200" rIns="76200" bIns="76200"/>
                    <a:lstStyle/>
                    <a:p>
                      <a:pPr algn="l"/>
                      <a:r>
                        <a:rPr sz="1275" b="1">
                          <a:solidFill>
                            <a:srgbClr val="F1F5F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Random Forest</a:t>
                      </a:r>
                    </a:p>
                  </a:txBody>
                  <a:tcPr marL="91440" marR="91440" marT="45720" marB="45720" anchor="ctr">
                    <a:solidFill>
                      <a:srgbClr val="101E33"/>
                    </a:solidFill>
                  </a:tcPr>
                </a:tc>
                <a:tc>
                  <a:txBody>
                    <a:bodyPr lIns="95250" tIns="76200" rIns="76200" bIns="76200"/>
                    <a:lstStyle/>
                    <a:p>
                      <a:pPr algn="l"/>
                      <a:r>
                        <a:rPr sz="1275" b="0">
                          <a:solidFill>
                            <a:srgbClr val="F1F5F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0.82</a:t>
                      </a:r>
                    </a:p>
                  </a:txBody>
                  <a:tcPr marL="91440" marR="91440" marT="45720" marB="45720" anchor="ctr">
                    <a:solidFill>
                      <a:srgbClr val="101E33"/>
                    </a:solidFill>
                  </a:tcPr>
                </a:tc>
                <a:tc>
                  <a:txBody>
                    <a:bodyPr lIns="95250" tIns="76200" rIns="76200" bIns="76200"/>
                    <a:lstStyle/>
                    <a:p>
                      <a:pPr algn="l"/>
                      <a:r>
                        <a:rPr sz="1275" b="0">
                          <a:solidFill>
                            <a:srgbClr val="F1F5F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0.38</a:t>
                      </a:r>
                    </a:p>
                  </a:txBody>
                  <a:tcPr marL="91440" marR="91440" marT="45720" marB="45720" anchor="ctr">
                    <a:solidFill>
                      <a:srgbClr val="101E33"/>
                    </a:solidFill>
                  </a:tcPr>
                </a:tc>
                <a:tc>
                  <a:txBody>
                    <a:bodyPr lIns="95250" tIns="76200" rIns="76200" bIns="76200"/>
                    <a:lstStyle/>
                    <a:p>
                      <a:pPr algn="l"/>
                      <a:r>
                        <a:rPr sz="1275" b="0">
                          <a:solidFill>
                            <a:srgbClr val="F1F5F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0.16</a:t>
                      </a:r>
                    </a:p>
                  </a:txBody>
                  <a:tcPr marL="91440" marR="91440" marT="45720" marB="45720" anchor="ctr">
                    <a:solidFill>
                      <a:srgbClr val="101E33"/>
                    </a:solidFill>
                  </a:tcPr>
                </a:tc>
                <a:tc>
                  <a:txBody>
                    <a:bodyPr lIns="95250" tIns="76200" rIns="76200" bIns="76200"/>
                    <a:lstStyle/>
                    <a:p>
                      <a:pPr algn="l"/>
                      <a:r>
                        <a:rPr sz="1275" b="0">
                          <a:solidFill>
                            <a:srgbClr val="F1F5F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alto</a:t>
                      </a:r>
                    </a:p>
                  </a:txBody>
                  <a:tcPr marL="91440" marR="91440" marT="45720" marB="45720" anchor="ctr">
                    <a:solidFill>
                      <a:srgbClr val="101E33"/>
                    </a:solidFill>
                  </a:tcPr>
                </a:tc>
                <a:tc>
                  <a:txBody>
                    <a:bodyPr lIns="95250" tIns="76200" rIns="76200" bIns="76200"/>
                    <a:lstStyle/>
                    <a:p>
                      <a:pPr algn="l"/>
                      <a:r>
                        <a:rPr sz="1275" b="0">
                          <a:solidFill>
                            <a:srgbClr val="F1F5F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media</a:t>
                      </a:r>
                    </a:p>
                  </a:txBody>
                  <a:tcPr marL="91440" marR="91440" marT="45720" marB="45720" anchor="ctr">
                    <a:solidFill>
                      <a:srgbClr val="101E33"/>
                    </a:solidFill>
                  </a:tcPr>
                </a:tc>
                <a:tc>
                  <a:txBody>
                    <a:bodyPr lIns="95250" tIns="76200" rIns="76200" bIns="76200"/>
                    <a:lstStyle/>
                    <a:p>
                      <a:pPr algn="l"/>
                      <a:r>
                        <a:rPr sz="1275" b="0">
                          <a:solidFill>
                            <a:srgbClr val="F1F5F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media</a:t>
                      </a:r>
                    </a:p>
                  </a:txBody>
                  <a:tcPr marL="91440" marR="91440" marT="45720" marB="45720" anchor="ctr">
                    <a:solidFill>
                      <a:srgbClr val="101E33"/>
                    </a:solidFill>
                  </a:tcPr>
                </a:tc>
              </a:tr>
              <a:tr h="609600">
                <a:tc>
                  <a:txBody>
                    <a:bodyPr lIns="95250" tIns="76200" rIns="76200" bIns="76200"/>
                    <a:lstStyle/>
                    <a:p>
                      <a:pPr algn="l"/>
                      <a:r>
                        <a:rPr sz="1275" b="1">
                          <a:solidFill>
                            <a:srgbClr val="F1F5F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Boosting</a:t>
                      </a:r>
                    </a:p>
                  </a:txBody>
                  <a:tcPr marL="91440" marR="91440" marT="45720" marB="45720" anchor="ctr">
                    <a:solidFill>
                      <a:srgbClr val="101E33"/>
                    </a:solidFill>
                  </a:tcPr>
                </a:tc>
                <a:tc>
                  <a:txBody>
                    <a:bodyPr lIns="95250" tIns="76200" rIns="76200" bIns="76200"/>
                    <a:lstStyle/>
                    <a:p>
                      <a:pPr algn="l"/>
                      <a:r>
                        <a:rPr sz="1275" b="0">
                          <a:solidFill>
                            <a:srgbClr val="F1F5F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0.84</a:t>
                      </a:r>
                    </a:p>
                  </a:txBody>
                  <a:tcPr marL="91440" marR="91440" marT="45720" marB="45720" anchor="ctr">
                    <a:solidFill>
                      <a:srgbClr val="101E33"/>
                    </a:solidFill>
                  </a:tcPr>
                </a:tc>
                <a:tc>
                  <a:txBody>
                    <a:bodyPr lIns="95250" tIns="76200" rIns="76200" bIns="76200"/>
                    <a:lstStyle/>
                    <a:p>
                      <a:pPr algn="l"/>
                      <a:r>
                        <a:rPr sz="1275" b="0">
                          <a:solidFill>
                            <a:srgbClr val="F1F5F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0.41</a:t>
                      </a:r>
                    </a:p>
                  </a:txBody>
                  <a:tcPr marL="91440" marR="91440" marT="45720" marB="45720" anchor="ctr">
                    <a:solidFill>
                      <a:srgbClr val="101E33"/>
                    </a:solidFill>
                  </a:tcPr>
                </a:tc>
                <a:tc>
                  <a:txBody>
                    <a:bodyPr lIns="95250" tIns="76200" rIns="76200" bIns="76200"/>
                    <a:lstStyle/>
                    <a:p>
                      <a:pPr algn="l"/>
                      <a:r>
                        <a:rPr sz="1275" b="0">
                          <a:solidFill>
                            <a:srgbClr val="F1F5F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0.15</a:t>
                      </a:r>
                    </a:p>
                  </a:txBody>
                  <a:tcPr marL="91440" marR="91440" marT="45720" marB="45720" anchor="ctr">
                    <a:solidFill>
                      <a:srgbClr val="101E33"/>
                    </a:solidFill>
                  </a:tcPr>
                </a:tc>
                <a:tc>
                  <a:txBody>
                    <a:bodyPr lIns="95250" tIns="76200" rIns="76200" bIns="76200"/>
                    <a:lstStyle/>
                    <a:p>
                      <a:pPr algn="l"/>
                      <a:r>
                        <a:rPr sz="1275" b="0">
                          <a:solidFill>
                            <a:srgbClr val="F1F5F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muy alto</a:t>
                      </a:r>
                    </a:p>
                  </a:txBody>
                  <a:tcPr marL="91440" marR="91440" marT="45720" marB="45720" anchor="ctr">
                    <a:solidFill>
                      <a:srgbClr val="101E33"/>
                    </a:solidFill>
                  </a:tcPr>
                </a:tc>
                <a:tc>
                  <a:txBody>
                    <a:bodyPr lIns="95250" tIns="76200" rIns="76200" bIns="76200"/>
                    <a:lstStyle/>
                    <a:p>
                      <a:pPr algn="l"/>
                      <a:r>
                        <a:rPr sz="1275" b="0">
                          <a:solidFill>
                            <a:srgbClr val="F1F5F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media-alta</a:t>
                      </a:r>
                    </a:p>
                  </a:txBody>
                  <a:tcPr marL="91440" marR="91440" marT="45720" marB="45720" anchor="ctr">
                    <a:solidFill>
                      <a:srgbClr val="101E33"/>
                    </a:solidFill>
                  </a:tcPr>
                </a:tc>
                <a:tc>
                  <a:txBody>
                    <a:bodyPr lIns="95250" tIns="76200" rIns="76200" bIns="76200"/>
                    <a:lstStyle/>
                    <a:p>
                      <a:pPr algn="l"/>
                      <a:r>
                        <a:rPr sz="1275" b="0">
                          <a:solidFill>
                            <a:srgbClr val="F1F5F9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media</a:t>
                      </a:r>
                    </a:p>
                  </a:txBody>
                  <a:tcPr marL="91440" marR="91440" marT="45720" marB="45720" anchor="ctr">
                    <a:solidFill>
                      <a:srgbClr val="101E33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3456730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7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3527B9D1-448B-4C82-A5F5-95C469143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D6C9"/>
          </a:solidFill>
          <a:ln xmlns:a="http://schemas.openxmlformats.org/drawingml/2006/main" w="12700">
            <a:solidFill>
              <a:srgbClr val="00D6C9">
                <a:alpha val="0"/>
              </a:srgbClr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0245C3E9-D38E-4371-9D51-B01C11FFC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48272"/>
            <a:ext cx="12191695" cy="1097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2436">
              <a:alpha val="90000"/>
            </a:srgbClr>
          </a:solidFill>
          <a:ln xmlns:a="http://schemas.openxmlformats.org/drawingml/2006/main"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412DC1D5-03AF-411A-8FD4-F1EB7FB4B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56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8D13AFBC-89E4-45BF-8A6C-037B6C82B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29</a:t>
            </a:r>
            <a:endParaRPr sz="56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01653AFE-080F-4BAF-8217-2F51AFBB5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402336"/>
            <a:ext cx="731520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00" b="1">
                <a:solidFill>
                  <a:srgbClr val="00D6C9"/>
                </a:solidFill>
                <a:latin typeface="DejaVu Sans"/>
                <a:ea typeface="DejaVu Sans"/>
                <a:cs typeface="DejaVu Sans"/>
              </a:rPr>
              <a:t>MONITOREO</a:t>
            </a:r>
            <a:endParaRPr sz="8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940668E5-D9FC-40B3-93B7-2320BF16C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13232"/>
            <a:ext cx="10835640" cy="590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Después del despliegue: el problema sigue moviéndose</a:t>
            </a:r>
            <a:endParaRPr sz="27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104737F9-5EBB-4C43-A449-FC0012575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335024"/>
            <a:ext cx="1078992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97347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Un modelo correcto hoy puede degradarse si cambia la población, el canal, la prevalencia o el comportamiento del negocio.</a:t>
            </a:r>
            <a:endParaRPr sz="14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361D1587-2D97-4908-A894-C9935BA01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103120"/>
            <a:ext cx="2423160" cy="2103120"/>
          </a:xfrm>
          <a:prstGeom xmlns:a="http://schemas.openxmlformats.org/drawingml/2006/main" prst="roundRect">
            <a:avLst>
              <a:gd name="adj" fmla="val 2609"/>
            </a:avLst>
          </a:prstGeom>
          <a:solidFill xmlns:a="http://schemas.openxmlformats.org/drawingml/2006/main">
            <a:srgbClr val="101E33"/>
          </a:solidFill>
          <a:ln xmlns:a="http://schemas.openxmlformats.org/drawingml/2006/main" w="12700">
            <a:solidFill>
              <a:srgbClr val="00D6C9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9C161A34-67A0-4740-8EED-49A0536D4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2688" y="2249424"/>
            <a:ext cx="2112264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00" b="1">
                <a:solidFill>
                  <a:srgbClr val="00D6C9"/>
                </a:solidFill>
                <a:latin typeface="DejaVu Sans"/>
                <a:ea typeface="DejaVu Sans"/>
                <a:cs typeface="DejaVu Sans"/>
              </a:rPr>
              <a:t>01</a:t>
            </a:r>
            <a:endParaRPr sz="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19D51A8C-5115-4717-9DCB-E29B70E77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2688" y="2487168"/>
            <a:ext cx="2112264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5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Drift de datos</a:t>
            </a:r>
            <a:endParaRPr sz="15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EF2349E1-8E30-4E9C-8194-CA6327229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2688" y="2944368"/>
            <a:ext cx="2112264" cy="10972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5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cambian distribuciones X</a:t>
            </a:r>
            <a:endParaRPr sz="1150"/>
          </a:p>
        </p:txBody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71FFF608-179B-4FEE-9784-4FDFEC6B8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6160" y="2103120"/>
            <a:ext cx="2423160" cy="2103120"/>
          </a:xfrm>
          <a:prstGeom xmlns:a="http://schemas.openxmlformats.org/drawingml/2006/main" prst="roundRect">
            <a:avLst>
              <a:gd name="adj" fmla="val 2609"/>
            </a:avLst>
          </a:prstGeom>
          <a:solidFill xmlns:a="http://schemas.openxmlformats.org/drawingml/2006/main">
            <a:srgbClr val="101E33"/>
          </a:solidFill>
          <a:ln xmlns:a="http://schemas.openxmlformats.org/drawingml/2006/main" w="12700">
            <a:solidFill>
              <a:srgbClr val="A855F7"/>
            </a:solidFill>
            <a:prstDash val="solid"/>
          </a:ln>
        </p:spPr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C1B266C4-D52B-4F11-8E8F-5EBD52911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21608" y="2249424"/>
            <a:ext cx="2112264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00" b="1">
                <a:solidFill>
                  <a:srgbClr val="A855F7"/>
                </a:solidFill>
                <a:latin typeface="DejaVu Sans"/>
                <a:ea typeface="DejaVu Sans"/>
                <a:cs typeface="DejaVu Sans"/>
              </a:rPr>
              <a:t>02</a:t>
            </a:r>
            <a:endParaRPr sz="80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3CB40024-054D-4E54-A433-AC3BF683F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21608" y="2487168"/>
            <a:ext cx="2112264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5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Concept drift</a:t>
            </a:r>
            <a:endParaRPr sz="15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9717A244-5214-456E-AA53-A7D89D09B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21608" y="2944368"/>
            <a:ext cx="2112264" cy="10972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5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cambia P(y|X)</a:t>
            </a:r>
            <a:endParaRPr sz="1150"/>
          </a:p>
        </p:txBody>
      </p:sp>
      <p:sp>
        <p:nvSpPr>
          <p:cNvPr id="18" name="Shape 16">
            <a:extLst xmlns:a="http://schemas.openxmlformats.org/drawingml/2006/main">
              <a:ext uri="{FF2B5EF4-FFF2-40B4-BE49-F238E27FC236}">
                <a16:creationId xmlns:a16="http://schemas.microsoft.com/office/drawing/2014/main" id="{79506F7F-B809-4B59-A245-3E21428F7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5080" y="2103120"/>
            <a:ext cx="2423160" cy="2103120"/>
          </a:xfrm>
          <a:prstGeom xmlns:a="http://schemas.openxmlformats.org/drawingml/2006/main" prst="roundRect">
            <a:avLst>
              <a:gd name="adj" fmla="val 2609"/>
            </a:avLst>
          </a:prstGeom>
          <a:solidFill xmlns:a="http://schemas.openxmlformats.org/drawingml/2006/main">
            <a:srgbClr val="101E33"/>
          </a:solidFill>
          <a:ln xmlns:a="http://schemas.openxmlformats.org/drawingml/2006/main" w="12700">
            <a:solidFill>
              <a:srgbClr val="F59E0B"/>
            </a:solidFill>
            <a:prstDash val="solid"/>
          </a:ln>
        </p:spPr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C06E87F4-DDEC-4538-B513-855EEC931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0528" y="2249424"/>
            <a:ext cx="2112264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00" b="1">
                <a:solidFill>
                  <a:srgbClr val="F59E0B"/>
                </a:solidFill>
                <a:latin typeface="DejaVu Sans"/>
                <a:ea typeface="DejaVu Sans"/>
                <a:cs typeface="DejaVu Sans"/>
              </a:rPr>
              <a:t>03</a:t>
            </a:r>
            <a:endParaRPr sz="800"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0FC7DAC9-8543-4881-AFE1-E3F9A81C3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0528" y="2487168"/>
            <a:ext cx="2112264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86332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5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Cambio de prevalencia</a:t>
            </a:r>
            <a:endParaRPr sz="150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8CB4A27A-4764-4AD5-9218-38152B2FC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0528" y="2944368"/>
            <a:ext cx="2112264" cy="10972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5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cambia P(y)</a:t>
            </a:r>
            <a:endParaRPr sz="1150"/>
          </a:p>
        </p:txBody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484B2497-240C-44A0-B029-B169A9D9F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2103120"/>
            <a:ext cx="2423160" cy="2103120"/>
          </a:xfrm>
          <a:prstGeom xmlns:a="http://schemas.openxmlformats.org/drawingml/2006/main" prst="roundRect">
            <a:avLst>
              <a:gd name="adj" fmla="val 2609"/>
            </a:avLst>
          </a:prstGeom>
          <a:solidFill xmlns:a="http://schemas.openxmlformats.org/drawingml/2006/main">
            <a:srgbClr val="101E33"/>
          </a:solidFill>
          <a:ln xmlns:a="http://schemas.openxmlformats.org/drawingml/2006/main" w="12700">
            <a:solidFill>
              <a:srgbClr val="10B981"/>
            </a:solidFill>
            <a:prstDash val="solid"/>
          </a:ln>
        </p:spPr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77626FA0-B1C4-4EB4-B7D1-0DCB46A9F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9448" y="2249424"/>
            <a:ext cx="2112264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00" b="1">
                <a:solidFill>
                  <a:srgbClr val="10B981"/>
                </a:solidFill>
                <a:latin typeface="DejaVu Sans"/>
                <a:ea typeface="DejaVu Sans"/>
                <a:cs typeface="DejaVu Sans"/>
              </a:rPr>
              <a:t>04</a:t>
            </a:r>
            <a:endParaRPr sz="8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99512224-05B9-479F-9416-7C5E64983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9448" y="2487168"/>
            <a:ext cx="2112264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5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Calibración</a:t>
            </a:r>
            <a:endParaRPr sz="1500"/>
          </a:p>
        </p:txBody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DC9FEC3B-1F3C-4C50-8BDB-21E8E01B5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9448" y="2944368"/>
            <a:ext cx="2112264" cy="10972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5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probabilidades se desalinean</a:t>
            </a:r>
            <a:endParaRPr sz="1150"/>
          </a:p>
        </p:txBody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C74CEF38-FBDA-4224-AF68-F3D2F9A1F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4983480"/>
            <a:ext cx="18288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900" b="1">
                <a:solidFill>
                  <a:srgbClr val="00D6C9"/>
                </a:solidFill>
                <a:latin typeface="DejaVu Sans"/>
                <a:ea typeface="DejaVu Sans"/>
                <a:cs typeface="DejaVu Sans"/>
              </a:rPr>
              <a:t>Indicadores mínimos</a:t>
            </a:r>
            <a:endParaRPr sz="900"/>
          </a:p>
        </p:txBody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F13FA648-8D80-4865-A340-779FEAE63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4892040"/>
            <a:ext cx="813816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8122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4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PSI / KS, métricas por período, calibración, costo real, volumen de acciones y alertas de cambio.</a:t>
            </a:r>
            <a:endParaRPr sz="1450"/>
          </a:p>
        </p:txBody>
      </p:sp>
    </p:spTree>
    <p:extLst>
      <p:ext uri="{BB962C8B-B14F-4D97-AF65-F5344CB8AC3E}">
        <p14:creationId xmlns:p14="http://schemas.microsoft.com/office/powerpoint/2010/main" val="1317922256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7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6118FC3C-8EF3-4EF0-AAE1-18B5ED8C9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D6C9"/>
          </a:solidFill>
          <a:ln xmlns:a="http://schemas.openxmlformats.org/drawingml/2006/main" w="12700">
            <a:solidFill>
              <a:srgbClr val="00D6C9">
                <a:alpha val="0"/>
              </a:srgbClr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E16D33E8-8F21-4C0A-976A-BCB811BA1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48272"/>
            <a:ext cx="12191695" cy="1097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2436">
              <a:alpha val="90000"/>
            </a:srgbClr>
          </a:solidFill>
          <a:ln xmlns:a="http://schemas.openxmlformats.org/drawingml/2006/main"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1ABD8F04-7627-4A19-A16B-A1D989635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56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FB57ECD4-0440-44C1-BECC-F24CB88FB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30</a:t>
            </a:r>
            <a:endParaRPr sz="56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8C87C4EA-ABCD-4EE8-9EA6-605E8CA6C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402336"/>
            <a:ext cx="731520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00" b="1">
                <a:solidFill>
                  <a:srgbClr val="00D6C9"/>
                </a:solidFill>
                <a:latin typeface="DejaVu Sans"/>
                <a:ea typeface="DejaVu Sans"/>
                <a:cs typeface="DejaVu Sans"/>
              </a:rPr>
              <a:t>RIESGOS Y LÍMITES</a:t>
            </a:r>
            <a:endParaRPr sz="8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F6F33D45-7218-448F-ABCD-6AB387D85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13232"/>
            <a:ext cx="10835640" cy="590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Interpretación no es solo técnica: también es gobernanza</a:t>
            </a:r>
            <a:endParaRPr sz="27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896EE567-A10B-46EE-989E-FDF45F5AD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335024"/>
            <a:ext cx="1078992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En decisiones sensibles, desempeño agregado puede ocultar diferencias por segmento.</a:t>
            </a:r>
            <a:endParaRPr sz="14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F42A9705-3EB4-4404-BDDF-3FCD0AA0C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1874520"/>
            <a:ext cx="5074920" cy="3886200"/>
          </a:xfrm>
          <a:prstGeom xmlns:a="http://schemas.openxmlformats.org/drawingml/2006/main" prst="roundRect">
            <a:avLst>
              <a:gd name="adj" fmla="val 1412"/>
            </a:avLst>
          </a:prstGeom>
          <a:solidFill xmlns:a="http://schemas.openxmlformats.org/drawingml/2006/main">
            <a:srgbClr val="101E33"/>
          </a:solidFill>
          <a:ln xmlns:a="http://schemas.openxmlformats.org/drawingml/2006/main" w="12700">
            <a:solidFill>
              <a:srgbClr val="F59E0B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836E34F1-C5FB-4C85-8D92-9B29787AF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2194560"/>
            <a:ext cx="246888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90819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800" b="1">
                <a:solidFill>
                  <a:srgbClr val="F59E0B"/>
                </a:solidFill>
                <a:latin typeface="DejaVu Sans"/>
                <a:ea typeface="DejaVu Sans"/>
                <a:cs typeface="DejaVu Sans"/>
              </a:rPr>
              <a:t>Preguntas de control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23AEC63A-2D31-462D-9B9F-EDBC9B9EB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2743200"/>
            <a:ext cx="4069080" cy="2057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r>
              <a:rPr sz="132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¿El error se concentra en un grupo?</a:t>
            </a:r>
            <a:endParaRPr sz="1320"/>
          </a:p>
          <a:p xmlns:a="http://schemas.openxmlformats.org/drawingml/2006/main">
            <a:r>
              <a:rPr sz="132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¿La explicación usa proxies sensibles?</a:t>
            </a:r>
            <a:endParaRPr sz="1320"/>
          </a:p>
          <a:p xmlns:a="http://schemas.openxmlformats.org/drawingml/2006/main">
            <a:r>
              <a:rPr sz="132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¿El threshold es consistente con política aprobada?</a:t>
            </a:r>
            <a:endParaRPr sz="1320"/>
          </a:p>
          <a:p xmlns:a="http://schemas.openxmlformats.org/drawingml/2006/main">
            <a:r>
              <a:rPr sz="132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¿Existe circuito de revisión humana?</a:t>
            </a:r>
            <a:endParaRPr sz="132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482C6582-E18C-48D6-9605-68742AD6D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1874520"/>
            <a:ext cx="4983480" cy="3886200"/>
          </a:xfrm>
          <a:prstGeom xmlns:a="http://schemas.openxmlformats.org/drawingml/2006/main" prst="roundRect">
            <a:avLst>
              <a:gd name="adj" fmla="val 1412"/>
            </a:avLst>
          </a:prstGeom>
          <a:solidFill xmlns:a="http://schemas.openxmlformats.org/drawingml/2006/main">
            <a:srgbClr val="101E33"/>
          </a:solidFill>
          <a:ln xmlns:a="http://schemas.openxmlformats.org/drawingml/2006/main" w="12700">
            <a:solidFill>
              <a:srgbClr val="00D6C9"/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63210C2B-B23E-43DA-8382-3ADB06F20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5120" y="2194560"/>
            <a:ext cx="201168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800" b="1">
                <a:solidFill>
                  <a:srgbClr val="00D6C9"/>
                </a:solidFill>
                <a:latin typeface="DejaVu Sans"/>
                <a:ea typeface="DejaVu Sans"/>
                <a:cs typeface="DejaVu Sans"/>
              </a:rPr>
              <a:t>Qué reportar</a:t>
            </a:r>
            <a:endParaRPr sz="180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8864EF34-B631-4A55-B6EF-81B104BB3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5120" y="2743200"/>
            <a:ext cx="3977640" cy="2057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r>
              <a:rPr sz="132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Métricas globales y por segmento.</a:t>
            </a:r>
            <a:endParaRPr sz="1320"/>
          </a:p>
          <a:p xmlns:a="http://schemas.openxmlformats.org/drawingml/2006/main">
            <a:r>
              <a:rPr sz="132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Costos de FP/FN explícitos.</a:t>
            </a:r>
            <a:endParaRPr sz="1320"/>
          </a:p>
          <a:p xmlns:a="http://schemas.openxmlformats.org/drawingml/2006/main">
            <a:r>
              <a:rPr sz="132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Variables críticas e importancia estable.</a:t>
            </a:r>
            <a:endParaRPr sz="1320"/>
          </a:p>
          <a:p xmlns:a="http://schemas.openxmlformats.org/drawingml/2006/main">
            <a:r>
              <a:rPr sz="132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Limitaciones y plan de monitoreo.</a:t>
            </a:r>
            <a:endParaRPr sz="1320"/>
          </a:p>
        </p:txBody>
      </p:sp>
    </p:spTree>
    <p:extLst>
      <p:ext uri="{BB962C8B-B14F-4D97-AF65-F5344CB8AC3E}">
        <p14:creationId xmlns:p14="http://schemas.microsoft.com/office/powerpoint/2010/main" val="725729712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7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D3697614-B8D3-44C3-9829-88546A664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D6C9"/>
          </a:solidFill>
          <a:ln xmlns:a="http://schemas.openxmlformats.org/drawingml/2006/main" w="12700">
            <a:solidFill>
              <a:srgbClr val="00D6C9">
                <a:alpha val="0"/>
              </a:srgbClr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9D918E24-316C-4390-AAFE-01AABD4DB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48272"/>
            <a:ext cx="12191695" cy="1097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2436">
              <a:alpha val="90000"/>
            </a:srgbClr>
          </a:solidFill>
          <a:ln xmlns:a="http://schemas.openxmlformats.org/drawingml/2006/main"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2E24D090-D95F-4B51-86A3-21CAAEB06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56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19F37F02-EFEC-4C36-8896-69D4F14AA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31</a:t>
            </a:r>
            <a:endParaRPr sz="56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E0C6ED70-D851-4B26-ACA6-F8728906E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402336"/>
            <a:ext cx="731520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00" b="1">
                <a:solidFill>
                  <a:srgbClr val="00D6C9"/>
                </a:solidFill>
                <a:latin typeface="DejaVu Sans"/>
                <a:ea typeface="DejaVu Sans"/>
                <a:cs typeface="DejaVu Sans"/>
              </a:rPr>
              <a:t>DEL NOTEBOOK AL COMITÉ</a:t>
            </a:r>
            <a:endParaRPr sz="8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8725BE90-AA6D-4446-B6CE-26B35EE89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13232"/>
            <a:ext cx="10835640" cy="590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Formato de cierre: una decisión defendible</a:t>
            </a:r>
            <a:endParaRPr sz="27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EA49CBFC-EEC9-4436-B370-568367953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335024"/>
            <a:ext cx="1078992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El entregable debe permitir que otro revise, cuestione y reproduzca la recomendación.</a:t>
            </a:r>
            <a:endParaRPr sz="14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E432D7AF-331D-4DE2-B33E-EDD036357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1783080"/>
            <a:ext cx="502920" cy="402336"/>
          </a:xfrm>
          <a:prstGeom xmlns:a="http://schemas.openxmlformats.org/drawingml/2006/main" prst="roundRect">
            <a:avLst>
              <a:gd name="adj" fmla="val 13636"/>
            </a:avLst>
          </a:prstGeom>
          <a:solidFill xmlns:a="http://schemas.openxmlformats.org/drawingml/2006/main">
            <a:srgbClr val="13243B"/>
          </a:solidFill>
          <a:ln xmlns:a="http://schemas.openxmlformats.org/drawingml/2006/main" w="15240">
            <a:solidFill>
              <a:srgbClr val="00D6C9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529E9926-B1A5-42BB-AD88-5BFE03973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856232"/>
            <a:ext cx="4114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2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1</a:t>
            </a:r>
            <a:endParaRPr sz="12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9AEE151B-C9FD-415A-AE76-ED5D2A04F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1828800"/>
            <a:ext cx="128016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82436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Pregunta</a:t>
            </a:r>
            <a:endParaRPr sz="13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3944D96E-850B-4453-942D-5BCC9A693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0360" y="1819656"/>
            <a:ext cx="713232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95333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5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población, horizonte y acción</a:t>
            </a:r>
            <a:endParaRPr sz="1250"/>
          </a:p>
        </p:txBody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CABAC62D-6700-4CB7-B14C-97B061263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2532888"/>
            <a:ext cx="502920" cy="402336"/>
          </a:xfrm>
          <a:prstGeom xmlns:a="http://schemas.openxmlformats.org/drawingml/2006/main" prst="roundRect">
            <a:avLst>
              <a:gd name="adj" fmla="val 13636"/>
            </a:avLst>
          </a:prstGeom>
          <a:solidFill xmlns:a="http://schemas.openxmlformats.org/drawingml/2006/main">
            <a:srgbClr val="13243B"/>
          </a:solidFill>
          <a:ln xmlns:a="http://schemas.openxmlformats.org/drawingml/2006/main" w="15240">
            <a:solidFill>
              <a:srgbClr val="A855F7"/>
            </a:solidFill>
            <a:prstDash val="solid"/>
          </a:ln>
        </p:spPr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5773CF70-31BF-486D-BF08-6462BA83C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06040"/>
            <a:ext cx="4114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2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2</a:t>
            </a:r>
            <a:endParaRPr sz="120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3A201F67-93CA-4962-8332-A945F8A66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2578608"/>
            <a:ext cx="128016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82436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Evidencia</a:t>
            </a:r>
            <a:endParaRPr sz="13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48BC9286-44BB-489D-9C1F-146C7C929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0360" y="2569464"/>
            <a:ext cx="713232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95333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5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validación, métricas, estabilidad</a:t>
            </a:r>
            <a:endParaRPr sz="1250"/>
          </a:p>
        </p:txBody>
      </p:sp>
      <p:sp>
        <p:nvSpPr>
          <p:cNvPr id="18" name="Shape 16">
            <a:extLst xmlns:a="http://schemas.openxmlformats.org/drawingml/2006/main">
              <a:ext uri="{FF2B5EF4-FFF2-40B4-BE49-F238E27FC236}">
                <a16:creationId xmlns:a16="http://schemas.microsoft.com/office/drawing/2014/main" id="{E551410E-0C6C-4F0D-A689-A25933F00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3282696"/>
            <a:ext cx="502920" cy="402336"/>
          </a:xfrm>
          <a:prstGeom xmlns:a="http://schemas.openxmlformats.org/drawingml/2006/main" prst="roundRect">
            <a:avLst>
              <a:gd name="adj" fmla="val 13636"/>
            </a:avLst>
          </a:prstGeom>
          <a:solidFill xmlns:a="http://schemas.openxmlformats.org/drawingml/2006/main">
            <a:srgbClr val="13243B"/>
          </a:solidFill>
          <a:ln xmlns:a="http://schemas.openxmlformats.org/drawingml/2006/main" w="15240">
            <a:solidFill>
              <a:srgbClr val="F59E0B"/>
            </a:solidFill>
            <a:prstDash val="solid"/>
          </a:ln>
        </p:spPr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50DB85F4-03BB-4360-A5BC-A8DC20486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355848"/>
            <a:ext cx="4114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2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3</a:t>
            </a:r>
            <a:endParaRPr sz="1200"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7698C40E-0F1B-408A-9976-00A1D18B8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3328416"/>
            <a:ext cx="128016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82436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Comparación</a:t>
            </a:r>
            <a:endParaRPr sz="130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CF5D8426-CFEC-471E-850C-3FA592571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0360" y="3319272"/>
            <a:ext cx="713232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95333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5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baseline, árbol, RF, boosting</a:t>
            </a:r>
            <a:endParaRPr sz="1250"/>
          </a:p>
        </p:txBody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E3BC148E-B140-4914-AF14-8DCCF6F84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4032504"/>
            <a:ext cx="502920" cy="402336"/>
          </a:xfrm>
          <a:prstGeom xmlns:a="http://schemas.openxmlformats.org/drawingml/2006/main" prst="roundRect">
            <a:avLst>
              <a:gd name="adj" fmla="val 13636"/>
            </a:avLst>
          </a:prstGeom>
          <a:solidFill xmlns:a="http://schemas.openxmlformats.org/drawingml/2006/main">
            <a:srgbClr val="13243B"/>
          </a:solidFill>
          <a:ln xmlns:a="http://schemas.openxmlformats.org/drawingml/2006/main" w="15240">
            <a:solidFill>
              <a:srgbClr val="10B981"/>
            </a:solidFill>
            <a:prstDash val="solid"/>
          </a:ln>
        </p:spPr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24D76AEC-D9ED-4F7B-9051-BDF285532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05656"/>
            <a:ext cx="4114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2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4</a:t>
            </a:r>
            <a:endParaRPr sz="12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D3B50DDB-433E-4D1A-862F-EDBC4B628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4078224"/>
            <a:ext cx="128016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82436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Interpretación</a:t>
            </a:r>
            <a:endParaRPr sz="1300"/>
          </a:p>
        </p:txBody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BF4A131F-F9CF-44A2-ADF9-8116529A2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0360" y="4069080"/>
            <a:ext cx="713232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95333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5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variables, efectos y límites</a:t>
            </a:r>
            <a:endParaRPr sz="1250"/>
          </a:p>
        </p:txBody>
      </p:sp>
      <p:sp>
        <p:nvSpPr>
          <p:cNvPr id="26" name="Shape 24">
            <a:extLst xmlns:a="http://schemas.openxmlformats.org/drawingml/2006/main">
              <a:ext uri="{FF2B5EF4-FFF2-40B4-BE49-F238E27FC236}">
                <a16:creationId xmlns:a16="http://schemas.microsoft.com/office/drawing/2014/main" id="{1BE98577-EC4A-4192-A5AD-1D8D34405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4782312"/>
            <a:ext cx="502920" cy="402336"/>
          </a:xfrm>
          <a:prstGeom xmlns:a="http://schemas.openxmlformats.org/drawingml/2006/main" prst="roundRect">
            <a:avLst>
              <a:gd name="adj" fmla="val 13636"/>
            </a:avLst>
          </a:prstGeom>
          <a:solidFill xmlns:a="http://schemas.openxmlformats.org/drawingml/2006/main">
            <a:srgbClr val="13243B"/>
          </a:solidFill>
          <a:ln xmlns:a="http://schemas.openxmlformats.org/drawingml/2006/main" w="15240">
            <a:solidFill>
              <a:srgbClr val="0EA5E9"/>
            </a:solidFill>
            <a:prstDash val="solid"/>
          </a:ln>
        </p:spPr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4D2ED0AB-CAAE-4D74-A13E-B4303A3D1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855464"/>
            <a:ext cx="41148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2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5</a:t>
            </a:r>
            <a:endParaRPr sz="1200"/>
          </a:p>
        </p:txBody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2C9D655B-9B33-495F-A3D3-CD6CD3359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4828032"/>
            <a:ext cx="128016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82436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3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Decisión</a:t>
            </a:r>
            <a:endParaRPr sz="1300"/>
          </a:p>
        </p:txBody>
      </p:sp>
      <p:sp>
        <p:nvSpPr>
          <p:cNvPr id="29" name="Text 27">
            <a:extLst xmlns:a="http://schemas.openxmlformats.org/drawingml/2006/main">
              <a:ext uri="{FF2B5EF4-FFF2-40B4-BE49-F238E27FC236}">
                <a16:creationId xmlns:a16="http://schemas.microsoft.com/office/drawing/2014/main" id="{BAAD5CC4-7498-4A22-9EB7-574F1E491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0360" y="4818888"/>
            <a:ext cx="713232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95333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5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acción, costo, responsable, monitoreo</a:t>
            </a:r>
            <a:endParaRPr sz="1250"/>
          </a:p>
        </p:txBody>
      </p:sp>
      <p:sp>
        <p:nvSpPr>
          <p:cNvPr id="30" name="Shape 28">
            <a:extLst xmlns:a="http://schemas.openxmlformats.org/drawingml/2006/main">
              <a:ext uri="{FF2B5EF4-FFF2-40B4-BE49-F238E27FC236}">
                <a16:creationId xmlns:a16="http://schemas.microsoft.com/office/drawing/2014/main" id="{5A72D196-DC91-41B9-9EEB-2EDDEA316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715000"/>
            <a:ext cx="10058400" cy="347472"/>
          </a:xfrm>
          <a:prstGeom xmlns:a="http://schemas.openxmlformats.org/drawingml/2006/main" prst="roundRect">
            <a:avLst>
              <a:gd name="adj" fmla="val 15789"/>
            </a:avLst>
          </a:prstGeom>
          <a:solidFill xmlns:a="http://schemas.openxmlformats.org/drawingml/2006/main">
            <a:srgbClr val="101E33"/>
          </a:solidFill>
          <a:ln xmlns:a="http://schemas.openxmlformats.org/drawingml/2006/main" w="12700">
            <a:solidFill>
              <a:srgbClr val="A855F7"/>
            </a:solidFill>
            <a:prstDash val="solid"/>
          </a:ln>
        </p:spPr>
      </p:sp>
      <p:sp>
        <p:nvSpPr>
          <p:cNvPr id="31" name="Text 29">
            <a:extLst xmlns:a="http://schemas.openxmlformats.org/drawingml/2006/main">
              <a:ext uri="{FF2B5EF4-FFF2-40B4-BE49-F238E27FC236}">
                <a16:creationId xmlns:a16="http://schemas.microsoft.com/office/drawing/2014/main" id="{F5E6224C-BA4D-436C-82AC-394130851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5815584"/>
            <a:ext cx="9509760" cy="1280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72319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5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Una buena presentación de resultados hace visibles tanto las razones para actuar como las razones para ser prudente.</a:t>
            </a:r>
            <a:endParaRPr sz="1150"/>
          </a:p>
        </p:txBody>
      </p:sp>
    </p:spTree>
    <p:extLst>
      <p:ext uri="{BB962C8B-B14F-4D97-AF65-F5344CB8AC3E}">
        <p14:creationId xmlns:p14="http://schemas.microsoft.com/office/powerpoint/2010/main" val="745763219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07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5715202C-4390-4B55-8EA5-4732136F3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D6C9"/>
          </a:solidFill>
          <a:ln xmlns:a="http://schemas.openxmlformats.org/drawingml/2006/main" w="12700">
            <a:solidFill>
              <a:srgbClr val="00D6C9">
                <a:alpha val="0"/>
              </a:srgbClr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42BD0A02-978B-4386-AA40-EA2AFFD29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48272"/>
            <a:ext cx="12191695" cy="1097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2436">
              <a:alpha val="90000"/>
            </a:srgbClr>
          </a:solidFill>
          <a:ln xmlns:a="http://schemas.openxmlformats.org/drawingml/2006/main"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FD5241FD-7436-42BD-8F55-47E03FE6F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56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6515F6AF-66F8-48A6-B584-00A6DEF41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32</a:t>
            </a:r>
            <a:endParaRPr sz="56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05C2F517-1858-460C-8D2B-F2F321395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402336"/>
            <a:ext cx="731520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00" b="1">
                <a:solidFill>
                  <a:srgbClr val="00D6C9"/>
                </a:solidFill>
                <a:latin typeface="DejaVu Sans"/>
                <a:ea typeface="DejaVu Sans"/>
                <a:cs typeface="DejaVu Sans"/>
              </a:rPr>
              <a:t>DISEÑO DEL MÓDULO SUPERIOR</a:t>
            </a:r>
            <a:endParaRPr sz="8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D38B2869-B8E4-41BE-B640-72B3DE954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13232"/>
            <a:ext cx="10835640" cy="590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Laboratorio de interpretación, boosting y decisión</a:t>
            </a:r>
            <a:endParaRPr sz="27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54B78E0B-1D85-4640-8A13-1AC7FE262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335024"/>
            <a:ext cx="1078992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Simulaciones 12–16 para estudiar explicación y decisión. Monitoreo como extensión del proyecto.</a:t>
            </a:r>
            <a:endParaRPr sz="14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30E3492E-9610-4CC9-854D-D41C199E8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828800"/>
            <a:ext cx="3246120" cy="1371600"/>
          </a:xfrm>
          <a:prstGeom xmlns:a="http://schemas.openxmlformats.org/drawingml/2006/main" prst="roundRect">
            <a:avLst>
              <a:gd name="adj" fmla="val 4000"/>
            </a:avLst>
          </a:prstGeom>
          <a:solidFill xmlns:a="http://schemas.openxmlformats.org/drawingml/2006/main">
            <a:srgbClr val="101E33"/>
          </a:solidFill>
          <a:ln xmlns:a="http://schemas.openxmlformats.org/drawingml/2006/main" w="12700">
            <a:solidFill>
              <a:srgbClr val="00D6C9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5E94ACFF-3614-4BFF-A63C-001F62AC5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1975104"/>
            <a:ext cx="2935224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00" b="1">
                <a:solidFill>
                  <a:srgbClr val="00D6C9"/>
                </a:solidFill>
                <a:latin typeface="DejaVu Sans"/>
                <a:ea typeface="DejaVu Sans"/>
                <a:cs typeface="DejaVu Sans"/>
              </a:rPr>
              <a:t>SIM 15</a:t>
            </a:r>
            <a:endParaRPr sz="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6C2F81B2-6673-4686-A75E-8175CC620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212848"/>
            <a:ext cx="2935224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5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Boosting</a:t>
            </a:r>
            <a:endParaRPr sz="15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955EA1AC-53EB-46E8-B5CD-0BB3030C6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2670048"/>
            <a:ext cx="2935224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5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learning rate × árboles × overfitting</a:t>
            </a:r>
            <a:endParaRPr sz="1150"/>
          </a:p>
        </p:txBody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1D144990-231C-4BAC-8441-8A8FACE71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4840" y="1828800"/>
            <a:ext cx="3246120" cy="1371600"/>
          </a:xfrm>
          <a:prstGeom xmlns:a="http://schemas.openxmlformats.org/drawingml/2006/main" prst="roundRect">
            <a:avLst>
              <a:gd name="adj" fmla="val 4000"/>
            </a:avLst>
          </a:prstGeom>
          <a:solidFill xmlns:a="http://schemas.openxmlformats.org/drawingml/2006/main">
            <a:srgbClr val="101E33"/>
          </a:solidFill>
          <a:ln xmlns:a="http://schemas.openxmlformats.org/drawingml/2006/main" w="12700">
            <a:solidFill>
              <a:srgbClr val="A855F7"/>
            </a:solidFill>
            <a:prstDash val="solid"/>
          </a:ln>
        </p:spPr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640960F5-D974-4E92-AC26-BBBF7C5EC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0288" y="1975104"/>
            <a:ext cx="2935224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00" b="1">
                <a:solidFill>
                  <a:srgbClr val="A855F7"/>
                </a:solidFill>
                <a:latin typeface="DejaVu Sans"/>
                <a:ea typeface="DejaVu Sans"/>
                <a:cs typeface="DejaVu Sans"/>
              </a:rPr>
              <a:t>SIM 16</a:t>
            </a:r>
            <a:endParaRPr sz="80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769940EF-D043-4894-9C56-6E0DC17F5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0288" y="2212848"/>
            <a:ext cx="2935224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5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Decision Lab</a:t>
            </a:r>
            <a:endParaRPr sz="15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A74D24E3-287F-417E-B070-62B2CAFA8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0288" y="2670048"/>
            <a:ext cx="2935224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5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valor, threshold, latencia y explicación</a:t>
            </a:r>
            <a:endParaRPr sz="1150"/>
          </a:p>
        </p:txBody>
      </p:sp>
      <p:sp>
        <p:nvSpPr>
          <p:cNvPr id="18" name="Shape 16">
            <a:extLst xmlns:a="http://schemas.openxmlformats.org/drawingml/2006/main">
              <a:ext uri="{FF2B5EF4-FFF2-40B4-BE49-F238E27FC236}">
                <a16:creationId xmlns:a16="http://schemas.microsoft.com/office/drawing/2014/main" id="{2B52FC44-9429-4B29-BB33-1493F4582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8160" y="1828800"/>
            <a:ext cx="3246120" cy="1371600"/>
          </a:xfrm>
          <a:prstGeom xmlns:a="http://schemas.openxmlformats.org/drawingml/2006/main" prst="roundRect">
            <a:avLst>
              <a:gd name="adj" fmla="val 4000"/>
            </a:avLst>
          </a:prstGeom>
          <a:solidFill xmlns:a="http://schemas.openxmlformats.org/drawingml/2006/main">
            <a:srgbClr val="101E33"/>
          </a:solidFill>
          <a:ln xmlns:a="http://schemas.openxmlformats.org/drawingml/2006/main" w="12700">
            <a:solidFill>
              <a:srgbClr val="F59E0B"/>
            </a:solidFill>
            <a:prstDash val="solid"/>
          </a:ln>
        </p:spPr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A10D6460-2A6B-4773-AEA1-CEBB8F4ED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3608" y="1975104"/>
            <a:ext cx="2935224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00" b="1">
                <a:solidFill>
                  <a:srgbClr val="F59E0B"/>
                </a:solidFill>
                <a:latin typeface="DejaVu Sans"/>
                <a:ea typeface="DejaVu Sans"/>
                <a:cs typeface="DejaVu Sans"/>
              </a:rPr>
              <a:t>SIM 12</a:t>
            </a:r>
            <a:endParaRPr sz="800"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1C334B99-54EF-4262-AE95-F76EB5E81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3608" y="2212848"/>
            <a:ext cx="2935224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5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Importancias</a:t>
            </a:r>
            <a:endParaRPr sz="150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4B85FE39-E13B-49F8-AACE-BBECFC397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3608" y="2670048"/>
            <a:ext cx="2935224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5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MDI vs permutation importance</a:t>
            </a:r>
            <a:endParaRPr sz="1150"/>
          </a:p>
        </p:txBody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2F8183BC-6EB6-49FE-AE95-3D9232C3F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3657600"/>
            <a:ext cx="3246120" cy="1371600"/>
          </a:xfrm>
          <a:prstGeom xmlns:a="http://schemas.openxmlformats.org/drawingml/2006/main" prst="roundRect">
            <a:avLst>
              <a:gd name="adj" fmla="val 4000"/>
            </a:avLst>
          </a:prstGeom>
          <a:solidFill xmlns:a="http://schemas.openxmlformats.org/drawingml/2006/main">
            <a:srgbClr val="101E33"/>
          </a:solidFill>
          <a:ln xmlns:a="http://schemas.openxmlformats.org/drawingml/2006/main" w="12700">
            <a:solidFill>
              <a:srgbClr val="10B981"/>
            </a:solidFill>
            <a:prstDash val="solid"/>
          </a:ln>
        </p:spPr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AAA5C51D-49A4-4D0D-8F7E-900525311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3803904"/>
            <a:ext cx="2935224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00" b="1">
                <a:solidFill>
                  <a:srgbClr val="10B981"/>
                </a:solidFill>
                <a:latin typeface="DejaVu Sans"/>
                <a:ea typeface="DejaVu Sans"/>
                <a:cs typeface="DejaVu Sans"/>
              </a:rPr>
              <a:t>SIM 13</a:t>
            </a:r>
            <a:endParaRPr sz="8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1E0909DC-DB39-4D85-B3AD-7F18EDD06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4041648"/>
            <a:ext cx="2935224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5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Correlación</a:t>
            </a:r>
            <a:endParaRPr sz="1500"/>
          </a:p>
        </p:txBody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2A5D8573-4F0B-4875-AF9C-2CF5E7A68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" y="4498848"/>
            <a:ext cx="2935224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5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variables redundantes y ranking engañoso</a:t>
            </a:r>
            <a:endParaRPr sz="1150"/>
          </a:p>
        </p:txBody>
      </p:sp>
      <p:sp>
        <p:nvSpPr>
          <p:cNvPr id="26" name="Shape 24">
            <a:extLst xmlns:a="http://schemas.openxmlformats.org/drawingml/2006/main">
              <a:ext uri="{FF2B5EF4-FFF2-40B4-BE49-F238E27FC236}">
                <a16:creationId xmlns:a16="http://schemas.microsoft.com/office/drawing/2014/main" id="{A4AFD961-15F9-4453-86EE-7D6444976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4840" y="3657600"/>
            <a:ext cx="3246120" cy="1371600"/>
          </a:xfrm>
          <a:prstGeom xmlns:a="http://schemas.openxmlformats.org/drawingml/2006/main" prst="roundRect">
            <a:avLst>
              <a:gd name="adj" fmla="val 4000"/>
            </a:avLst>
          </a:prstGeom>
          <a:solidFill xmlns:a="http://schemas.openxmlformats.org/drawingml/2006/main">
            <a:srgbClr val="101E33"/>
          </a:solidFill>
          <a:ln xmlns:a="http://schemas.openxmlformats.org/drawingml/2006/main" w="12700">
            <a:solidFill>
              <a:srgbClr val="0EA5E9"/>
            </a:solidFill>
            <a:prstDash val="solid"/>
          </a:ln>
        </p:spPr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AB17329C-005D-47E8-988B-C381BF32B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0288" y="3803904"/>
            <a:ext cx="2935224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00" b="1">
                <a:solidFill>
                  <a:srgbClr val="0EA5E9"/>
                </a:solidFill>
                <a:latin typeface="DejaVu Sans"/>
                <a:ea typeface="DejaVu Sans"/>
                <a:cs typeface="DejaVu Sans"/>
              </a:rPr>
              <a:t>SIM 14</a:t>
            </a:r>
            <a:endParaRPr sz="800"/>
          </a:p>
        </p:txBody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2B2FFA1F-37B0-4D0D-A58D-F36A73E19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0288" y="4041648"/>
            <a:ext cx="2935224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5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PDP/ICE</a:t>
            </a:r>
            <a:endParaRPr sz="1500"/>
          </a:p>
        </p:txBody>
      </p:sp>
      <p:sp>
        <p:nvSpPr>
          <p:cNvPr id="29" name="Text 27">
            <a:extLst xmlns:a="http://schemas.openxmlformats.org/drawingml/2006/main">
              <a:ext uri="{FF2B5EF4-FFF2-40B4-BE49-F238E27FC236}">
                <a16:creationId xmlns:a16="http://schemas.microsoft.com/office/drawing/2014/main" id="{89B7B6AC-089A-4601-9573-681928B17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0288" y="4498848"/>
            <a:ext cx="2935224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5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efecto promedio vs heterogeneidad</a:t>
            </a:r>
            <a:endParaRPr sz="1150"/>
          </a:p>
        </p:txBody>
      </p:sp>
      <p:sp>
        <p:nvSpPr>
          <p:cNvPr id="30" name="Shape 28">
            <a:extLst xmlns:a="http://schemas.openxmlformats.org/drawingml/2006/main">
              <a:ext uri="{FF2B5EF4-FFF2-40B4-BE49-F238E27FC236}">
                <a16:creationId xmlns:a16="http://schemas.microsoft.com/office/drawing/2014/main" id="{CEDD9407-D0AB-4361-BF9A-91EB3F943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8160" y="3657600"/>
            <a:ext cx="3246120" cy="1371600"/>
          </a:xfrm>
          <a:prstGeom xmlns:a="http://schemas.openxmlformats.org/drawingml/2006/main" prst="roundRect">
            <a:avLst>
              <a:gd name="adj" fmla="val 4000"/>
            </a:avLst>
          </a:prstGeom>
          <a:solidFill xmlns:a="http://schemas.openxmlformats.org/drawingml/2006/main">
            <a:srgbClr val="101E33"/>
          </a:solidFill>
          <a:ln xmlns:a="http://schemas.openxmlformats.org/drawingml/2006/main" w="12700">
            <a:solidFill>
              <a:srgbClr val="EF4444"/>
            </a:solidFill>
            <a:prstDash val="solid"/>
          </a:ln>
        </p:spPr>
      </p:sp>
      <p:sp>
        <p:nvSpPr>
          <p:cNvPr id="31" name="Text 29">
            <a:extLst xmlns:a="http://schemas.openxmlformats.org/drawingml/2006/main">
              <a:ext uri="{FF2B5EF4-FFF2-40B4-BE49-F238E27FC236}">
                <a16:creationId xmlns:a16="http://schemas.microsoft.com/office/drawing/2014/main" id="{06A1722B-99A9-469B-A6FB-FE650AF21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3608" y="3803904"/>
            <a:ext cx="2935224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00" b="1">
                <a:solidFill>
                  <a:srgbClr val="EF4444"/>
                </a:solidFill>
                <a:latin typeface="DejaVu Sans"/>
                <a:ea typeface="DejaVu Sans"/>
                <a:cs typeface="DejaVu Sans"/>
              </a:rPr>
              <a:t>EXTENSIÓN</a:t>
            </a:r>
            <a:endParaRPr sz="800"/>
          </a:p>
        </p:txBody>
      </p:sp>
      <p:sp>
        <p:nvSpPr>
          <p:cNvPr id="32" name="Text 30">
            <a:extLst xmlns:a="http://schemas.openxmlformats.org/drawingml/2006/main">
              <a:ext uri="{FF2B5EF4-FFF2-40B4-BE49-F238E27FC236}">
                <a16:creationId xmlns:a16="http://schemas.microsoft.com/office/drawing/2014/main" id="{41F8B69D-24F9-4BCC-A97F-B28F99B30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3608" y="4041648"/>
            <a:ext cx="2935224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5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Monitoreo</a:t>
            </a:r>
            <a:endParaRPr sz="1500"/>
          </a:p>
        </p:txBody>
      </p:sp>
      <p:sp>
        <p:nvSpPr>
          <p:cNvPr id="33" name="Text 31">
            <a:extLst xmlns:a="http://schemas.openxmlformats.org/drawingml/2006/main">
              <a:ext uri="{FF2B5EF4-FFF2-40B4-BE49-F238E27FC236}">
                <a16:creationId xmlns:a16="http://schemas.microsoft.com/office/drawing/2014/main" id="{0D2F558C-4CA8-41A8-9C72-A7092AEB5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3608" y="4498848"/>
            <a:ext cx="2935224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5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drift, calibración y costo real</a:t>
            </a:r>
            <a:endParaRPr sz="1150"/>
          </a:p>
        </p:txBody>
      </p:sp>
    </p:spTree>
    <p:extLst>
      <p:ext uri="{BB962C8B-B14F-4D97-AF65-F5344CB8AC3E}">
        <p14:creationId xmlns:p14="http://schemas.microsoft.com/office/powerpoint/2010/main" val="711616346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07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D0CC994B-74E0-4369-9E89-A9A23EEA6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D6C9"/>
          </a:solidFill>
          <a:ln xmlns:a="http://schemas.openxmlformats.org/drawingml/2006/main" w="12700">
            <a:solidFill>
              <a:srgbClr val="00D6C9">
                <a:alpha val="0"/>
              </a:srgbClr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1478BAE6-410B-451F-A881-C161F9C03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48272"/>
            <a:ext cx="12191695" cy="1097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2436">
              <a:alpha val="90000"/>
            </a:srgbClr>
          </a:solidFill>
          <a:ln xmlns:a="http://schemas.openxmlformats.org/drawingml/2006/main"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2A52802F-8A43-40D8-8ADB-55C983912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56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B379CD7F-E5BA-4A6C-B8CA-8AB28E3CB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33</a:t>
            </a:r>
            <a:endParaRPr sz="56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3141B4BB-F783-4C9D-9195-79185C729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402336"/>
            <a:ext cx="731520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00" b="1">
                <a:solidFill>
                  <a:srgbClr val="00D6C9"/>
                </a:solidFill>
                <a:latin typeface="DejaVu Sans"/>
                <a:ea typeface="DejaVu Sans"/>
                <a:cs typeface="DejaVu Sans"/>
              </a:rPr>
              <a:t>LO QUE DEBE QUEDAR</a:t>
            </a:r>
            <a:endParaRPr sz="8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2D03E91D-BDAE-449A-8479-FCF81A817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13232"/>
            <a:ext cx="10835640" cy="590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Síntesis conceptual</a:t>
            </a:r>
            <a:endParaRPr sz="27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846EF4C3-20CD-4DA6-8FCF-BE7C84906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335024"/>
            <a:ext cx="1078992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Boosting es potente, pero su uso profesional exige control de complejidad e interpretación honesta.</a:t>
            </a:r>
            <a:endParaRPr sz="14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5D764C22-3DD6-47D8-8DB4-AED63948D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148840"/>
            <a:ext cx="2423160" cy="2331720"/>
          </a:xfrm>
          <a:prstGeom xmlns:a="http://schemas.openxmlformats.org/drawingml/2006/main" prst="roundRect">
            <a:avLst>
              <a:gd name="adj" fmla="val 2353"/>
            </a:avLst>
          </a:prstGeom>
          <a:solidFill xmlns:a="http://schemas.openxmlformats.org/drawingml/2006/main">
            <a:srgbClr val="101E33"/>
          </a:solidFill>
          <a:ln xmlns:a="http://schemas.openxmlformats.org/drawingml/2006/main" w="12700">
            <a:solidFill>
              <a:srgbClr val="00D6C9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F036A0C8-138A-4BA6-87F0-FC89BFE74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2688" y="2295144"/>
            <a:ext cx="2112264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00" b="1">
                <a:solidFill>
                  <a:srgbClr val="00D6C9"/>
                </a:solidFill>
                <a:latin typeface="DejaVu Sans"/>
                <a:ea typeface="DejaVu Sans"/>
                <a:cs typeface="DejaVu Sans"/>
              </a:rPr>
              <a:t>01</a:t>
            </a:r>
            <a:endParaRPr sz="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ED02F18B-4B5B-46AE-A521-3CD25093F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2688" y="2532888"/>
            <a:ext cx="2112264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5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Secuencia</a:t>
            </a:r>
            <a:endParaRPr sz="15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5E0C9887-BF48-4CC2-9AD6-E28B1D9C1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2688" y="2990088"/>
            <a:ext cx="2112264" cy="1325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5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cada árbol corrige errores del modelo acumulado</a:t>
            </a:r>
            <a:endParaRPr sz="1150"/>
          </a:p>
        </p:txBody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B7C9F5C2-3522-438F-A568-F46B5CF54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6160" y="2148840"/>
            <a:ext cx="2423160" cy="2331720"/>
          </a:xfrm>
          <a:prstGeom xmlns:a="http://schemas.openxmlformats.org/drawingml/2006/main" prst="roundRect">
            <a:avLst>
              <a:gd name="adj" fmla="val 2353"/>
            </a:avLst>
          </a:prstGeom>
          <a:solidFill xmlns:a="http://schemas.openxmlformats.org/drawingml/2006/main">
            <a:srgbClr val="101E33"/>
          </a:solidFill>
          <a:ln xmlns:a="http://schemas.openxmlformats.org/drawingml/2006/main" w="12700">
            <a:solidFill>
              <a:srgbClr val="A855F7"/>
            </a:solidFill>
            <a:prstDash val="solid"/>
          </a:ln>
        </p:spPr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C3292CD8-7682-4A87-BF91-3601E5533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21608" y="2295144"/>
            <a:ext cx="2112264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00" b="1">
                <a:solidFill>
                  <a:srgbClr val="A855F7"/>
                </a:solidFill>
                <a:latin typeface="DejaVu Sans"/>
                <a:ea typeface="DejaVu Sans"/>
                <a:cs typeface="DejaVu Sans"/>
              </a:rPr>
              <a:t>02</a:t>
            </a:r>
            <a:endParaRPr sz="80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AC8B08D3-5AB1-4651-8176-0B40E397C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21608" y="2532888"/>
            <a:ext cx="2112264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5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Regularización</a:t>
            </a:r>
            <a:endParaRPr sz="1500"/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6A215FE6-6F67-478E-BEAC-7A3F6670E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21608" y="2990088"/>
            <a:ext cx="2112264" cy="1325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5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learning rate, profundidad y early stopping gobiernan generalización</a:t>
            </a:r>
            <a:endParaRPr sz="1150"/>
          </a:p>
        </p:txBody>
      </p:sp>
      <p:sp>
        <p:nvSpPr>
          <p:cNvPr id="18" name="Shape 16">
            <a:extLst xmlns:a="http://schemas.openxmlformats.org/drawingml/2006/main">
              <a:ext uri="{FF2B5EF4-FFF2-40B4-BE49-F238E27FC236}">
                <a16:creationId xmlns:a16="http://schemas.microsoft.com/office/drawing/2014/main" id="{26912F66-7552-4ACA-A271-E6FE7DA5D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5080" y="2148840"/>
            <a:ext cx="2423160" cy="2331720"/>
          </a:xfrm>
          <a:prstGeom xmlns:a="http://schemas.openxmlformats.org/drawingml/2006/main" prst="roundRect">
            <a:avLst>
              <a:gd name="adj" fmla="val 2353"/>
            </a:avLst>
          </a:prstGeom>
          <a:solidFill xmlns:a="http://schemas.openxmlformats.org/drawingml/2006/main">
            <a:srgbClr val="101E33"/>
          </a:solidFill>
          <a:ln xmlns:a="http://schemas.openxmlformats.org/drawingml/2006/main" w="12700">
            <a:solidFill>
              <a:srgbClr val="F59E0B"/>
            </a:solidFill>
            <a:prstDash val="solid"/>
          </a:ln>
        </p:spPr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E3A37329-7C89-4E2F-ADD6-284E0454F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0528" y="2295144"/>
            <a:ext cx="2112264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00" b="1">
                <a:solidFill>
                  <a:srgbClr val="F59E0B"/>
                </a:solidFill>
                <a:latin typeface="DejaVu Sans"/>
                <a:ea typeface="DejaVu Sans"/>
                <a:cs typeface="DejaVu Sans"/>
              </a:rPr>
              <a:t>03</a:t>
            </a:r>
            <a:endParaRPr sz="800"/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66F99431-85C5-4B32-9E65-ED4AEF750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0528" y="2532888"/>
            <a:ext cx="2112264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5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Interpretación</a:t>
            </a:r>
            <a:endParaRPr sz="150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01D2C136-42A8-4246-8815-5E4967C31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0528" y="2990088"/>
            <a:ext cx="2112264" cy="1325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5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importance, PDP, ICE y SHAP explican modelos, no causalidad</a:t>
            </a:r>
            <a:endParaRPr sz="1150"/>
          </a:p>
        </p:txBody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1F00DBBA-385B-406D-8A96-318EA6365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2148840"/>
            <a:ext cx="2423160" cy="2331720"/>
          </a:xfrm>
          <a:prstGeom xmlns:a="http://schemas.openxmlformats.org/drawingml/2006/main" prst="roundRect">
            <a:avLst>
              <a:gd name="adj" fmla="val 2353"/>
            </a:avLst>
          </a:prstGeom>
          <a:solidFill xmlns:a="http://schemas.openxmlformats.org/drawingml/2006/main">
            <a:srgbClr val="101E33"/>
          </a:solidFill>
          <a:ln xmlns:a="http://schemas.openxmlformats.org/drawingml/2006/main" w="12700">
            <a:solidFill>
              <a:srgbClr val="10B981"/>
            </a:solidFill>
            <a:prstDash val="solid"/>
          </a:ln>
        </p:spPr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0836F6DF-602A-4150-981E-3F20D06DA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9448" y="2295144"/>
            <a:ext cx="2112264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00" b="1">
                <a:solidFill>
                  <a:srgbClr val="10B981"/>
                </a:solidFill>
                <a:latin typeface="DejaVu Sans"/>
                <a:ea typeface="DejaVu Sans"/>
                <a:cs typeface="DejaVu Sans"/>
              </a:rPr>
              <a:t>04</a:t>
            </a:r>
            <a:endParaRPr sz="8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1F4F48FC-2161-45C9-B060-2DA8FD6A9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9448" y="2532888"/>
            <a:ext cx="2112264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5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Decisión</a:t>
            </a:r>
            <a:endParaRPr sz="1500"/>
          </a:p>
        </p:txBody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5BB4E450-FA26-44AB-A371-2D34D46EF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9448" y="2990088"/>
            <a:ext cx="2112264" cy="1325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5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el mejor modelo es el que mejora valor bajo restricciones reales</a:t>
            </a:r>
            <a:endParaRPr sz="1150"/>
          </a:p>
        </p:txBody>
      </p:sp>
    </p:spTree>
    <p:extLst>
      <p:ext uri="{BB962C8B-B14F-4D97-AF65-F5344CB8AC3E}">
        <p14:creationId xmlns:p14="http://schemas.microsoft.com/office/powerpoint/2010/main" val="365934887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07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53C1762D-A8FA-42DC-9570-9DDB3548B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D6C9"/>
          </a:solidFill>
          <a:ln xmlns:a="http://schemas.openxmlformats.org/drawingml/2006/main" w="12700">
            <a:solidFill>
              <a:srgbClr val="00D6C9">
                <a:alpha val="0"/>
              </a:srgbClr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AC6B7A99-57BC-4461-9364-6F816F04E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48272"/>
            <a:ext cx="12191695" cy="1097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2436">
              <a:alpha val="90000"/>
            </a:srgbClr>
          </a:solidFill>
          <a:ln xmlns:a="http://schemas.openxmlformats.org/drawingml/2006/main"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9A5790AB-33C2-455D-BB1A-8A84AE631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56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5A83F50B-A817-449C-A834-CA082133F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34</a:t>
            </a:r>
            <a:endParaRPr sz="56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145E85D2-9686-4FE2-8F75-25B0CF8E7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402336"/>
            <a:ext cx="731520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00" b="1">
                <a:solidFill>
                  <a:srgbClr val="00D6C9"/>
                </a:solidFill>
                <a:latin typeface="DejaVu Sans"/>
                <a:ea typeface="DejaVu Sans"/>
                <a:cs typeface="DejaVu Sans"/>
              </a:rPr>
              <a:t>ENTREGA DEL MÓDULO</a:t>
            </a:r>
            <a:endParaRPr sz="8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9868C21E-9288-4FC7-91C1-1B01FE0FD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713232"/>
            <a:ext cx="10835640" cy="590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4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Puente al trabajo aplicado</a:t>
            </a:r>
            <a:endParaRPr sz="27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7F04B8F0-D034-4613-9C0B-BD410E9C5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335024"/>
            <a:ext cx="1078992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0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La comparación final debe ser reproducible y orientada a una decisión concreta.</a:t>
            </a:r>
            <a:endParaRPr sz="14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A0F12DA0-7B0C-4234-BA2C-FADBC78B1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1828800"/>
            <a:ext cx="5257800" cy="3977640"/>
          </a:xfrm>
          <a:prstGeom xmlns:a="http://schemas.openxmlformats.org/drawingml/2006/main" prst="roundRect">
            <a:avLst>
              <a:gd name="adj" fmla="val 1379"/>
            </a:avLst>
          </a:prstGeom>
          <a:solidFill xmlns:a="http://schemas.openxmlformats.org/drawingml/2006/main">
            <a:srgbClr val="101E33"/>
          </a:solidFill>
          <a:ln xmlns:a="http://schemas.openxmlformats.org/drawingml/2006/main" w="12700">
            <a:solidFill>
              <a:srgbClr val="00D6C9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414E8062-F794-40B3-A167-A3755A9C0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2148840"/>
            <a:ext cx="274320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800" b="1">
                <a:solidFill>
                  <a:srgbClr val="00D6C9"/>
                </a:solidFill>
                <a:latin typeface="DejaVu Sans"/>
                <a:ea typeface="DejaVu Sans"/>
                <a:cs typeface="DejaVu Sans"/>
              </a:rPr>
              <a:t>Entregable sugerido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ED64B133-1633-44ED-AD76-1615A20DD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2697480"/>
            <a:ext cx="4343400" cy="2286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r>
              <a:rPr sz="127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Árbol podado, RF y boosting bajo el mismo protocolo.</a:t>
            </a:r>
            <a:endParaRPr sz="1270"/>
          </a:p>
          <a:p xmlns:a="http://schemas.openxmlformats.org/drawingml/2006/main">
            <a:r>
              <a:rPr sz="127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Curvas train/validación y explicación de tuning.</a:t>
            </a:r>
            <a:endParaRPr sz="1270"/>
          </a:p>
          <a:p xmlns:a="http://schemas.openxmlformats.org/drawingml/2006/main">
            <a:r>
              <a:rPr sz="127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Permutation importance fuera de muestra.</a:t>
            </a:r>
            <a:endParaRPr sz="1270"/>
          </a:p>
          <a:p xmlns:a="http://schemas.openxmlformats.org/drawingml/2006/main">
            <a:r>
              <a:rPr sz="127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PDP/ICE o SHAP para un caso relevante.</a:t>
            </a:r>
            <a:endParaRPr sz="1270"/>
          </a:p>
          <a:p xmlns:a="http://schemas.openxmlformats.org/drawingml/2006/main">
            <a:r>
              <a:rPr sz="127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Recomendación con costo, latencia y monitoreo.</a:t>
            </a:r>
            <a:endParaRPr sz="127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BA7064D7-34AF-4357-A831-6FE727930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828800"/>
            <a:ext cx="4709160" cy="3977640"/>
          </a:xfrm>
          <a:prstGeom xmlns:a="http://schemas.openxmlformats.org/drawingml/2006/main" prst="roundRect">
            <a:avLst>
              <a:gd name="adj" fmla="val 1379"/>
            </a:avLst>
          </a:prstGeom>
          <a:solidFill xmlns:a="http://schemas.openxmlformats.org/drawingml/2006/main">
            <a:srgbClr val="101E33"/>
          </a:solidFill>
          <a:ln xmlns:a="http://schemas.openxmlformats.org/drawingml/2006/main" w="12700">
            <a:solidFill>
              <a:srgbClr val="F59E0B"/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79F80448-A114-4EB9-9F76-AFC6B9294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2280" y="2148840"/>
            <a:ext cx="182880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800" b="1">
                <a:solidFill>
                  <a:srgbClr val="F59E0B"/>
                </a:solidFill>
                <a:latin typeface="DejaVu Sans"/>
                <a:ea typeface="DejaVu Sans"/>
                <a:cs typeface="DejaVu Sans"/>
              </a:rPr>
              <a:t>No entregar</a:t>
            </a:r>
            <a:endParaRPr sz="180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E4430811-AACF-4FDA-BF48-C230DCAF9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2280" y="2697480"/>
            <a:ext cx="3749040" cy="1828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r>
              <a:rPr sz="130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“El modelo ganó porque tuvo más AUC”.</a:t>
            </a:r>
            <a:endParaRPr sz="1300"/>
          </a:p>
          <a:p xmlns:a="http://schemas.openxmlformats.org/drawingml/2006/main">
            <a:r>
              <a:rPr sz="130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Ranking de variables sin advertir sesgos.</a:t>
            </a:r>
            <a:endParaRPr sz="1300"/>
          </a:p>
          <a:p xmlns:a="http://schemas.openxmlformats.org/drawingml/2006/main">
            <a:r>
              <a:rPr sz="130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Resultados de test usados para tuning.</a:t>
            </a:r>
            <a:endParaRPr sz="1300"/>
          </a:p>
          <a:p xmlns:a="http://schemas.openxmlformats.org/drawingml/2006/main">
            <a:r>
              <a:rPr sz="130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Conclusiones causales no justificadas.</a:t>
            </a:r>
            <a:endParaRPr sz="1300"/>
          </a:p>
        </p:txBody>
      </p:sp>
    </p:spTree>
    <p:extLst>
      <p:ext uri="{BB962C8B-B14F-4D97-AF65-F5344CB8AC3E}">
        <p14:creationId xmlns:p14="http://schemas.microsoft.com/office/powerpoint/2010/main" val="684246062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07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7EF19EA0-B923-4544-AA1D-A915EE4E8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D6C9"/>
          </a:solidFill>
          <a:ln xmlns:a="http://schemas.openxmlformats.org/drawingml/2006/main" w="12700">
            <a:solidFill>
              <a:srgbClr val="00D6C9">
                <a:alpha val="0"/>
              </a:srgbClr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D1058750-7EA5-47F7-A101-C29FF4C24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748272"/>
            <a:ext cx="12191695" cy="1097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82436">
              <a:alpha val="90000"/>
            </a:srgbClr>
          </a:solidFill>
          <a:ln xmlns:a="http://schemas.openxmlformats.org/drawingml/2006/main"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ECBF87D4-2BF2-49E0-B2BF-3DE86670D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486525"/>
            <a:ext cx="7620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25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Sergio Gevatschnaider · Ciencia de Datos para Decisiones de Negocio</a:t>
            </a:r>
            <a:endParaRPr sz="56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BBBB1AD2-F511-4C18-B346-D65816758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86525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00">
                <a:solidFill>
                  <a:srgbClr val="94A3B8"/>
                </a:solidFill>
                <a:latin typeface="DejaVu Sans"/>
                <a:ea typeface="DejaVu Sans"/>
                <a:cs typeface="DejaVu Sans"/>
              </a:rPr>
              <a:t>35</a:t>
            </a:r>
            <a:endParaRPr sz="560"/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6847BA51-B1A3-4E7B-8790-DC0BF99BA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658368"/>
            <a:ext cx="22860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000" b="1">
                <a:solidFill>
                  <a:srgbClr val="00D6C9"/>
                </a:solidFill>
                <a:latin typeface="DejaVu Sans"/>
                <a:ea typeface="DejaVu Sans"/>
                <a:cs typeface="DejaVu Sans"/>
              </a:rPr>
              <a:t>PPT 03 · Cierre</a:t>
            </a:r>
            <a:endParaRPr sz="1000"/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EDB55543-FA1A-40D6-BA9F-DD627447A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1143000"/>
            <a:ext cx="8412480" cy="590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24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Boosting, explicación y decisión</a:t>
            </a:r>
            <a:endParaRPr sz="31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4FD0F280-883C-4072-B125-8E7F784EB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1984248"/>
            <a:ext cx="7132320" cy="6217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500">
                <a:solidFill>
                  <a:srgbClr val="D8E3F0"/>
                </a:solidFill>
                <a:latin typeface="DejaVu Sans"/>
                <a:ea typeface="DejaVu Sans"/>
                <a:cs typeface="DejaVu Sans"/>
              </a:rPr>
              <a:t>Boosting puede ganar desempeño, pero el valor aparece cuando se lo valida, interpreta, calibra, monitorea y traduce a acción.</a:t>
            </a:r>
            <a:endParaRPr sz="15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AA225123-14E0-4753-9FB2-42D5B4758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657600"/>
            <a:ext cx="1234440" cy="594360"/>
          </a:xfrm>
          <a:prstGeom xmlns:a="http://schemas.openxmlformats.org/drawingml/2006/main" prst="roundRect">
            <a:avLst>
              <a:gd name="adj" fmla="val 9231"/>
            </a:avLst>
          </a:prstGeom>
          <a:solidFill xmlns:a="http://schemas.openxmlformats.org/drawingml/2006/main">
            <a:srgbClr val="13243B"/>
          </a:solidFill>
          <a:ln xmlns:a="http://schemas.openxmlformats.org/drawingml/2006/main" w="15240">
            <a:solidFill>
              <a:srgbClr val="00D6C9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3EBC3D91-89B9-47CC-BC4D-BA58AAA6E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3730752"/>
            <a:ext cx="1143000" cy="4480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1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Boosting</a:t>
            </a:r>
            <a:endParaRPr sz="110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9DA826E9-D9F3-4E5D-947B-E30E2CB41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3200" y="3657600"/>
            <a:ext cx="1234440" cy="594360"/>
          </a:xfrm>
          <a:prstGeom xmlns:a="http://schemas.openxmlformats.org/drawingml/2006/main" prst="roundRect">
            <a:avLst>
              <a:gd name="adj" fmla="val 9231"/>
            </a:avLst>
          </a:prstGeom>
          <a:solidFill xmlns:a="http://schemas.openxmlformats.org/drawingml/2006/main">
            <a:srgbClr val="13243B"/>
          </a:solidFill>
          <a:ln xmlns:a="http://schemas.openxmlformats.org/drawingml/2006/main" w="15240">
            <a:solidFill>
              <a:srgbClr val="A855F7"/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F20DD34C-7F58-4009-B49A-148005506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8920" y="3730752"/>
            <a:ext cx="1143000" cy="4480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1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Validación</a:t>
            </a:r>
            <a:endParaRPr sz="1100"/>
          </a:p>
        </p:txBody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90799039-E068-4C4C-A441-8D9048C99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57600"/>
            <a:ext cx="1234440" cy="594360"/>
          </a:xfrm>
          <a:prstGeom xmlns:a="http://schemas.openxmlformats.org/drawingml/2006/main" prst="roundRect">
            <a:avLst>
              <a:gd name="adj" fmla="val 9231"/>
            </a:avLst>
          </a:prstGeom>
          <a:solidFill xmlns:a="http://schemas.openxmlformats.org/drawingml/2006/main">
            <a:srgbClr val="13243B"/>
          </a:solidFill>
          <a:ln xmlns:a="http://schemas.openxmlformats.org/drawingml/2006/main" w="15240">
            <a:solidFill>
              <a:srgbClr val="F59E0B"/>
            </a:solidFill>
            <a:prstDash val="solid"/>
          </a:ln>
        </p:spPr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521D80DE-C8FF-4E4C-A7EB-313FFF342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7720" y="3730752"/>
            <a:ext cx="1143000" cy="4480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1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Interpretación</a:t>
            </a:r>
            <a:endParaRPr sz="1100"/>
          </a:p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BE5409C1-3331-4A92-AD80-F8124E993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3657600"/>
            <a:ext cx="1234440" cy="594360"/>
          </a:xfrm>
          <a:prstGeom xmlns:a="http://schemas.openxmlformats.org/drawingml/2006/main" prst="roundRect">
            <a:avLst>
              <a:gd name="adj" fmla="val 9231"/>
            </a:avLst>
          </a:prstGeom>
          <a:solidFill xmlns:a="http://schemas.openxmlformats.org/drawingml/2006/main">
            <a:srgbClr val="13243B"/>
          </a:solidFill>
          <a:ln xmlns:a="http://schemas.openxmlformats.org/drawingml/2006/main" w="15240">
            <a:solidFill>
              <a:srgbClr val="10B981"/>
            </a:solidFill>
            <a:prstDash val="solid"/>
          </a:ln>
        </p:spPr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24510535-F042-4315-8921-532C4AD18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6520" y="3730752"/>
            <a:ext cx="1143000" cy="4480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1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Costo</a:t>
            </a:r>
            <a:endParaRPr sz="1100"/>
          </a:p>
        </p:txBody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907B27BA-55B2-4FBF-818D-41EDFB02D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3657600"/>
            <a:ext cx="1234440" cy="594360"/>
          </a:xfrm>
          <a:prstGeom xmlns:a="http://schemas.openxmlformats.org/drawingml/2006/main" prst="roundRect">
            <a:avLst>
              <a:gd name="adj" fmla="val 9231"/>
            </a:avLst>
          </a:prstGeom>
          <a:solidFill xmlns:a="http://schemas.openxmlformats.org/drawingml/2006/main">
            <a:srgbClr val="13243B"/>
          </a:solidFill>
          <a:ln xmlns:a="http://schemas.openxmlformats.org/drawingml/2006/main" w="15240">
            <a:solidFill>
              <a:srgbClr val="0EA5E9"/>
            </a:solidFill>
            <a:prstDash val="solid"/>
          </a:ln>
        </p:spPr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E9E0A8EF-A98C-45E5-A537-EDAC179A5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3730752"/>
            <a:ext cx="1143000" cy="4480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rmAutofit fontScale="100000"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1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Monitoreo</a:t>
            </a:r>
            <a:endParaRPr sz="11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AB7AFB9F-11B8-4BA3-B569-34705CAAF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138928"/>
            <a:ext cx="987552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ctr">
            <a:normAutofit fontScale="99452"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500" b="1">
                <a:solidFill>
                  <a:srgbClr val="F8FAFC"/>
                </a:solidFill>
                <a:latin typeface="DejaVu Sans"/>
                <a:ea typeface="DejaVu Sans"/>
                <a:cs typeface="DejaVu Sans"/>
              </a:rPr>
              <a:t>Próximo paso: experimentar en las simulaciones y defender la comparación final en Python.</a:t>
            </a:r>
            <a:endParaRPr sz="1500"/>
          </a:p>
        </p:txBody>
      </p:sp>
      <p:cxnSp>
        <p:nvCxnSpPr>
          <p:cNvPr id="47" name=""/>
          <p:cNvCxnSpPr>
            <a:stCxn xmlns:a="http://schemas.openxmlformats.org/drawingml/2006/main" id="10" idx="3"/>
            <a:endCxn xmlns:a="http://schemas.openxmlformats.org/drawingml/2006/main" id="13" idx="1"/>
          </p:cNvCxnSpPr>
          <p:nvPr/>
        </p:nvCxnSpPr>
        <p:spPr>
          <a:xfrm xmlns:a="http://schemas.openxmlformats.org/drawingml/2006/main">
            <a:off x="2148840" y="3954780"/>
            <a:ext cx="594360" cy="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48" name=""/>
          <p:cNvCxnSpPr>
            <a:stCxn xmlns:a="http://schemas.openxmlformats.org/drawingml/2006/main" id="13" idx="3"/>
            <a:endCxn xmlns:a="http://schemas.openxmlformats.org/drawingml/2006/main" id="16" idx="1"/>
          </p:cNvCxnSpPr>
          <p:nvPr/>
        </p:nvCxnSpPr>
        <p:spPr>
          <a:xfrm xmlns:a="http://schemas.openxmlformats.org/drawingml/2006/main">
            <a:off x="3977640" y="3954780"/>
            <a:ext cx="594360" cy="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49" name=""/>
          <p:cNvCxnSpPr>
            <a:stCxn xmlns:a="http://schemas.openxmlformats.org/drawingml/2006/main" id="16" idx="3"/>
            <a:endCxn xmlns:a="http://schemas.openxmlformats.org/drawingml/2006/main" id="19" idx="1"/>
          </p:cNvCxnSpPr>
          <p:nvPr/>
        </p:nvCxnSpPr>
        <p:spPr>
          <a:xfrm xmlns:a="http://schemas.openxmlformats.org/drawingml/2006/main">
            <a:off x="5806440" y="3954780"/>
            <a:ext cx="594360" cy="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  <p:cxnSp>
        <p:nvCxnSpPr>
          <p:cNvPr id="50" name=""/>
          <p:cNvCxnSpPr>
            <a:stCxn xmlns:a="http://schemas.openxmlformats.org/drawingml/2006/main" id="19" idx="3"/>
            <a:endCxn xmlns:a="http://schemas.openxmlformats.org/drawingml/2006/main" id="22" idx="1"/>
          </p:cNvCxnSpPr>
          <p:nvPr/>
        </p:nvCxnSpPr>
        <p:spPr>
          <a:xfrm xmlns:a="http://schemas.openxmlformats.org/drawingml/2006/main">
            <a:off x="7635240" y="3954780"/>
            <a:ext cx="594360" cy="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94A3B8"/>
            </a:solidFill>
            <a:tailEnd type="triangle" w="sm" len="sm"/>
          </a:ln>
        </p:spPr>
      </p:cxnSp>
    </p:spTree>
    <p:extLst>
      <p:ext uri="{BB962C8B-B14F-4D97-AF65-F5344CB8AC3E}">
        <p14:creationId xmlns:p14="http://schemas.microsoft.com/office/powerpoint/2010/main" val="387396179"/>
      </p:ext>
    </p:extLst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2026-09-29T22:42:39.3270000Z</dcterms:created>
  <dcterms:modified xsi:type="dcterms:W3CDTF">2026-09-29T22:42:39.3270000Z</dcterms:modified>
</coreProperties>
</file>