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f21ed8f2fd4fea" /><Relationship Type="http://schemas.openxmlformats.org/officeDocument/2006/relationships/extended-properties" Target="/docProps/app.xml" Id="Rdce4053b779a49e7" /><Relationship Type="http://schemas.openxmlformats.org/officeDocument/2006/relationships/officeDocument" Target="/ppt/presentation.xml" Id="Rae566c5e566d46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18e8a2bf7e4f08"/>
  </p:sldMasterIdLst>
  <p:notesMasterIdLst>
    <p:notesMasterId xmlns:r="http://schemas.openxmlformats.org/officeDocument/2006/relationships" r:id="R62a003e88226474f"/>
  </p:notesMasterIdLst>
  <p:sldIdLst>
    <p:sldId xmlns:r="http://schemas.openxmlformats.org/officeDocument/2006/relationships" id="256" r:id="R4816010520964d46"/>
    <p:sldId xmlns:r="http://schemas.openxmlformats.org/officeDocument/2006/relationships" id="257" r:id="Rfbecf92d3edf4581"/>
    <p:sldId xmlns:r="http://schemas.openxmlformats.org/officeDocument/2006/relationships" id="258" r:id="R7c5efdec81a34337"/>
    <p:sldId xmlns:r="http://schemas.openxmlformats.org/officeDocument/2006/relationships" id="259" r:id="R812c29a88c2d45b4"/>
    <p:sldId xmlns:r="http://schemas.openxmlformats.org/officeDocument/2006/relationships" id="260" r:id="R78f53f8a04034c37"/>
    <p:sldId xmlns:r="http://schemas.openxmlformats.org/officeDocument/2006/relationships" id="261" r:id="Rc88df37f6cb34dd3"/>
    <p:sldId xmlns:r="http://schemas.openxmlformats.org/officeDocument/2006/relationships" id="262" r:id="Rd29917cac9bf4dbf"/>
    <p:sldId xmlns:r="http://schemas.openxmlformats.org/officeDocument/2006/relationships" id="263" r:id="Ree8cd5ff89a14094"/>
    <p:sldId xmlns:r="http://schemas.openxmlformats.org/officeDocument/2006/relationships" id="264" r:id="R7b6e4a420a964fee"/>
    <p:sldId xmlns:r="http://schemas.openxmlformats.org/officeDocument/2006/relationships" id="265" r:id="Rfae98e3782ef4617"/>
    <p:sldId xmlns:r="http://schemas.openxmlformats.org/officeDocument/2006/relationships" id="266" r:id="R1ddb3657c1444a8e"/>
    <p:sldId xmlns:r="http://schemas.openxmlformats.org/officeDocument/2006/relationships" id="267" r:id="Rec2035a8b8944872"/>
    <p:sldId xmlns:r="http://schemas.openxmlformats.org/officeDocument/2006/relationships" id="268" r:id="Rc54191178ae94786"/>
    <p:sldId xmlns:r="http://schemas.openxmlformats.org/officeDocument/2006/relationships" id="269" r:id="R7964fd557d924aef"/>
    <p:sldId xmlns:r="http://schemas.openxmlformats.org/officeDocument/2006/relationships" id="270" r:id="R02e92cd59bf74705"/>
    <p:sldId xmlns:r="http://schemas.openxmlformats.org/officeDocument/2006/relationships" id="271" r:id="R57eaffcb0b0e41c8"/>
    <p:sldId xmlns:r="http://schemas.openxmlformats.org/officeDocument/2006/relationships" id="272" r:id="Re6feed04a21f48c1"/>
    <p:sldId xmlns:r="http://schemas.openxmlformats.org/officeDocument/2006/relationships" id="273" r:id="R886bd51725cb4bda"/>
    <p:sldId xmlns:r="http://schemas.openxmlformats.org/officeDocument/2006/relationships" id="274" r:id="R9ed9b8dad519473f"/>
    <p:sldId xmlns:r="http://schemas.openxmlformats.org/officeDocument/2006/relationships" id="275" r:id="R4bf796ceade746b6"/>
    <p:sldId xmlns:r="http://schemas.openxmlformats.org/officeDocument/2006/relationships" id="276" r:id="R26a76b3590f145a3"/>
    <p:sldId xmlns:r="http://schemas.openxmlformats.org/officeDocument/2006/relationships" id="277" r:id="R31f5d3776a7d4505"/>
    <p:sldId xmlns:r="http://schemas.openxmlformats.org/officeDocument/2006/relationships" id="278" r:id="Rf354d2b15b24459c"/>
    <p:sldId xmlns:r="http://schemas.openxmlformats.org/officeDocument/2006/relationships" id="279" r:id="Rc3f77ac148e24b15"/>
    <p:sldId xmlns:r="http://schemas.openxmlformats.org/officeDocument/2006/relationships" id="280" r:id="R4485820f02764b24"/>
    <p:sldId xmlns:r="http://schemas.openxmlformats.org/officeDocument/2006/relationships" id="281" r:id="R28d0834082fe4f22"/>
    <p:sldId xmlns:r="http://schemas.openxmlformats.org/officeDocument/2006/relationships" id="282" r:id="R77c696acc25d4a66"/>
    <p:sldId xmlns:r="http://schemas.openxmlformats.org/officeDocument/2006/relationships" id="283" r:id="Ra2fd180255f74e8b"/>
    <p:sldId xmlns:r="http://schemas.openxmlformats.org/officeDocument/2006/relationships" id="284" r:id="R7eab225f389f4f11"/>
    <p:sldId xmlns:r="http://schemas.openxmlformats.org/officeDocument/2006/relationships" id="285" r:id="R3ce42f2398384686"/>
    <p:sldId xmlns:r="http://schemas.openxmlformats.org/officeDocument/2006/relationships" id="286" r:id="R64724f347bfc45fc"/>
    <p:sldId xmlns:r="http://schemas.openxmlformats.org/officeDocument/2006/relationships" id="287" r:id="R465fe6af733d48fe"/>
    <p:sldId xmlns:r="http://schemas.openxmlformats.org/officeDocument/2006/relationships" id="288" r:id="Rfed33170755e4bf3"/>
    <p:sldId xmlns:r="http://schemas.openxmlformats.org/officeDocument/2006/relationships" id="289" r:id="R1e36b2f9300c4b03"/>
    <p:sldId xmlns:r="http://schemas.openxmlformats.org/officeDocument/2006/relationships" id="290" r:id="R83c92d6f2dbf4770"/>
    <p:sldId xmlns:r="http://schemas.openxmlformats.org/officeDocument/2006/relationships" id="291" r:id="Rd9d953e114544abd"/>
  </p:sldIdLst>
  <p:sldSz cx="12191695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9b980be33243de" /><Relationship Type="http://schemas.openxmlformats.org/officeDocument/2006/relationships/slideMaster" Target="/ppt/slideMasters/slideMaster1.xml" Id="Ree18e8a2bf7e4f08" /><Relationship Type="http://schemas.openxmlformats.org/officeDocument/2006/relationships/notesMaster" Target="/ppt/notesMasters/notesMaster1.xml" Id="R62a003e88226474f" /><Relationship Type="http://schemas.openxmlformats.org/officeDocument/2006/relationships/presProps" Target="/ppt/presProps.xml" Id="R5b17d74f72e247e2" /><Relationship Type="http://schemas.openxmlformats.org/officeDocument/2006/relationships/viewProps" Target="/ppt/viewProps.xml" Id="R11c6df7cb277469a" /><Relationship Type="http://schemas.openxmlformats.org/officeDocument/2006/relationships/tableStyles" Target="/ppt/tableStyles.xml" Id="Re44a983a728c44ae" /><Relationship Type="http://schemas.openxmlformats.org/officeDocument/2006/relationships/slide" Target="/ppt/slides/slide1.xml" Id="R4816010520964d46" /><Relationship Type="http://schemas.openxmlformats.org/officeDocument/2006/relationships/slide" Target="/ppt/slides/slide2.xml" Id="Rfbecf92d3edf4581" /><Relationship Type="http://schemas.openxmlformats.org/officeDocument/2006/relationships/slide" Target="/ppt/slides/slide3.xml" Id="R7c5efdec81a34337" /><Relationship Type="http://schemas.openxmlformats.org/officeDocument/2006/relationships/slide" Target="/ppt/slides/slide4.xml" Id="R812c29a88c2d45b4" /><Relationship Type="http://schemas.openxmlformats.org/officeDocument/2006/relationships/slide" Target="/ppt/slides/slide5.xml" Id="R78f53f8a04034c37" /><Relationship Type="http://schemas.openxmlformats.org/officeDocument/2006/relationships/slide" Target="/ppt/slides/slide6.xml" Id="Rc88df37f6cb34dd3" /><Relationship Type="http://schemas.openxmlformats.org/officeDocument/2006/relationships/slide" Target="/ppt/slides/slide7.xml" Id="Rd29917cac9bf4dbf" /><Relationship Type="http://schemas.openxmlformats.org/officeDocument/2006/relationships/slide" Target="/ppt/slides/slide8.xml" Id="Ree8cd5ff89a14094" /><Relationship Type="http://schemas.openxmlformats.org/officeDocument/2006/relationships/slide" Target="/ppt/slides/slide9.xml" Id="R7b6e4a420a964fee" /><Relationship Type="http://schemas.openxmlformats.org/officeDocument/2006/relationships/slide" Target="/ppt/slides/slide10.xml" Id="Rfae98e3782ef4617" /><Relationship Type="http://schemas.openxmlformats.org/officeDocument/2006/relationships/slide" Target="/ppt/slides/slide11.xml" Id="R1ddb3657c1444a8e" /><Relationship Type="http://schemas.openxmlformats.org/officeDocument/2006/relationships/slide" Target="/ppt/slides/slide12.xml" Id="Rec2035a8b8944872" /><Relationship Type="http://schemas.openxmlformats.org/officeDocument/2006/relationships/slide" Target="/ppt/slides/slide13.xml" Id="Rc54191178ae94786" /><Relationship Type="http://schemas.openxmlformats.org/officeDocument/2006/relationships/slide" Target="/ppt/slides/slide14.xml" Id="R7964fd557d924aef" /><Relationship Type="http://schemas.openxmlformats.org/officeDocument/2006/relationships/slide" Target="/ppt/slides/slide15.xml" Id="R02e92cd59bf74705" /><Relationship Type="http://schemas.openxmlformats.org/officeDocument/2006/relationships/slide" Target="/ppt/slides/slide16.xml" Id="R57eaffcb0b0e41c8" /><Relationship Type="http://schemas.openxmlformats.org/officeDocument/2006/relationships/slide" Target="/ppt/slides/slide17.xml" Id="Re6feed04a21f48c1" /><Relationship Type="http://schemas.openxmlformats.org/officeDocument/2006/relationships/slide" Target="/ppt/slides/slide18.xml" Id="R886bd51725cb4bda" /><Relationship Type="http://schemas.openxmlformats.org/officeDocument/2006/relationships/slide" Target="/ppt/slides/slide19.xml" Id="R9ed9b8dad519473f" /><Relationship Type="http://schemas.openxmlformats.org/officeDocument/2006/relationships/slide" Target="/ppt/slides/slide20.xml" Id="R4bf796ceade746b6" /><Relationship Type="http://schemas.openxmlformats.org/officeDocument/2006/relationships/slide" Target="/ppt/slides/slide21.xml" Id="R26a76b3590f145a3" /><Relationship Type="http://schemas.openxmlformats.org/officeDocument/2006/relationships/slide" Target="/ppt/slides/slide22.xml" Id="R31f5d3776a7d4505" /><Relationship Type="http://schemas.openxmlformats.org/officeDocument/2006/relationships/slide" Target="/ppt/slides/slide23.xml" Id="Rf354d2b15b24459c" /><Relationship Type="http://schemas.openxmlformats.org/officeDocument/2006/relationships/slide" Target="/ppt/slides/slide24.xml" Id="Rc3f77ac148e24b15" /><Relationship Type="http://schemas.openxmlformats.org/officeDocument/2006/relationships/slide" Target="/ppt/slides/slide25.xml" Id="R4485820f02764b24" /><Relationship Type="http://schemas.openxmlformats.org/officeDocument/2006/relationships/slide" Target="/ppt/slides/slide26.xml" Id="R28d0834082fe4f22" /><Relationship Type="http://schemas.openxmlformats.org/officeDocument/2006/relationships/slide" Target="/ppt/slides/slide27.xml" Id="R77c696acc25d4a66" /><Relationship Type="http://schemas.openxmlformats.org/officeDocument/2006/relationships/slide" Target="/ppt/slides/slide28.xml" Id="Ra2fd180255f74e8b" /><Relationship Type="http://schemas.openxmlformats.org/officeDocument/2006/relationships/slide" Target="/ppt/slides/slide29.xml" Id="R7eab225f389f4f11" /><Relationship Type="http://schemas.openxmlformats.org/officeDocument/2006/relationships/slide" Target="/ppt/slides/slide30.xml" Id="R3ce42f2398384686" /><Relationship Type="http://schemas.openxmlformats.org/officeDocument/2006/relationships/slide" Target="/ppt/slides/slide31.xml" Id="R64724f347bfc45fc" /><Relationship Type="http://schemas.openxmlformats.org/officeDocument/2006/relationships/slide" Target="/ppt/slides/slide32.xml" Id="R465fe6af733d48fe" /><Relationship Type="http://schemas.openxmlformats.org/officeDocument/2006/relationships/slide" Target="/ppt/slides/slide33.xml" Id="Rfed33170755e4bf3" /><Relationship Type="http://schemas.openxmlformats.org/officeDocument/2006/relationships/slide" Target="/ppt/slides/slide34.xml" Id="R1e36b2f9300c4b03" /><Relationship Type="http://schemas.openxmlformats.org/officeDocument/2006/relationships/slide" Target="/ppt/slides/slide35.xml" Id="R83c92d6f2dbf4770" /><Relationship Type="http://schemas.openxmlformats.org/officeDocument/2006/relationships/slide" Target="/ppt/slides/slide36.xml" Id="Rd9d953e114544a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da2b70966345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f3a6afad314611" /><Relationship Type="http://schemas.openxmlformats.org/officeDocument/2006/relationships/notesMaster" Target="/ppt/notesMasters/notesMaster1.xml" Id="R4050408fc17c46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533c3ad409430c" /><Relationship Type="http://schemas.openxmlformats.org/officeDocument/2006/relationships/notesMaster" Target="/ppt/notesMasters/notesMaster1.xml" Id="R10c039eebd4b4a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28fd577c384065" /><Relationship Type="http://schemas.openxmlformats.org/officeDocument/2006/relationships/notesMaster" Target="/ppt/notesMasters/notesMaster1.xml" Id="Rd418f28e8bff43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16561c0cff4c5a" /><Relationship Type="http://schemas.openxmlformats.org/officeDocument/2006/relationships/notesMaster" Target="/ppt/notesMasters/notesMaster1.xml" Id="R983fb7a824204e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4a5188e4f54491" /><Relationship Type="http://schemas.openxmlformats.org/officeDocument/2006/relationships/notesMaster" Target="/ppt/notesMasters/notesMaster1.xml" Id="R840c47c7c00b41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4357de57574cb0" /><Relationship Type="http://schemas.openxmlformats.org/officeDocument/2006/relationships/notesMaster" Target="/ppt/notesMasters/notesMaster1.xml" Id="Rc1af1d9b1a5b4d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abe194890a4e6d" /><Relationship Type="http://schemas.openxmlformats.org/officeDocument/2006/relationships/notesMaster" Target="/ppt/notesMasters/notesMaster1.xml" Id="R1888698498cf40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f11b2294f1447e" /><Relationship Type="http://schemas.openxmlformats.org/officeDocument/2006/relationships/notesMaster" Target="/ppt/notesMasters/notesMaster1.xml" Id="R5915610b132e4a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f5bb94d888486f" /><Relationship Type="http://schemas.openxmlformats.org/officeDocument/2006/relationships/notesMaster" Target="/ppt/notesMasters/notesMaster1.xml" Id="R46c855f4acc549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bf7972bd1c84ea2" /><Relationship Type="http://schemas.openxmlformats.org/officeDocument/2006/relationships/notesMaster" Target="/ppt/notesMasters/notesMaster1.xml" Id="R0ed496a3c0024c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0e3042637a4cb0" /><Relationship Type="http://schemas.openxmlformats.org/officeDocument/2006/relationships/notesMaster" Target="/ppt/notesMasters/notesMaster1.xml" Id="R718142d8a0834d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40b296c7e1343ba" /><Relationship Type="http://schemas.openxmlformats.org/officeDocument/2006/relationships/notesMaster" Target="/ppt/notesMasters/notesMaster1.xml" Id="R90420da2f205463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8129c1a4391486d" /><Relationship Type="http://schemas.openxmlformats.org/officeDocument/2006/relationships/notesMaster" Target="/ppt/notesMasters/notesMaster1.xml" Id="R7e6e336f6c0c4cb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3359536e1344ff2" /><Relationship Type="http://schemas.openxmlformats.org/officeDocument/2006/relationships/notesMaster" Target="/ppt/notesMasters/notesMaster1.xml" Id="R6a45fb3741eb4e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f0ed65376e14135" /><Relationship Type="http://schemas.openxmlformats.org/officeDocument/2006/relationships/notesMaster" Target="/ppt/notesMasters/notesMaster1.xml" Id="R23e8310c7b5e44d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0ee0903bcfc4931" /><Relationship Type="http://schemas.openxmlformats.org/officeDocument/2006/relationships/notesMaster" Target="/ppt/notesMasters/notesMaster1.xml" Id="Rc7f74eaca0c641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f40e46abd8745aa" /><Relationship Type="http://schemas.openxmlformats.org/officeDocument/2006/relationships/notesMaster" Target="/ppt/notesMasters/notesMaster1.xml" Id="Rac8017d9c4c94c2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95d82127672456b" /><Relationship Type="http://schemas.openxmlformats.org/officeDocument/2006/relationships/notesMaster" Target="/ppt/notesMasters/notesMaster1.xml" Id="R5bc4aba136e94ad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4c21408b7064a9b" /><Relationship Type="http://schemas.openxmlformats.org/officeDocument/2006/relationships/notesMaster" Target="/ppt/notesMasters/notesMaster1.xml" Id="R2777d466121447d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65e3c5980864e12" /><Relationship Type="http://schemas.openxmlformats.org/officeDocument/2006/relationships/notesMaster" Target="/ppt/notesMasters/notesMaster1.xml" Id="Rc61d7d959f6e4a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cef9f9db4af4e30" /><Relationship Type="http://schemas.openxmlformats.org/officeDocument/2006/relationships/notesMaster" Target="/ppt/notesMasters/notesMaster1.xml" Id="Rfee5a83dcfcc416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b639ebf2e9f467a" /><Relationship Type="http://schemas.openxmlformats.org/officeDocument/2006/relationships/notesMaster" Target="/ppt/notesMasters/notesMaster1.xml" Id="Rb2da726904ce46e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dfb0d207a25465a" /><Relationship Type="http://schemas.openxmlformats.org/officeDocument/2006/relationships/notesMaster" Target="/ppt/notesMasters/notesMaster1.xml" Id="R12024b6666a1466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8c7a36d2a8d4814" /><Relationship Type="http://schemas.openxmlformats.org/officeDocument/2006/relationships/notesMaster" Target="/ppt/notesMasters/notesMaster1.xml" Id="Rb3805ceb341c467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c9e84675edb420c" /><Relationship Type="http://schemas.openxmlformats.org/officeDocument/2006/relationships/notesMaster" Target="/ppt/notesMasters/notesMaster1.xml" Id="R2cb924109c214d8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a4e2c3d35a4489a" /><Relationship Type="http://schemas.openxmlformats.org/officeDocument/2006/relationships/notesMaster" Target="/ppt/notesMasters/notesMaster1.xml" Id="R9421b8ada9b3401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631ce68c22a4546" /><Relationship Type="http://schemas.openxmlformats.org/officeDocument/2006/relationships/notesMaster" Target="/ppt/notesMasters/notesMaster1.xml" Id="R289e0b6c36be494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51512816ae14cf0" /><Relationship Type="http://schemas.openxmlformats.org/officeDocument/2006/relationships/notesMaster" Target="/ppt/notesMasters/notesMaster1.xml" Id="R663fa597f1a64c8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a76240388cf4316" /><Relationship Type="http://schemas.openxmlformats.org/officeDocument/2006/relationships/notesMaster" Target="/ppt/notesMasters/notesMaster1.xml" Id="Rb9d34a478ab0424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42bca3b59804bf8" /><Relationship Type="http://schemas.openxmlformats.org/officeDocument/2006/relationships/notesMaster" Target="/ppt/notesMasters/notesMaster1.xml" Id="R1fbac1c5cab14e9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ef441357e0849be" /><Relationship Type="http://schemas.openxmlformats.org/officeDocument/2006/relationships/notesMaster" Target="/ppt/notesMasters/notesMaster1.xml" Id="R92572f048a89471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40a665e5fad44a5" /><Relationship Type="http://schemas.openxmlformats.org/officeDocument/2006/relationships/notesMaster" Target="/ppt/notesMasters/notesMaster1.xml" Id="R8e5785c985b044a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8a5ce92b1634fe9" /><Relationship Type="http://schemas.openxmlformats.org/officeDocument/2006/relationships/notesMaster" Target="/ppt/notesMasters/notesMaster1.xml" Id="R8405cf3212db462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1db4db2772b4bc3" /><Relationship Type="http://schemas.openxmlformats.org/officeDocument/2006/relationships/notesMaster" Target="/ppt/notesMasters/notesMaster1.xml" Id="R2ca65eb5fdf14f3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1de41404ad24c40" /><Relationship Type="http://schemas.openxmlformats.org/officeDocument/2006/relationships/notesMaster" Target="/ppt/notesMasters/notesMaster1.xml" Id="Rc4e30d0aaf114b6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abce636f52e4988" /><Relationship Type="http://schemas.openxmlformats.org/officeDocument/2006/relationships/notesMaster" Target="/ppt/notesMasters/notesMaster1.xml" Id="R8e902f34b97a47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 un árbol inestable a un conjunto robusto de modelos.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El objetivo no es “usar Random Forest”, sino entender qué problema resuelve, cuándo aporta valor y qué errores puede ocultar..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Recordatorio: un árbol aprende reglas locales.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inestabilidad es el puente hacia ensembles.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Ensemble: muchas miradas parciales, una decisión más estable.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Bootstrap: entrenar árboles sobre muestras re-muestreadas.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UNA CONSECUENCIA ESTADÍSTICA.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Bagging = Bootstrap Aggregating.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Qué cambia y qué no cambia al promediar.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Muchos árboles no alcanzan si son demasiado parecidos.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Random Forest agrega aleatoriedad en las variables.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El bosque combina muestreo de filas, muestreo de variables y agregación. Esa combinación es la fuente de su robustez..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 frontera fragmentada a decisión estabilizada.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n_estimators: más árboles estabilizan, no hacen magia.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max_features: fuerza individual versus diversidad.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Complejidad del árbol base: profundidad y tamaño de hoja.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bootstrap y max_samples: cuánto ve cada árbol.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OOB score como diagnóstico, no como excusa.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MISMA ARQUITECTURA, DISTINTA SALIDA.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Comparar modelos exige mirar más que AUC.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Mean Decrease Impurity: rápido, útil y peligroso.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Permutation importance: medir pérdida de desempeño.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Variables correlacionadas: cuando la importancia engaña.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Random Forest produce scores; la decisión requiere umbral.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Caso: priorizar siniestros para revisión.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El umbral debe dialogar con la capacidad operativa.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Más árboles también significan costo operacional.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DEL CONCEPTO AL LABORATORIO.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Errores frecuentes que invalidan el análisis.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Laboratorio guiado: del árbol al bosque.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Benchmark esperado del módulo.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Interpretabilidad, estabilidad y desempeño.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Cuándo Random Forest puede no ser la mejor opción.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Random Forest entrena árboles en paralelo y promedia. Boosting entrena árboles secuencialmente, intentando corregir errores previos..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Tres ideas que deben quedar claras.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Preguntas para abrir la práctica.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d8cdc7c0564838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c98f3f9d754691" /><Relationship Type="http://schemas.openxmlformats.org/officeDocument/2006/relationships/slideLayout" Target="/ppt/slideLayouts/slideLayout1.xml" Id="Rd5c4c55631bd4e5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c4c55631bd4e54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40c254a3774e55" /><Relationship Type="http://schemas.openxmlformats.org/officeDocument/2006/relationships/notesSlide" Target="/ppt/notesSlides/notesSlide1.xml" Id="R2c60f215e53a46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714de70ed49cd" /><Relationship Type="http://schemas.openxmlformats.org/officeDocument/2006/relationships/notesSlide" Target="/ppt/notesSlides/notesSlide2.xml" Id="R3e440ce861f74f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5ea7cf0bf4420" /><Relationship Type="http://schemas.openxmlformats.org/officeDocument/2006/relationships/notesSlide" Target="/ppt/notesSlides/notesSlide3.xml" Id="R557f384dd6044a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e4c2b4028468d" /><Relationship Type="http://schemas.openxmlformats.org/officeDocument/2006/relationships/notesSlide" Target="/ppt/notesSlides/notesSlide4.xml" Id="Re4b61bc26f3d40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795cf535d4b66" /><Relationship Type="http://schemas.openxmlformats.org/officeDocument/2006/relationships/notesSlide" Target="/ppt/notesSlides/notesSlide5.xml" Id="R21a02ace75e743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be4a5e29e4b4f" /><Relationship Type="http://schemas.openxmlformats.org/officeDocument/2006/relationships/notesSlide" Target="/ppt/notesSlides/notesSlide6.xml" Id="R276e00cfbada44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d064555a734ca5" /><Relationship Type="http://schemas.openxmlformats.org/officeDocument/2006/relationships/notesSlide" Target="/ppt/notesSlides/notesSlide7.xml" Id="Rf1f38717b4034d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615be002442c7" /><Relationship Type="http://schemas.openxmlformats.org/officeDocument/2006/relationships/notesSlide" Target="/ppt/notesSlides/notesSlide8.xml" Id="R3ccb7f1b878a4e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e2b297ff14dab" /><Relationship Type="http://schemas.openxmlformats.org/officeDocument/2006/relationships/notesSlide" Target="/ppt/notesSlides/notesSlide9.xml" Id="R8b9bc130900844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f3ad2de394f3d" /><Relationship Type="http://schemas.openxmlformats.org/officeDocument/2006/relationships/notesSlide" Target="/ppt/notesSlides/notesSlide10.xml" Id="R92afd05d7bfb4d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ec4f515a1d4e1d" /><Relationship Type="http://schemas.openxmlformats.org/officeDocument/2006/relationships/notesSlide" Target="/ppt/notesSlides/notesSlide11.xml" Id="R839c6fae0bb043f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d258c397af4061" /><Relationship Type="http://schemas.openxmlformats.org/officeDocument/2006/relationships/notesSlide" Target="/ppt/notesSlides/notesSlide12.xml" Id="R483a4e29c1474d0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b303ef36d4059" /><Relationship Type="http://schemas.openxmlformats.org/officeDocument/2006/relationships/notesSlide" Target="/ppt/notesSlides/notesSlide13.xml" Id="R3c05505abcd54b2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146b5f0094f8f" /><Relationship Type="http://schemas.openxmlformats.org/officeDocument/2006/relationships/notesSlide" Target="/ppt/notesSlides/notesSlide14.xml" Id="R83f0298e3c2641c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2ff3802fe4e35" /><Relationship Type="http://schemas.openxmlformats.org/officeDocument/2006/relationships/notesSlide" Target="/ppt/notesSlides/notesSlide15.xml" Id="R16a91bd6d53c4ca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e61fefe7344e26" /><Relationship Type="http://schemas.openxmlformats.org/officeDocument/2006/relationships/notesSlide" Target="/ppt/notesSlides/notesSlide16.xml" Id="R3ea4758795f7486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6cc0d08cc4dc1" /><Relationship Type="http://schemas.openxmlformats.org/officeDocument/2006/relationships/notesSlide" Target="/ppt/notesSlides/notesSlide17.xml" Id="R5334c2f6832840e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fcf69f1924415" /><Relationship Type="http://schemas.openxmlformats.org/officeDocument/2006/relationships/notesSlide" Target="/ppt/notesSlides/notesSlide18.xml" Id="Rbcaddcc315114bb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9fcc2058e442f" /><Relationship Type="http://schemas.openxmlformats.org/officeDocument/2006/relationships/notesSlide" Target="/ppt/notesSlides/notesSlide19.xml" Id="Rfd27d3b74a914c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1d1a175f043ec" /><Relationship Type="http://schemas.openxmlformats.org/officeDocument/2006/relationships/notesSlide" Target="/ppt/notesSlides/notesSlide20.xml" Id="R7d76b02dbf094d9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e51db6cba4493f" /><Relationship Type="http://schemas.openxmlformats.org/officeDocument/2006/relationships/notesSlide" Target="/ppt/notesSlides/notesSlide21.xml" Id="Re231d49309484c9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d90cd92db4d1e" /><Relationship Type="http://schemas.openxmlformats.org/officeDocument/2006/relationships/notesSlide" Target="/ppt/notesSlides/notesSlide22.xml" Id="R5712d7a0d6724eb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065034a7749f7" /><Relationship Type="http://schemas.openxmlformats.org/officeDocument/2006/relationships/notesSlide" Target="/ppt/notesSlides/notesSlide23.xml" Id="R3e4857c0bbdf45a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3604b74584bcd" /><Relationship Type="http://schemas.openxmlformats.org/officeDocument/2006/relationships/notesSlide" Target="/ppt/notesSlides/notesSlide24.xml" Id="R5e11a7eb82aa487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01958ea5f4e57" /><Relationship Type="http://schemas.openxmlformats.org/officeDocument/2006/relationships/notesSlide" Target="/ppt/notesSlides/notesSlide25.xml" Id="Rfc40c05b0132419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ee2dd22cb48a7" /><Relationship Type="http://schemas.openxmlformats.org/officeDocument/2006/relationships/notesSlide" Target="/ppt/notesSlides/notesSlide26.xml" Id="R0565600ec4044a9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8c84341e84276" /><Relationship Type="http://schemas.openxmlformats.org/officeDocument/2006/relationships/notesSlide" Target="/ppt/notesSlides/notesSlide27.xml" Id="Re12c40532a584e0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e3ad785bd04dc0" /><Relationship Type="http://schemas.openxmlformats.org/officeDocument/2006/relationships/notesSlide" Target="/ppt/notesSlides/notesSlide28.xml" Id="R017c396cb34345a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1fecccbfb4c72" /><Relationship Type="http://schemas.openxmlformats.org/officeDocument/2006/relationships/notesSlide" Target="/ppt/notesSlides/notesSlide29.xml" Id="R83b1535577dc459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0b6d04b9a446b" /><Relationship Type="http://schemas.openxmlformats.org/officeDocument/2006/relationships/notesSlide" Target="/ppt/notesSlides/notesSlide30.xml" Id="Rf377c392816e498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470b04620543fa" /><Relationship Type="http://schemas.openxmlformats.org/officeDocument/2006/relationships/notesSlide" Target="/ppt/notesSlides/notesSlide31.xml" Id="R665fd5aac1144c3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146904d694b0b" /><Relationship Type="http://schemas.openxmlformats.org/officeDocument/2006/relationships/notesSlide" Target="/ppt/notesSlides/notesSlide32.xml" Id="Re3c52a30e82e4f7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74dc2e7cc42cd" /><Relationship Type="http://schemas.openxmlformats.org/officeDocument/2006/relationships/notesSlide" Target="/ppt/notesSlides/notesSlide33.xml" Id="Rc42780fffef149f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adbc2085e4239" /><Relationship Type="http://schemas.openxmlformats.org/officeDocument/2006/relationships/notesSlide" Target="/ppt/notesSlides/notesSlide34.xml" Id="R2c5c608f9a404ee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572165d1514026" /><Relationship Type="http://schemas.openxmlformats.org/officeDocument/2006/relationships/notesSlide" Target="/ppt/notesSlides/notesSlide35.xml" Id="R64808ed8ff594fd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a99e5e4562450e" /><Relationship Type="http://schemas.openxmlformats.org/officeDocument/2006/relationships/notesSlide" Target="/ppt/notesSlides/notesSlide36.xml" Id="Rf261d9782dcb47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1775FDB-A9D7-492F-9710-FA8AACC9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15BBADC-5CDE-48E2-891D-01ED518C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AFE7395-A959-42DD-838D-773BB5CFA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01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B73B9D1-F2E2-4213-AB97-B2B2AA81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658368"/>
            <a:ext cx="29260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MÓDULO 09 · PPT 02</a:t>
            </a:r>
            <a:endParaRPr sz="8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11B4A75-D891-4AE5-9B33-E41126C8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143000"/>
            <a:ext cx="79552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Bagging y Random Forest</a:t>
            </a:r>
            <a:endParaRPr sz="30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BCD3168-1974-40E9-88F1-E262619E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874520"/>
            <a:ext cx="6400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 un árbol inestable a un conjunto robusto de modelos</a:t>
            </a:r>
            <a:endParaRPr sz="13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B9882A1-06FD-4720-AC9F-95205A4D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960120"/>
            <a:ext cx="3474720" cy="301752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B042EDF0-C11F-4153-8A24-68DF2D8D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32588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F86780B-C24A-4FF8-9CC9-FFEB7E5E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38074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T1</a:t>
            </a:r>
            <a:endParaRPr sz="54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33DF4B75-3877-4160-96A0-44462A0F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5338" y="182514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150EFF6-2329-4B2A-A28B-E3E18225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4675" y="182514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7FDFA7E-7172-45CB-8C9A-705C8E81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32588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C7CF48F-5092-4342-93AE-84F223426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138074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T2</a:t>
            </a:r>
            <a:endParaRPr sz="54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C4EA8440-A927-40D3-8A63-C0D7D68A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458" y="182514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91AA66D-B77F-4E99-821C-02B21E33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4795" y="182514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1D15B86F-F862-43B5-8C0B-4E1A2169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132588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DDC7D8D-277A-414D-B926-A910A4FE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138074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T3</a:t>
            </a:r>
            <a:endParaRPr sz="54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04BE014D-B543-4E0E-9473-49B425A7F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5578" y="182514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6E6A927D-F552-4208-A216-647ABBBA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915" y="182514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5071091C-DE99-4279-85A1-2FE1AF9B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4884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66EAC4C3-CFF4-4A72-963C-9906DE9C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370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T4</a:t>
            </a:r>
            <a:endParaRPr sz="54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CEF39E99-3282-4082-9AC2-29F1CE97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5338" y="264810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A7D7E416-2CC3-42D8-AC85-1D20388D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4675" y="264810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AF8DDBD7-B42E-4E7C-B727-5829F77B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214884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FC884ABD-F648-4DE1-AB66-33ECC2C0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220370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T5</a:t>
            </a:r>
            <a:endParaRPr sz="54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8E292E22-968E-4110-8AD0-F0D135F9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458" y="264810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B614D174-3D03-45A3-AD81-0A565306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4795" y="264810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4D3CBCDF-4300-4100-BA16-B590A12D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214884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72BB7D57-A14D-4E1D-BC60-6AFAEEB01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1240" y="220370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T6</a:t>
            </a:r>
            <a:endParaRPr sz="54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A198267E-8C49-4190-B903-C933AF97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5578" y="264810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684158C1-A3A5-4934-BA0B-010A4BF0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915" y="264810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9F3584BC-9AA6-40D6-B856-9EF44EA0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71800"/>
            <a:ext cx="513527" cy="199705"/>
          </a:xfrm>
          <a:prstGeom xmlns:a="http://schemas.openxmlformats.org/drawingml/2006/main" prst="roundRect">
            <a:avLst>
              <a:gd name="adj" fmla="val 1831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CB00301B-A0AA-45DE-8059-DAA47CC1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26664"/>
            <a:ext cx="513527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T7</a:t>
            </a:r>
            <a:endParaRPr sz="540"/>
          </a:p>
        </p:txBody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04FA6E47-B032-40D1-8822-A9DDFB58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5338" y="347106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75F0034F-A80E-4E55-A7D1-87FCC5F9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4675" y="3471062"/>
            <a:ext cx="392278" cy="156911"/>
          </a:xfrm>
          <a:prstGeom xmlns:a="http://schemas.openxmlformats.org/drawingml/2006/main" prst="roundRect">
            <a:avLst>
              <a:gd name="adj" fmla="val 2331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C53D7837-F994-481A-97AB-4A4D0CF4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749040"/>
            <a:ext cx="59436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bosque combina árboles diversos para reducir varianza y estabilizar predicciones.</a:t>
            </a:r>
            <a:endParaRPr sz="130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3E23B597-0F39-49E2-81D4-41CB93CC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4498848"/>
            <a:ext cx="5394960" cy="9875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Bootstrap: cada árbol ve una muestra distinta</a:t>
            </a:r>
            <a:endParaRPr sz="95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subspace: cada split mira variables distintas</a:t>
            </a:r>
            <a:endParaRPr sz="95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Voto/promedio: el conjunto estabiliza la decisión</a:t>
            </a:r>
            <a:endParaRPr sz="950"/>
          </a:p>
        </p:txBody>
      </p:sp>
      <p:cxnSp>
        <p:nvCxnSpPr>
          <p:cNvPr id="105" name=""/>
          <p:cNvCxnSpPr>
            <a:stCxn xmlns:a="http://schemas.openxmlformats.org/drawingml/2006/main" id="12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 flipH="1">
            <a:off x="8161477" y="152558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6" name=""/>
          <p:cNvCxnSpPr>
            <a:stCxn xmlns:a="http://schemas.openxmlformats.org/drawingml/2006/main" id="12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>
            <a:off x="8257764" y="1525585"/>
            <a:ext cx="353051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7" name=""/>
          <p:cNvCxnSpPr>
            <a:stCxn xmlns:a="http://schemas.openxmlformats.org/drawingml/2006/main" id="18" idx="2"/>
            <a:endCxn xmlns:a="http://schemas.openxmlformats.org/drawingml/2006/main" id="20" idx="0"/>
          </p:cNvCxnSpPr>
          <p:nvPr/>
        </p:nvCxnSpPr>
        <p:spPr>
          <a:xfrm xmlns:a="http://schemas.openxmlformats.org/drawingml/2006/main" flipH="1">
            <a:off x="9121597" y="152558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8" name=""/>
          <p:cNvCxnSpPr>
            <a:stCxn xmlns:a="http://schemas.openxmlformats.org/drawingml/2006/main" id="18" idx="2"/>
            <a:endCxn xmlns:a="http://schemas.openxmlformats.org/drawingml/2006/main" id="21" idx="0"/>
          </p:cNvCxnSpPr>
          <p:nvPr/>
        </p:nvCxnSpPr>
        <p:spPr>
          <a:xfrm xmlns:a="http://schemas.openxmlformats.org/drawingml/2006/main">
            <a:off x="9217884" y="1525585"/>
            <a:ext cx="353051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9" name=""/>
          <p:cNvCxnSpPr>
            <a:stCxn xmlns:a="http://schemas.openxmlformats.org/drawingml/2006/main" id="24" idx="2"/>
            <a:endCxn xmlns:a="http://schemas.openxmlformats.org/drawingml/2006/main" id="26" idx="0"/>
          </p:cNvCxnSpPr>
          <p:nvPr/>
        </p:nvCxnSpPr>
        <p:spPr>
          <a:xfrm xmlns:a="http://schemas.openxmlformats.org/drawingml/2006/main" flipH="1">
            <a:off x="10081717" y="152558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0" name=""/>
          <p:cNvCxnSpPr>
            <a:stCxn xmlns:a="http://schemas.openxmlformats.org/drawingml/2006/main" id="24" idx="2"/>
            <a:endCxn xmlns:a="http://schemas.openxmlformats.org/drawingml/2006/main" id="27" idx="0"/>
          </p:cNvCxnSpPr>
          <p:nvPr/>
        </p:nvCxnSpPr>
        <p:spPr>
          <a:xfrm xmlns:a="http://schemas.openxmlformats.org/drawingml/2006/main">
            <a:off x="10178004" y="1525585"/>
            <a:ext cx="353050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1" name=""/>
          <p:cNvCxnSpPr>
            <a:stCxn xmlns:a="http://schemas.openxmlformats.org/drawingml/2006/main" id="30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 flipH="1">
            <a:off x="8161477" y="234854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2" name=""/>
          <p:cNvCxnSpPr>
            <a:stCxn xmlns:a="http://schemas.openxmlformats.org/drawingml/2006/main" id="30" idx="2"/>
            <a:endCxn xmlns:a="http://schemas.openxmlformats.org/drawingml/2006/main" id="33" idx="0"/>
          </p:cNvCxnSpPr>
          <p:nvPr/>
        </p:nvCxnSpPr>
        <p:spPr>
          <a:xfrm xmlns:a="http://schemas.openxmlformats.org/drawingml/2006/main">
            <a:off x="8257764" y="2348545"/>
            <a:ext cx="353051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3" name=""/>
          <p:cNvCxnSpPr>
            <a:stCxn xmlns:a="http://schemas.openxmlformats.org/drawingml/2006/main" id="36" idx="2"/>
            <a:endCxn xmlns:a="http://schemas.openxmlformats.org/drawingml/2006/main" id="38" idx="0"/>
          </p:cNvCxnSpPr>
          <p:nvPr/>
        </p:nvCxnSpPr>
        <p:spPr>
          <a:xfrm xmlns:a="http://schemas.openxmlformats.org/drawingml/2006/main" flipH="1">
            <a:off x="9121597" y="234854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4" name=""/>
          <p:cNvCxnSpPr>
            <a:stCxn xmlns:a="http://schemas.openxmlformats.org/drawingml/2006/main" id="36" idx="2"/>
            <a:endCxn xmlns:a="http://schemas.openxmlformats.org/drawingml/2006/main" id="39" idx="0"/>
          </p:cNvCxnSpPr>
          <p:nvPr/>
        </p:nvCxnSpPr>
        <p:spPr>
          <a:xfrm xmlns:a="http://schemas.openxmlformats.org/drawingml/2006/main">
            <a:off x="9217884" y="2348545"/>
            <a:ext cx="353051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5" name=""/>
          <p:cNvCxnSpPr>
            <a:stCxn xmlns:a="http://schemas.openxmlformats.org/drawingml/2006/main" id="42" idx="2"/>
            <a:endCxn xmlns:a="http://schemas.openxmlformats.org/drawingml/2006/main" id="44" idx="0"/>
          </p:cNvCxnSpPr>
          <p:nvPr/>
        </p:nvCxnSpPr>
        <p:spPr>
          <a:xfrm xmlns:a="http://schemas.openxmlformats.org/drawingml/2006/main" flipH="1">
            <a:off x="10081717" y="234854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6" name=""/>
          <p:cNvCxnSpPr>
            <a:stCxn xmlns:a="http://schemas.openxmlformats.org/drawingml/2006/main" id="42" idx="2"/>
            <a:endCxn xmlns:a="http://schemas.openxmlformats.org/drawingml/2006/main" id="45" idx="0"/>
          </p:cNvCxnSpPr>
          <p:nvPr/>
        </p:nvCxnSpPr>
        <p:spPr>
          <a:xfrm xmlns:a="http://schemas.openxmlformats.org/drawingml/2006/main">
            <a:off x="10178004" y="2348545"/>
            <a:ext cx="353050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7" name=""/>
          <p:cNvCxnSpPr>
            <a:stCxn xmlns:a="http://schemas.openxmlformats.org/drawingml/2006/main" id="48" idx="2"/>
            <a:endCxn xmlns:a="http://schemas.openxmlformats.org/drawingml/2006/main" id="50" idx="0"/>
          </p:cNvCxnSpPr>
          <p:nvPr/>
        </p:nvCxnSpPr>
        <p:spPr>
          <a:xfrm xmlns:a="http://schemas.openxmlformats.org/drawingml/2006/main" flipH="1">
            <a:off x="8161477" y="3171505"/>
            <a:ext cx="96286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8" name=""/>
          <p:cNvCxnSpPr>
            <a:stCxn xmlns:a="http://schemas.openxmlformats.org/drawingml/2006/main" id="48" idx="2"/>
            <a:endCxn xmlns:a="http://schemas.openxmlformats.org/drawingml/2006/main" id="51" idx="0"/>
          </p:cNvCxnSpPr>
          <p:nvPr/>
        </p:nvCxnSpPr>
        <p:spPr>
          <a:xfrm xmlns:a="http://schemas.openxmlformats.org/drawingml/2006/main">
            <a:off x="8257764" y="3171505"/>
            <a:ext cx="353051" cy="299557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0469230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F70CA0B-0E5A-4695-AC8F-329C4828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74A65AC-83B2-46AF-859D-841EDFE5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93B941F-E59E-4BCF-9939-E9072927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02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73CAF3C-F427-4323-8EBC-56A2093F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RUTA DIDÁCTICA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638AC9B-4D78-424D-85A5-66306A4E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historia del módulo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F65ABA2-B871-457F-97AF-BDCCF599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objetivo no es “usar Random Forest”, sino entender qué problema resuelve, cuándo aporta valor y qué errores puede ocultar.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C55D490-EF59-46B4-A415-7F2C016F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148840"/>
            <a:ext cx="1874520" cy="18288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E8C6D91-CD87-4389-BD99-857CC7AB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304288"/>
            <a:ext cx="384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01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E856528-255B-470D-9F00-23BBCD7B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2697480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único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31297CE-3A96-4474-99A9-A020A3FE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3108960"/>
            <a:ext cx="1600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flexible, interpretable, inestable</a:t>
            </a:r>
            <a:endParaRPr sz="84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D0203F9-B596-4F88-89E1-29A4785A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24" y="2148840"/>
            <a:ext cx="1874520" cy="18288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660D4F5-3707-442F-BF27-C47B1CDE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1528" y="2304288"/>
            <a:ext cx="384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42F9302-8714-4526-B5BD-CA7F65C8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384" y="2697480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Bagging</a:t>
            </a:r>
            <a:endParaRPr sz="13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F1D3837-3807-485F-B51C-5A4A1E98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384" y="3108960"/>
            <a:ext cx="1600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promediar modelos de alta varianza</a:t>
            </a:r>
            <a:endParaRPr sz="84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83CB015-C21A-4058-BD6B-9B2E1FEA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2148840"/>
            <a:ext cx="1874520" cy="18288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5E4660E-3E0E-4B83-A8A8-671F31533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1808" y="2304288"/>
            <a:ext cx="384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03</a:t>
            </a:r>
            <a:endParaRPr sz="13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E9B5BFD-4302-4781-B2E7-5F416E72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664" y="2697480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E821918-68CD-4190-A7F6-897A77A1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664" y="3108960"/>
            <a:ext cx="1600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decorrelacionar árboles</a:t>
            </a:r>
            <a:endParaRPr sz="84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BAB6D38C-2C8E-4C16-8EF2-5E23A3DD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5784" y="2148840"/>
            <a:ext cx="1874520" cy="18288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AEC7925-86CF-4A99-8C21-AB1BE94F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2304288"/>
            <a:ext cx="384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04</a:t>
            </a:r>
            <a:endParaRPr sz="13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2DB4B2C-5137-4293-9EC1-1CF23D08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944" y="2697480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Evaluar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C20BAC3-3103-49EB-87A0-6BD78BCE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944" y="3108960"/>
            <a:ext cx="1600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OOB, validación, estabilidad</a:t>
            </a:r>
            <a:endParaRPr sz="84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10BA85D-4C94-485B-8DCC-051624AD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6064" y="2148840"/>
            <a:ext cx="1874520" cy="18288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D18AC91-AF94-4C53-A320-AD8170EC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368" y="2304288"/>
            <a:ext cx="3840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05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59F545D-6CED-43FB-A74B-853C3783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3224" y="2697480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Decidir</a:t>
            </a:r>
            <a:endParaRPr sz="13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C75DF88-E18A-42E3-AEAC-045D5ADB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3224" y="3108960"/>
            <a:ext cx="1600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valor, latencia e interpretación</a:t>
            </a:r>
            <a:endParaRPr sz="84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EDBB679F-6988-474C-96A8-50D4135A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736592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Pregunta de decisión</a:t>
            </a:r>
            <a:endParaRPr sz="8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2BB0343A-C3CF-4114-A920-41C57D9C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047488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81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¿Cuánto mejora la decisión al combinar muchos modelos, y qué costo paga la organización por esa mejora?</a:t>
            </a:r>
            <a:endParaRPr sz="1700"/>
          </a:p>
        </p:txBody>
      </p:sp>
    </p:spTree>
    <p:extLst>
      <p:ext uri="{BB962C8B-B14F-4D97-AF65-F5344CB8AC3E}">
        <p14:creationId xmlns:p14="http://schemas.microsoft.com/office/powerpoint/2010/main" val="17676226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F2C5BB7-2E29-4AB1-AD05-9DCB4760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566ABF8-0E17-4AF1-A122-D24E975C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522ED03-D305-4044-8C12-CFE95168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03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887FCDF-55A6-416E-B878-558A3F8F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DESDE PPT 01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3FBFEAC-17E4-402B-9522-28CDCF49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Recordatorio: un árbol aprende reglas locales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75260EE-6497-46F9-BF8D-D4929F44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árbol divide el espacio con preguntas simples. Eso lo vuelve claro, pero también sensible a pequeñas variaciones de los datos.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8946924-4CA0-4F3E-86E0-7E8EE946C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0866F7D-7CBE-4790-9CB9-7979E137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83F261E-C89C-491E-86D3-4497CCDC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AF19D59D-BCD6-4CFB-A120-F917D2377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697DF35E-E453-45F5-A90C-B38B66E8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5EDA12E-8D28-4985-90A7-ED1B2D50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B7210D2-C9D0-4127-8B7E-D5F8FDEC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17F3008-B847-46B0-8DEA-75BE1B11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F5794BCE-256B-4515-B5D5-43020EDB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3DC780C-B226-4B7F-A6EE-78342BF1D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D9F0807-8777-42A0-BEA4-C71EAE02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D98ECCFF-AFAF-438C-A39B-828B0CFE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192024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7A891E3-A8BD-4E14-B0CD-72C9A673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BBA8943-D0B6-4EDF-AA91-6E8D7E41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11741C8-F2B7-4D86-9F81-655B67CC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39DF233B-5A6E-4AA0-A5F4-723698B1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1817D7A-6603-4B91-AD9D-0CB4CE2C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344A30C0-CD19-459B-922D-CF2FCFC0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F636D1D0-EEA5-4195-A839-88FBCB1F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C73730E7-48DB-46BF-8850-2CB5FCBC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3205D232-589D-41E8-A80B-8682B78C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D5486AF7-4CF7-4FE9-8A1F-5F3893FF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4B1570D8-A33C-4A7F-A06F-1E4274AE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18ED7DAF-AC80-4A31-8C9A-BA918B97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216027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1D95AD1F-4CE7-416D-8C66-ECC2B7F4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6A29529D-EA14-4D8E-AD84-2C4390F7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CF4FF29F-772E-4675-A126-4FEB3160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BD6A8189-F1EE-4790-BAEF-E9AC3870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837E2D58-7D62-46F3-B687-332C447A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FA6ABBB6-9DDE-416C-9024-D26EBEAE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AB8D69F7-7F95-4950-A018-6A21850AF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7B3B7EEB-48E0-4A5F-8C6E-9D1EC7F7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51CE64CD-F9D3-4667-B679-EEF142E3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CA12FE46-25E4-410D-B1F6-48C928A3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0F44FD14-4640-4B27-BCC1-4217E0F8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44CC5B9E-198C-42E9-82EC-137AD5A1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240030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685C0C9E-560F-491A-A1D9-F9406366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2CAF52E4-F73A-4396-B073-A79D831D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B8C1DFCF-B82B-45B4-B7E2-41249D80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4BC2F8C4-FFE3-4A44-94D7-641AD106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C80001B4-313F-4502-8D0A-4F31BC80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73223DA1-961C-42BA-AE80-90A0ED79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C02B4D3C-7581-4669-8AB2-E799E9D3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02334689-666B-4445-BC6E-9F70FA37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AB4AEA65-58DE-4568-8BC2-9B0853AD4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79959862-BF51-4133-AB4D-67EC1CEB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859B7822-16F3-42B3-AAEA-BCB7B80F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40C480E3-2800-45BF-903B-01DDC742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264033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4BE4CDEC-57D5-4984-BFB8-AF61D145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10803D25-F346-4739-A183-0974136C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62344D9E-20FD-4902-A35D-C334F368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EB878166-2E98-4EFD-8DD2-B728641A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E3191A14-985F-4C50-9BD9-C625D8BA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BD729B40-F12B-47B9-A8E9-E914A0D9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FA3707E2-C89B-4A15-AF07-B589DC59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27269C0A-269F-442A-B5E8-13ACE97E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87A21B9A-C734-4B0B-9C77-B6444BB2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F2D8ADB5-E890-4F0D-A371-AC1B34A2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CDA1E428-EF91-446E-BF87-FC230198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8" name="Shape 66">
            <a:extLst xmlns:a="http://schemas.openxmlformats.org/drawingml/2006/main">
              <a:ext uri="{FF2B5EF4-FFF2-40B4-BE49-F238E27FC236}">
                <a16:creationId xmlns:a16="http://schemas.microsoft.com/office/drawing/2014/main" id="{755E66E1-BA3F-4DF4-8E9F-E7FFE93F3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288036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DA7B62FE-7EF3-4BFE-86B0-2843BDEB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0" name="Shape 68">
            <a:extLst xmlns:a="http://schemas.openxmlformats.org/drawingml/2006/main">
              <a:ext uri="{FF2B5EF4-FFF2-40B4-BE49-F238E27FC236}">
                <a16:creationId xmlns:a16="http://schemas.microsoft.com/office/drawing/2014/main" id="{EBD6EC6C-49C8-4368-B6F8-E648FD6B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47361E9F-7658-4016-8E0B-FC74F3B6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2" name="Shape 70">
            <a:extLst xmlns:a="http://schemas.openxmlformats.org/drawingml/2006/main">
              <a:ext uri="{FF2B5EF4-FFF2-40B4-BE49-F238E27FC236}">
                <a16:creationId xmlns:a16="http://schemas.microsoft.com/office/drawing/2014/main" id="{B385AC66-5B2D-499B-83BB-810B63D0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AA116BEB-EBD4-4965-9C70-41D01CA7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4" name="Shape 72">
            <a:extLst xmlns:a="http://schemas.openxmlformats.org/drawingml/2006/main">
              <a:ext uri="{FF2B5EF4-FFF2-40B4-BE49-F238E27FC236}">
                <a16:creationId xmlns:a16="http://schemas.microsoft.com/office/drawing/2014/main" id="{77E34FFE-79D0-48F7-9820-9EB95263B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5" name="Shape 73">
            <a:extLst xmlns:a="http://schemas.openxmlformats.org/drawingml/2006/main">
              <a:ext uri="{FF2B5EF4-FFF2-40B4-BE49-F238E27FC236}">
                <a16:creationId xmlns:a16="http://schemas.microsoft.com/office/drawing/2014/main" id="{BAC21BE6-A516-454C-8597-E2EE9AE8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6" name="Shape 74">
            <a:extLst xmlns:a="http://schemas.openxmlformats.org/drawingml/2006/main">
              <a:ext uri="{FF2B5EF4-FFF2-40B4-BE49-F238E27FC236}">
                <a16:creationId xmlns:a16="http://schemas.microsoft.com/office/drawing/2014/main" id="{3DC1EEE5-B70C-40F8-9649-BCD4073F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874B5189-51D1-42A5-8381-03E839EC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8" name="Shape 76">
            <a:extLst xmlns:a="http://schemas.openxmlformats.org/drawingml/2006/main">
              <a:ext uri="{FF2B5EF4-FFF2-40B4-BE49-F238E27FC236}">
                <a16:creationId xmlns:a16="http://schemas.microsoft.com/office/drawing/2014/main" id="{612689C2-7E23-4481-A5A8-EDD85C28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9" name="Shape 77">
            <a:extLst xmlns:a="http://schemas.openxmlformats.org/drawingml/2006/main">
              <a:ext uri="{FF2B5EF4-FFF2-40B4-BE49-F238E27FC236}">
                <a16:creationId xmlns:a16="http://schemas.microsoft.com/office/drawing/2014/main" id="{DB992F25-CC33-46B7-B71A-FE09E05A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0" name="Shape 78">
            <a:extLst xmlns:a="http://schemas.openxmlformats.org/drawingml/2006/main">
              <a:ext uri="{FF2B5EF4-FFF2-40B4-BE49-F238E27FC236}">
                <a16:creationId xmlns:a16="http://schemas.microsoft.com/office/drawing/2014/main" id="{892982D6-0AB1-4C5B-8991-B29D87F5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312039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1" name="Shape 79">
            <a:extLst xmlns:a="http://schemas.openxmlformats.org/drawingml/2006/main">
              <a:ext uri="{FF2B5EF4-FFF2-40B4-BE49-F238E27FC236}">
                <a16:creationId xmlns:a16="http://schemas.microsoft.com/office/drawing/2014/main" id="{13520B54-DF28-4EC1-8AEB-7043DA9B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2" name="Shape 80">
            <a:extLst xmlns:a="http://schemas.openxmlformats.org/drawingml/2006/main">
              <a:ext uri="{FF2B5EF4-FFF2-40B4-BE49-F238E27FC236}">
                <a16:creationId xmlns:a16="http://schemas.microsoft.com/office/drawing/2014/main" id="{6F809998-8F31-4C2B-A245-3C02B78C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3" name="Shape 81">
            <a:extLst xmlns:a="http://schemas.openxmlformats.org/drawingml/2006/main">
              <a:ext uri="{FF2B5EF4-FFF2-40B4-BE49-F238E27FC236}">
                <a16:creationId xmlns:a16="http://schemas.microsoft.com/office/drawing/2014/main" id="{5D84F81D-7BEB-4DB3-A9F0-2F06CAD5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4" name="Shape 82">
            <a:extLst xmlns:a="http://schemas.openxmlformats.org/drawingml/2006/main">
              <a:ext uri="{FF2B5EF4-FFF2-40B4-BE49-F238E27FC236}">
                <a16:creationId xmlns:a16="http://schemas.microsoft.com/office/drawing/2014/main" id="{C71180FF-C52C-48E5-844C-619CF9E2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5" name="Shape 83">
            <a:extLst xmlns:a="http://schemas.openxmlformats.org/drawingml/2006/main">
              <a:ext uri="{FF2B5EF4-FFF2-40B4-BE49-F238E27FC236}">
                <a16:creationId xmlns:a16="http://schemas.microsoft.com/office/drawing/2014/main" id="{357AB856-0DB4-445D-BAC4-9D6E12EC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6" name="Shape 84">
            <a:extLst xmlns:a="http://schemas.openxmlformats.org/drawingml/2006/main">
              <a:ext uri="{FF2B5EF4-FFF2-40B4-BE49-F238E27FC236}">
                <a16:creationId xmlns:a16="http://schemas.microsoft.com/office/drawing/2014/main" id="{F5FCD65B-4CB2-45F8-A94B-D788419D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7" name="Shape 85">
            <a:extLst xmlns:a="http://schemas.openxmlformats.org/drawingml/2006/main">
              <a:ext uri="{FF2B5EF4-FFF2-40B4-BE49-F238E27FC236}">
                <a16:creationId xmlns:a16="http://schemas.microsoft.com/office/drawing/2014/main" id="{6818BED9-E554-4041-A37D-4EA641A8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8" name="Shape 86">
            <a:extLst xmlns:a="http://schemas.openxmlformats.org/drawingml/2006/main">
              <a:ext uri="{FF2B5EF4-FFF2-40B4-BE49-F238E27FC236}">
                <a16:creationId xmlns:a16="http://schemas.microsoft.com/office/drawing/2014/main" id="{8ACCE12A-B505-4287-8CA1-AEC9C2C5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9" name="Shape 87">
            <a:extLst xmlns:a="http://schemas.openxmlformats.org/drawingml/2006/main">
              <a:ext uri="{FF2B5EF4-FFF2-40B4-BE49-F238E27FC236}">
                <a16:creationId xmlns:a16="http://schemas.microsoft.com/office/drawing/2014/main" id="{828A1BB4-BFA3-484E-AE23-1F9F73B1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0" name="Shape 88">
            <a:extLst xmlns:a="http://schemas.openxmlformats.org/drawingml/2006/main">
              <a:ext uri="{FF2B5EF4-FFF2-40B4-BE49-F238E27FC236}">
                <a16:creationId xmlns:a16="http://schemas.microsoft.com/office/drawing/2014/main" id="{7EE906F7-726E-45B3-8FC9-5D47E010F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1" name="Shape 89">
            <a:extLst xmlns:a="http://schemas.openxmlformats.org/drawingml/2006/main">
              <a:ext uri="{FF2B5EF4-FFF2-40B4-BE49-F238E27FC236}">
                <a16:creationId xmlns:a16="http://schemas.microsoft.com/office/drawing/2014/main" id="{FDC72F05-ADFE-47A4-8B98-7C038A94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2" name="Shape 90">
            <a:extLst xmlns:a="http://schemas.openxmlformats.org/drawingml/2006/main">
              <a:ext uri="{FF2B5EF4-FFF2-40B4-BE49-F238E27FC236}">
                <a16:creationId xmlns:a16="http://schemas.microsoft.com/office/drawing/2014/main" id="{83605801-6880-43B8-BBE1-B1596318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336042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3" name="Shape 91">
            <a:extLst xmlns:a="http://schemas.openxmlformats.org/drawingml/2006/main">
              <a:ext uri="{FF2B5EF4-FFF2-40B4-BE49-F238E27FC236}">
                <a16:creationId xmlns:a16="http://schemas.microsoft.com/office/drawing/2014/main" id="{1608A9E3-EA11-437A-97E4-3919F4229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4" name="Shape 92">
            <a:extLst xmlns:a="http://schemas.openxmlformats.org/drawingml/2006/main">
              <a:ext uri="{FF2B5EF4-FFF2-40B4-BE49-F238E27FC236}">
                <a16:creationId xmlns:a16="http://schemas.microsoft.com/office/drawing/2014/main" id="{D72921A4-AEB4-48D8-9B3F-914D9CD0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8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5" name="Shape 93">
            <a:extLst xmlns:a="http://schemas.openxmlformats.org/drawingml/2006/main">
              <a:ext uri="{FF2B5EF4-FFF2-40B4-BE49-F238E27FC236}">
                <a16:creationId xmlns:a16="http://schemas.microsoft.com/office/drawing/2014/main" id="{3FA87D28-E7C4-40BF-B8B6-52E66A29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3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6" name="Shape 94">
            <a:extLst xmlns:a="http://schemas.openxmlformats.org/drawingml/2006/main">
              <a:ext uri="{FF2B5EF4-FFF2-40B4-BE49-F238E27FC236}">
                <a16:creationId xmlns:a16="http://schemas.microsoft.com/office/drawing/2014/main" id="{9D97B97D-33A8-4BAB-9BDE-49B0E0E0E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618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7" name="Shape 95">
            <a:extLst xmlns:a="http://schemas.openxmlformats.org/drawingml/2006/main">
              <a:ext uri="{FF2B5EF4-FFF2-40B4-BE49-F238E27FC236}">
                <a16:creationId xmlns:a16="http://schemas.microsoft.com/office/drawing/2014/main" id="{467DE6E8-2CAE-4682-850C-27C3AF10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83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8" name="Shape 96">
            <a:extLst xmlns:a="http://schemas.openxmlformats.org/drawingml/2006/main">
              <a:ext uri="{FF2B5EF4-FFF2-40B4-BE49-F238E27FC236}">
                <a16:creationId xmlns:a16="http://schemas.microsoft.com/office/drawing/2014/main" id="{3942D32D-4E29-4004-BC1C-AB12B219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148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9" name="Shape 97">
            <a:extLst xmlns:a="http://schemas.openxmlformats.org/drawingml/2006/main">
              <a:ext uri="{FF2B5EF4-FFF2-40B4-BE49-F238E27FC236}">
                <a16:creationId xmlns:a16="http://schemas.microsoft.com/office/drawing/2014/main" id="{AD3D1F76-22DF-4A9D-9166-D9B21175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913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0" name="Shape 98">
            <a:extLst xmlns:a="http://schemas.openxmlformats.org/drawingml/2006/main">
              <a:ext uri="{FF2B5EF4-FFF2-40B4-BE49-F238E27FC236}">
                <a16:creationId xmlns:a16="http://schemas.microsoft.com/office/drawing/2014/main" id="{6CA40CCC-200F-49AA-97E8-D1ADBEB9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78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1" name="Shape 99">
            <a:extLst xmlns:a="http://schemas.openxmlformats.org/drawingml/2006/main">
              <a:ext uri="{FF2B5EF4-FFF2-40B4-BE49-F238E27FC236}">
                <a16:creationId xmlns:a16="http://schemas.microsoft.com/office/drawing/2014/main" id="{4362E736-1774-4FED-A1C2-E2CF1EFC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443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2" name="Shape 100">
            <a:extLst xmlns:a="http://schemas.openxmlformats.org/drawingml/2006/main">
              <a:ext uri="{FF2B5EF4-FFF2-40B4-BE49-F238E27FC236}">
                <a16:creationId xmlns:a16="http://schemas.microsoft.com/office/drawing/2014/main" id="{37634A16-4DEE-4DC4-B6D0-E3130CC5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208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3" name="Shape 101">
            <a:extLst xmlns:a="http://schemas.openxmlformats.org/drawingml/2006/main">
              <a:ext uri="{FF2B5EF4-FFF2-40B4-BE49-F238E27FC236}">
                <a16:creationId xmlns:a16="http://schemas.microsoft.com/office/drawing/2014/main" id="{FC9181B4-1EB9-4855-897D-726D4346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973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4" name="Shape 102">
            <a:extLst xmlns:a="http://schemas.openxmlformats.org/drawingml/2006/main">
              <a:ext uri="{FF2B5EF4-FFF2-40B4-BE49-F238E27FC236}">
                <a16:creationId xmlns:a16="http://schemas.microsoft.com/office/drawing/2014/main" id="{1C9B5736-CBAA-4D31-807B-7DF0BC01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7382" y="3600450"/>
            <a:ext cx="252222" cy="2446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5" name="Shape 103">
            <a:extLst xmlns:a="http://schemas.openxmlformats.org/drawingml/2006/main">
              <a:ext uri="{FF2B5EF4-FFF2-40B4-BE49-F238E27FC236}">
                <a16:creationId xmlns:a16="http://schemas.microsoft.com/office/drawing/2014/main" id="{EF810BD9-BF32-4E1D-ADD7-42B4EAD0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920240"/>
            <a:ext cx="2971800" cy="1920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8890">
            <a:solidFill>
              <a:srgbClr val="334155"/>
            </a:solidFill>
            <a:prstDash val="solid"/>
          </a:ln>
        </p:spPr>
      </p:sp>
      <p:sp>
        <p:nvSpPr>
          <p:cNvPr id="106" name="Shape 104">
            <a:extLst xmlns:a="http://schemas.openxmlformats.org/drawingml/2006/main">
              <a:ext uri="{FF2B5EF4-FFF2-40B4-BE49-F238E27FC236}">
                <a16:creationId xmlns:a16="http://schemas.microsoft.com/office/drawing/2014/main" id="{3740C9FC-C518-4A16-899D-E1B3678C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1865376"/>
            <a:ext cx="1143000" cy="329184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2700">
            <a:solidFill>
              <a:srgbClr val="10243A"/>
            </a:solidFill>
            <a:prstDash val="solid"/>
          </a:ln>
        </p:spPr>
      </p:sp>
      <p:sp>
        <p:nvSpPr>
          <p:cNvPr id="107" name="Text 105">
            <a:extLst xmlns:a="http://schemas.openxmlformats.org/drawingml/2006/main">
              <a:ext uri="{FF2B5EF4-FFF2-40B4-BE49-F238E27FC236}">
                <a16:creationId xmlns:a16="http://schemas.microsoft.com/office/drawing/2014/main" id="{4B0372AD-E31A-408B-B480-8DB68566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8536" y="1947672"/>
            <a:ext cx="106984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 ≤ 43</a:t>
            </a:r>
            <a:endParaRPr sz="740"/>
          </a:p>
        </p:txBody>
      </p:sp>
      <p:sp>
        <p:nvSpPr>
          <p:cNvPr id="108" name="Shape 106">
            <a:extLst xmlns:a="http://schemas.openxmlformats.org/drawingml/2006/main">
              <a:ext uri="{FF2B5EF4-FFF2-40B4-BE49-F238E27FC236}">
                <a16:creationId xmlns:a16="http://schemas.microsoft.com/office/drawing/2014/main" id="{7290EBA9-54EA-4478-BAA8-45369FF6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888" y="2788920"/>
            <a:ext cx="822960" cy="292608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12700">
            <a:solidFill>
              <a:srgbClr val="0F766E"/>
            </a:solidFill>
            <a:prstDash val="solid"/>
          </a:ln>
        </p:spPr>
      </p:sp>
      <p:sp>
        <p:nvSpPr>
          <p:cNvPr id="109" name="Text 107">
            <a:extLst xmlns:a="http://schemas.openxmlformats.org/drawingml/2006/main">
              <a:ext uri="{FF2B5EF4-FFF2-40B4-BE49-F238E27FC236}">
                <a16:creationId xmlns:a16="http://schemas.microsoft.com/office/drawing/2014/main" id="{61B61A19-CAB6-4B69-9606-FC60E0E6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2464" y="2871216"/>
            <a:ext cx="749808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A</a:t>
            </a:r>
            <a:endParaRPr sz="740"/>
          </a:p>
        </p:txBody>
      </p:sp>
      <p:sp>
        <p:nvSpPr>
          <p:cNvPr id="110" name="Shape 108">
            <a:extLst xmlns:a="http://schemas.openxmlformats.org/drawingml/2006/main">
              <a:ext uri="{FF2B5EF4-FFF2-40B4-BE49-F238E27FC236}">
                <a16:creationId xmlns:a16="http://schemas.microsoft.com/office/drawing/2014/main" id="{EE52810C-B548-4AB8-B384-B370DD51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2788920"/>
            <a:ext cx="1143000" cy="292608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2700">
            <a:solidFill>
              <a:srgbClr val="0D1B2E"/>
            </a:solidFill>
            <a:prstDash val="solid"/>
          </a:ln>
        </p:spPr>
      </p:sp>
      <p:sp>
        <p:nvSpPr>
          <p:cNvPr id="111" name="Text 109">
            <a:extLst xmlns:a="http://schemas.openxmlformats.org/drawingml/2006/main">
              <a:ext uri="{FF2B5EF4-FFF2-40B4-BE49-F238E27FC236}">
                <a16:creationId xmlns:a16="http://schemas.microsoft.com/office/drawing/2014/main" id="{A6AD3B05-7C6B-4ADA-8DC6-B7DDC354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736" y="2871216"/>
            <a:ext cx="1069848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ingreso ≤ 82k</a:t>
            </a:r>
            <a:endParaRPr sz="740"/>
          </a:p>
        </p:txBody>
      </p:sp>
      <p:sp>
        <p:nvSpPr>
          <p:cNvPr id="114" name="Shape 112">
            <a:extLst xmlns:a="http://schemas.openxmlformats.org/drawingml/2006/main">
              <a:ext uri="{FF2B5EF4-FFF2-40B4-BE49-F238E27FC236}">
                <a16:creationId xmlns:a16="http://schemas.microsoft.com/office/drawing/2014/main" id="{6CE12FDC-2BC8-49FA-85B8-79F3CB917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3657600"/>
            <a:ext cx="786384" cy="292608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15" name="Text 113">
            <a:extLst xmlns:a="http://schemas.openxmlformats.org/drawingml/2006/main">
              <a:ext uri="{FF2B5EF4-FFF2-40B4-BE49-F238E27FC236}">
                <a16:creationId xmlns:a16="http://schemas.microsoft.com/office/drawing/2014/main" id="{08B4D944-EFD1-4049-8C5F-38502EF7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856" y="3739896"/>
            <a:ext cx="71323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B</a:t>
            </a:r>
            <a:endParaRPr sz="740"/>
          </a:p>
        </p:txBody>
      </p:sp>
      <p:sp>
        <p:nvSpPr>
          <p:cNvPr id="116" name="Shape 114">
            <a:extLst xmlns:a="http://schemas.openxmlformats.org/drawingml/2006/main">
              <a:ext uri="{FF2B5EF4-FFF2-40B4-BE49-F238E27FC236}">
                <a16:creationId xmlns:a16="http://schemas.microsoft.com/office/drawing/2014/main" id="{DF142D8B-C268-41D6-B3A4-24F90D1C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657600"/>
            <a:ext cx="786384" cy="292608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17" name="Text 115">
            <a:extLst xmlns:a="http://schemas.openxmlformats.org/drawingml/2006/main">
              <a:ext uri="{FF2B5EF4-FFF2-40B4-BE49-F238E27FC236}">
                <a16:creationId xmlns:a16="http://schemas.microsoft.com/office/drawing/2014/main" id="{CBAE9E56-85F6-4F64-96C7-99947DF9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2976" y="3739896"/>
            <a:ext cx="713232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 C</a:t>
            </a:r>
            <a:endParaRPr sz="740"/>
          </a:p>
        </p:txBody>
      </p:sp>
      <p:sp>
        <p:nvSpPr>
          <p:cNvPr id="120" name="Shape 118">
            <a:extLst xmlns:a="http://schemas.openxmlformats.org/drawingml/2006/main">
              <a:ext uri="{FF2B5EF4-FFF2-40B4-BE49-F238E27FC236}">
                <a16:creationId xmlns:a16="http://schemas.microsoft.com/office/drawing/2014/main" id="{A0D8C427-EEC3-41AA-A93C-048B78E86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874520"/>
            <a:ext cx="361188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21" name="Text 119">
            <a:extLst xmlns:a="http://schemas.openxmlformats.org/drawingml/2006/main">
              <a:ext uri="{FF2B5EF4-FFF2-40B4-BE49-F238E27FC236}">
                <a16:creationId xmlns:a16="http://schemas.microsoft.com/office/drawing/2014/main" id="{2C3D1565-4FF2-41D2-9B84-FA7130F1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121408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Problema</a:t>
            </a:r>
            <a:endParaRPr sz="1300"/>
          </a:p>
        </p:txBody>
      </p:sp>
      <p:sp>
        <p:nvSpPr>
          <p:cNvPr id="122" name="Text 120">
            <a:extLst xmlns:a="http://schemas.openxmlformats.org/drawingml/2006/main">
              <a:ext uri="{FF2B5EF4-FFF2-40B4-BE49-F238E27FC236}">
                <a16:creationId xmlns:a16="http://schemas.microsoft.com/office/drawing/2014/main" id="{91845539-9350-4E18-82EE-CBE91C81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78608"/>
            <a:ext cx="315468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Alta varianza: el árbol puede cambiar mucho si cambia poco el set de entrenamiento.</a:t>
            </a:r>
            <a:endParaRPr sz="86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frontera rectangular puede memorizar ruido si crece sin control.</a:t>
            </a:r>
            <a:endParaRPr sz="86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interpretación es fuerte, pero la predicción puede ser frágil.</a:t>
            </a:r>
            <a:endParaRPr sz="860"/>
          </a:p>
        </p:txBody>
      </p:sp>
      <p:sp>
        <p:nvSpPr>
          <p:cNvPr id="123" name="Shape 121">
            <a:extLst xmlns:a="http://schemas.openxmlformats.org/drawingml/2006/main">
              <a:ext uri="{FF2B5EF4-FFF2-40B4-BE49-F238E27FC236}">
                <a16:creationId xmlns:a16="http://schemas.microsoft.com/office/drawing/2014/main" id="{D22F68B5-3ECB-4799-AD88-EC73FA88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800600"/>
            <a:ext cx="9966960" cy="713232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24" name="Text 122">
            <a:extLst xmlns:a="http://schemas.openxmlformats.org/drawingml/2006/main">
              <a:ext uri="{FF2B5EF4-FFF2-40B4-BE49-F238E27FC236}">
                <a16:creationId xmlns:a16="http://schemas.microsoft.com/office/drawing/2014/main" id="{35EB907E-06DF-4EBC-A68A-15D42B4E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4910328"/>
            <a:ext cx="96377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intuición</a:t>
            </a:r>
            <a:endParaRPr sz="680"/>
          </a:p>
        </p:txBody>
      </p:sp>
      <p:sp>
        <p:nvSpPr>
          <p:cNvPr id="125" name="Text 123">
            <a:extLst xmlns:a="http://schemas.openxmlformats.org/drawingml/2006/main">
              <a:ext uri="{FF2B5EF4-FFF2-40B4-BE49-F238E27FC236}">
                <a16:creationId xmlns:a16="http://schemas.microsoft.com/office/drawing/2014/main" id="{30490A38-B598-4C0B-8A8D-EA5B858F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129784"/>
            <a:ext cx="963777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Alta flexibilidad + pocos datos ⇒ varianza</a:t>
            </a:r>
            <a:endParaRPr sz="1300"/>
          </a:p>
        </p:txBody>
      </p:sp>
      <p:cxnSp>
        <p:nvCxnSpPr>
          <p:cNvPr id="249" name=""/>
          <p:cNvCxnSpPr>
            <a:stCxn xmlns:a="http://schemas.openxmlformats.org/drawingml/2006/main" id="106" idx="2"/>
            <a:endCxn xmlns:a="http://schemas.openxmlformats.org/drawingml/2006/main" id="108" idx="0"/>
          </p:cNvCxnSpPr>
          <p:nvPr/>
        </p:nvCxnSpPr>
        <p:spPr>
          <a:xfrm xmlns:a="http://schemas.openxmlformats.org/drawingml/2006/main" flipH="1">
            <a:off x="4087368" y="2194560"/>
            <a:ext cx="736092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250" name=""/>
          <p:cNvCxnSpPr>
            <a:stCxn xmlns:a="http://schemas.openxmlformats.org/drawingml/2006/main" id="106" idx="2"/>
            <a:endCxn xmlns:a="http://schemas.openxmlformats.org/drawingml/2006/main" id="110" idx="0"/>
          </p:cNvCxnSpPr>
          <p:nvPr/>
        </p:nvCxnSpPr>
        <p:spPr>
          <a:xfrm xmlns:a="http://schemas.openxmlformats.org/drawingml/2006/main">
            <a:off x="4823460" y="2194560"/>
            <a:ext cx="457200" cy="5943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251" name=""/>
          <p:cNvCxnSpPr>
            <a:stCxn xmlns:a="http://schemas.openxmlformats.org/drawingml/2006/main" id="110" idx="2"/>
            <a:endCxn xmlns:a="http://schemas.openxmlformats.org/drawingml/2006/main" id="114" idx="0"/>
          </p:cNvCxnSpPr>
          <p:nvPr/>
        </p:nvCxnSpPr>
        <p:spPr>
          <a:xfrm xmlns:a="http://schemas.openxmlformats.org/drawingml/2006/main" flipH="1">
            <a:off x="4919472" y="3081528"/>
            <a:ext cx="361188" cy="57607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252" name=""/>
          <p:cNvCxnSpPr>
            <a:stCxn xmlns:a="http://schemas.openxmlformats.org/drawingml/2006/main" id="110" idx="2"/>
            <a:endCxn xmlns:a="http://schemas.openxmlformats.org/drawingml/2006/main" id="116" idx="0"/>
          </p:cNvCxnSpPr>
          <p:nvPr/>
        </p:nvCxnSpPr>
        <p:spPr>
          <a:xfrm xmlns:a="http://schemas.openxmlformats.org/drawingml/2006/main">
            <a:off x="5280660" y="3081528"/>
            <a:ext cx="598932" cy="576072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921874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24B0D8A-FB1F-45B1-B89A-5508E013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B454B79-7B71-4BA4-BFC2-9A5590B6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3E34719-A6A8-4463-BB1A-B8CB0A00D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04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F270756-7B56-475B-8852-D4815FE31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MOTIVACIÓN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08F5B0B-FB01-4566-8E47-E90B44BA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inestabilidad es el puente hacia ensembles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A334598-67EC-43D1-AD90-6D4B4047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Entrenar dos árboles con muestras levemente distintas puede producir reglas distintas. El patrón puede ser real, pero la regla particular puede no ser estable.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1C02C13-3B1C-4563-82A2-F77EDCD9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828800"/>
            <a:ext cx="3246120" cy="2880360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B4D4AC5-1F68-4711-BA41-32AD3A1E9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993392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Muestra A</a:t>
            </a:r>
            <a:endParaRPr sz="8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0D6EA48-C76F-41EA-914F-9AE3CD381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288" y="2514600"/>
            <a:ext cx="1020470" cy="396850"/>
          </a:xfrm>
          <a:prstGeom xmlns:a="http://schemas.openxmlformats.org/drawingml/2006/main" prst="roundRect">
            <a:avLst>
              <a:gd name="adj" fmla="val 9217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433C90-8733-4AFE-95C1-33B81EC7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288" y="2569464"/>
            <a:ext cx="102047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54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5BCC4FF-FD5D-4E45-8A00-10C2709C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422" y="3506724"/>
            <a:ext cx="779526" cy="311810"/>
          </a:xfrm>
          <a:prstGeom xmlns:a="http://schemas.openxmlformats.org/drawingml/2006/main" prst="roundRect">
            <a:avLst>
              <a:gd name="adj" fmla="val 1173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F054F65-B5CC-47A6-B90B-CB775916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3334" y="3506724"/>
            <a:ext cx="779526" cy="311810"/>
          </a:xfrm>
          <a:prstGeom xmlns:a="http://schemas.openxmlformats.org/drawingml/2006/main" prst="roundRect">
            <a:avLst>
              <a:gd name="adj" fmla="val 1173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DE2EA8A-5DBC-4CC6-9145-3DC61D4C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3246120"/>
            <a:ext cx="790042" cy="307238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098A91D-B8C5-4279-8662-A780D9235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3300984"/>
            <a:ext cx="79004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54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0CF407A-85F1-4DB3-AF5D-141BFD12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3704" y="4014216"/>
            <a:ext cx="603504" cy="241402"/>
          </a:xfrm>
          <a:prstGeom xmlns:a="http://schemas.openxmlformats.org/drawingml/2006/main" prst="roundRect">
            <a:avLst>
              <a:gd name="adj" fmla="val 15151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B7003DAB-36E2-408F-8285-CFFB8465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4990" y="4014216"/>
            <a:ext cx="603504" cy="241402"/>
          </a:xfrm>
          <a:prstGeom xmlns:a="http://schemas.openxmlformats.org/drawingml/2006/main" prst="roundRect">
            <a:avLst>
              <a:gd name="adj" fmla="val 15151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624B742-ACD0-487F-B507-84D94391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160520"/>
            <a:ext cx="24688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split raíz: edad</a:t>
            </a:r>
            <a:endParaRPr sz="71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A89EBD91-0D47-4191-B381-EACE950D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128" y="1828800"/>
            <a:ext cx="3246120" cy="2880360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B601BD4F-1972-4D3B-A20C-56E4D79B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1993392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Muestra B</a:t>
            </a:r>
            <a:endParaRPr sz="8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A34F053B-DF38-4D37-95CA-3B1390FA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2514600"/>
            <a:ext cx="1020470" cy="396850"/>
          </a:xfrm>
          <a:prstGeom xmlns:a="http://schemas.openxmlformats.org/drawingml/2006/main" prst="roundRect">
            <a:avLst>
              <a:gd name="adj" fmla="val 9217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3DF5F208-534B-4571-9411-5CBCCDFE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2569464"/>
            <a:ext cx="102047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ingreso</a:t>
            </a:r>
            <a:endParaRPr sz="54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5D3FD7F-6D65-4578-812D-26022CBC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5182" y="3506724"/>
            <a:ext cx="779526" cy="311810"/>
          </a:xfrm>
          <a:prstGeom xmlns:a="http://schemas.openxmlformats.org/drawingml/2006/main" prst="roundRect">
            <a:avLst>
              <a:gd name="adj" fmla="val 1173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47B4993E-7CE0-42A1-9CEC-ED5C2E07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8094" y="3506724"/>
            <a:ext cx="779526" cy="311810"/>
          </a:xfrm>
          <a:prstGeom xmlns:a="http://schemas.openxmlformats.org/drawingml/2006/main" prst="roundRect">
            <a:avLst>
              <a:gd name="adj" fmla="val 1173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76A2F3A7-CD89-4FFB-8D89-715633E6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3246120"/>
            <a:ext cx="790042" cy="307238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0AE32754-50FF-48E6-86CE-1629E7A8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3300984"/>
            <a:ext cx="79004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54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4227864E-E8A3-47B3-BCC7-74E59EEF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8464" y="4014216"/>
            <a:ext cx="603504" cy="241402"/>
          </a:xfrm>
          <a:prstGeom xmlns:a="http://schemas.openxmlformats.org/drawingml/2006/main" prst="roundRect">
            <a:avLst>
              <a:gd name="adj" fmla="val 15151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C88100D5-8273-440E-97E6-EA30A131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9750" y="4014216"/>
            <a:ext cx="603504" cy="241402"/>
          </a:xfrm>
          <a:prstGeom xmlns:a="http://schemas.openxmlformats.org/drawingml/2006/main" prst="roundRect">
            <a:avLst>
              <a:gd name="adj" fmla="val 15151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29CAE2D-1B24-4096-9CF6-51678AA8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160520"/>
            <a:ext cx="24688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split raíz: ingreso</a:t>
            </a:r>
            <a:endParaRPr sz="71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1F72B53D-3B1A-4F3B-B31C-36728104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888" y="1828800"/>
            <a:ext cx="3246120" cy="2880360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3767762C-5C11-4793-AE88-015978AC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1993392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Muestra C</a:t>
            </a:r>
            <a:endParaRPr sz="80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4BE7DD47-781D-4147-92A0-7A083912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08" y="2514600"/>
            <a:ext cx="1020470" cy="396850"/>
          </a:xfrm>
          <a:prstGeom xmlns:a="http://schemas.openxmlformats.org/drawingml/2006/main" prst="roundRect">
            <a:avLst>
              <a:gd name="adj" fmla="val 9217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C2A77D31-34FA-4B51-AC48-60C73683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808" y="2569464"/>
            <a:ext cx="102047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ingreso</a:t>
            </a:r>
            <a:endParaRPr sz="54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473CF83E-3D8B-42DE-9B6E-04280C68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9942" y="3506724"/>
            <a:ext cx="779526" cy="311810"/>
          </a:xfrm>
          <a:prstGeom xmlns:a="http://schemas.openxmlformats.org/drawingml/2006/main" prst="roundRect">
            <a:avLst>
              <a:gd name="adj" fmla="val 11730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6B0EB3E7-31C9-47EB-8730-36E56BD4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854" y="3506724"/>
            <a:ext cx="779526" cy="311810"/>
          </a:xfrm>
          <a:prstGeom xmlns:a="http://schemas.openxmlformats.org/drawingml/2006/main" prst="roundRect">
            <a:avLst>
              <a:gd name="adj" fmla="val 11730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3DAD30C7-7E36-499A-81EB-0A86D4F3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3246120"/>
            <a:ext cx="790042" cy="307238"/>
          </a:xfrm>
          <a:prstGeom xmlns:a="http://schemas.openxmlformats.org/drawingml/2006/main" prst="roundRect">
            <a:avLst>
              <a:gd name="adj" fmla="val 11905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57351C4E-B528-44B9-B7ED-79DF7E29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3300984"/>
            <a:ext cx="79004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54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B5A363CC-63F3-4267-AF8B-77A3D62A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3224" y="4014216"/>
            <a:ext cx="603504" cy="241402"/>
          </a:xfrm>
          <a:prstGeom xmlns:a="http://schemas.openxmlformats.org/drawingml/2006/main" prst="roundRect">
            <a:avLst>
              <a:gd name="adj" fmla="val 15151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91EACE22-C9B9-4117-A869-AE89219A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4510" y="4014216"/>
            <a:ext cx="603504" cy="241402"/>
          </a:xfrm>
          <a:prstGeom xmlns:a="http://schemas.openxmlformats.org/drawingml/2006/main" prst="roundRect">
            <a:avLst>
              <a:gd name="adj" fmla="val 15151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BCD4DEC0-32E1-4EA1-AD76-CB2BDA6F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160520"/>
            <a:ext cx="24688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split raíz: score</a:t>
            </a:r>
            <a:endParaRPr sz="71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504885B9-2024-4630-BC61-505E4615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349240"/>
            <a:ext cx="100584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657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solución no es hacer un árbol más grande; es reducir varianza combinando árboles diversos.</a:t>
            </a:r>
            <a:endParaRPr sz="1500"/>
          </a:p>
        </p:txBody>
      </p:sp>
      <p:cxnSp>
        <p:nvCxnSpPr>
          <p:cNvPr id="107" name=""/>
          <p:cNvCxnSpPr>
            <a:stCxn xmlns:a="http://schemas.openxmlformats.org/drawingml/2006/main" id="13" idx="2"/>
            <a:endCxn xmlns:a="http://schemas.openxmlformats.org/drawingml/2006/main" id="15" idx="0"/>
          </p:cNvCxnSpPr>
          <p:nvPr/>
        </p:nvCxnSpPr>
        <p:spPr>
          <a:xfrm xmlns:a="http://schemas.openxmlformats.org/drawingml/2006/main" flipH="1">
            <a:off x="1480185" y="2911450"/>
            <a:ext cx="191338" cy="5952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8" name=""/>
          <p:cNvCxnSpPr>
            <a:stCxn xmlns:a="http://schemas.openxmlformats.org/drawingml/2006/main" id="13" idx="2"/>
            <a:endCxn xmlns:a="http://schemas.openxmlformats.org/drawingml/2006/main" id="16" idx="0"/>
          </p:cNvCxnSpPr>
          <p:nvPr/>
        </p:nvCxnSpPr>
        <p:spPr>
          <a:xfrm xmlns:a="http://schemas.openxmlformats.org/drawingml/2006/main">
            <a:off x="1671523" y="2911450"/>
            <a:ext cx="701574" cy="5952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9" name=""/>
          <p:cNvCxnSpPr>
            <a:stCxn xmlns:a="http://schemas.openxmlformats.org/drawingml/2006/main" id="19" idx="2"/>
            <a:endCxn xmlns:a="http://schemas.openxmlformats.org/drawingml/2006/main" id="21" idx="0"/>
          </p:cNvCxnSpPr>
          <p:nvPr/>
        </p:nvCxnSpPr>
        <p:spPr>
          <a:xfrm xmlns:a="http://schemas.openxmlformats.org/drawingml/2006/main" flipH="1">
            <a:off x="2505456" y="3553358"/>
            <a:ext cx="148133" cy="4608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0" name=""/>
          <p:cNvCxnSpPr>
            <a:stCxn xmlns:a="http://schemas.openxmlformats.org/drawingml/2006/main" id="19" idx="2"/>
            <a:endCxn xmlns:a="http://schemas.openxmlformats.org/drawingml/2006/main" id="22" idx="0"/>
          </p:cNvCxnSpPr>
          <p:nvPr/>
        </p:nvCxnSpPr>
        <p:spPr>
          <a:xfrm xmlns:a="http://schemas.openxmlformats.org/drawingml/2006/main">
            <a:off x="2653589" y="3553358"/>
            <a:ext cx="543153" cy="4608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1" name=""/>
          <p:cNvCxnSpPr>
            <a:stCxn xmlns:a="http://schemas.openxmlformats.org/drawingml/2006/main" id="28" idx="2"/>
            <a:endCxn xmlns:a="http://schemas.openxmlformats.org/drawingml/2006/main" id="30" idx="0"/>
          </p:cNvCxnSpPr>
          <p:nvPr/>
        </p:nvCxnSpPr>
        <p:spPr>
          <a:xfrm xmlns:a="http://schemas.openxmlformats.org/drawingml/2006/main" flipH="1">
            <a:off x="5274945" y="2911450"/>
            <a:ext cx="191338" cy="5952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2" name=""/>
          <p:cNvCxnSpPr>
            <a:stCxn xmlns:a="http://schemas.openxmlformats.org/drawingml/2006/main" id="28" idx="2"/>
            <a:endCxn xmlns:a="http://schemas.openxmlformats.org/drawingml/2006/main" id="31" idx="0"/>
          </p:cNvCxnSpPr>
          <p:nvPr/>
        </p:nvCxnSpPr>
        <p:spPr>
          <a:xfrm xmlns:a="http://schemas.openxmlformats.org/drawingml/2006/main">
            <a:off x="5466283" y="2911450"/>
            <a:ext cx="701574" cy="5952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3" name=""/>
          <p:cNvCxnSpPr>
            <a:stCxn xmlns:a="http://schemas.openxmlformats.org/drawingml/2006/main" id="34" idx="2"/>
            <a:endCxn xmlns:a="http://schemas.openxmlformats.org/drawingml/2006/main" id="36" idx="0"/>
          </p:cNvCxnSpPr>
          <p:nvPr/>
        </p:nvCxnSpPr>
        <p:spPr>
          <a:xfrm xmlns:a="http://schemas.openxmlformats.org/drawingml/2006/main" flipH="1">
            <a:off x="6300216" y="3553358"/>
            <a:ext cx="148133" cy="4608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4" name=""/>
          <p:cNvCxnSpPr>
            <a:stCxn xmlns:a="http://schemas.openxmlformats.org/drawingml/2006/main" id="34" idx="2"/>
            <a:endCxn xmlns:a="http://schemas.openxmlformats.org/drawingml/2006/main" id="37" idx="0"/>
          </p:cNvCxnSpPr>
          <p:nvPr/>
        </p:nvCxnSpPr>
        <p:spPr>
          <a:xfrm xmlns:a="http://schemas.openxmlformats.org/drawingml/2006/main">
            <a:off x="6448349" y="3553358"/>
            <a:ext cx="543153" cy="4608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5" name=""/>
          <p:cNvCxnSpPr>
            <a:stCxn xmlns:a="http://schemas.openxmlformats.org/drawingml/2006/main" id="43" idx="2"/>
            <a:endCxn xmlns:a="http://schemas.openxmlformats.org/drawingml/2006/main" id="45" idx="0"/>
          </p:cNvCxnSpPr>
          <p:nvPr/>
        </p:nvCxnSpPr>
        <p:spPr>
          <a:xfrm xmlns:a="http://schemas.openxmlformats.org/drawingml/2006/main" flipH="1">
            <a:off x="9069705" y="2911450"/>
            <a:ext cx="191338" cy="5952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6" name=""/>
          <p:cNvCxnSpPr>
            <a:stCxn xmlns:a="http://schemas.openxmlformats.org/drawingml/2006/main" id="43" idx="2"/>
            <a:endCxn xmlns:a="http://schemas.openxmlformats.org/drawingml/2006/main" id="46" idx="0"/>
          </p:cNvCxnSpPr>
          <p:nvPr/>
        </p:nvCxnSpPr>
        <p:spPr>
          <a:xfrm xmlns:a="http://schemas.openxmlformats.org/drawingml/2006/main">
            <a:off x="9261043" y="2911450"/>
            <a:ext cx="701574" cy="595274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7" name=""/>
          <p:cNvCxnSpPr>
            <a:stCxn xmlns:a="http://schemas.openxmlformats.org/drawingml/2006/main" id="49" idx="2"/>
            <a:endCxn xmlns:a="http://schemas.openxmlformats.org/drawingml/2006/main" id="51" idx="0"/>
          </p:cNvCxnSpPr>
          <p:nvPr/>
        </p:nvCxnSpPr>
        <p:spPr>
          <a:xfrm xmlns:a="http://schemas.openxmlformats.org/drawingml/2006/main" flipH="1">
            <a:off x="10094976" y="3553358"/>
            <a:ext cx="148133" cy="4608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8" name=""/>
          <p:cNvCxnSpPr>
            <a:stCxn xmlns:a="http://schemas.openxmlformats.org/drawingml/2006/main" id="49" idx="2"/>
            <a:endCxn xmlns:a="http://schemas.openxmlformats.org/drawingml/2006/main" id="52" idx="0"/>
          </p:cNvCxnSpPr>
          <p:nvPr/>
        </p:nvCxnSpPr>
        <p:spPr>
          <a:xfrm xmlns:a="http://schemas.openxmlformats.org/drawingml/2006/main">
            <a:off x="10243109" y="3553358"/>
            <a:ext cx="543153" cy="460858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6326329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94F5FC6-8BA9-4DBA-8BA7-AB16AF9D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A6F4A8E-44BA-4097-8061-E2BCE438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73348BC-C772-411C-B887-699835C6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05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7737514-82C9-4355-964C-FE4EF9C5B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IDEA CENTRAL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B904476-4003-4794-AFF2-92BF4449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0451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Ensemble: muchas miradas parciales, una decisión más estable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90400BB-F717-4366-96B4-15568CF3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árbol ve una versión imperfecta del problema. El conjunto aprovecha que los errores no son exactamente iguales.</a:t>
            </a:r>
            <a:endParaRPr sz="10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BBAF1D7A-0F5D-425A-BF6E-BF028C36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745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5A2B8B2-F11A-4AD7-A15E-9F932C99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9293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T1</a:t>
            </a:r>
            <a:endParaRPr sz="54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7936DA8-DCA0-4B62-8EF6-19F77509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470" y="23993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C398557-E424-41B7-A365-12F4E1A5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849" y="23993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558B32A-0482-4210-ADCA-F14129FF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18745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AD11C49-01C2-40E1-B766-6872702E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19293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T2</a:t>
            </a:r>
            <a:endParaRPr sz="54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08883B4-3CD1-4379-B3D7-F69EAAA3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4190" y="23993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C410548B-4ACA-4EF7-B9D9-7AA04A42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569" y="23993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695B0386-1DA8-4862-BD10-11FDD1812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8745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4A49405-0488-4C87-AB06-FE4B32FC7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9293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T3</a:t>
            </a:r>
            <a:endParaRPr sz="54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BC14767-776E-49CE-AD5E-3DB10C1D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910" y="23993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377F7294-61FA-49C9-9AF1-F4E5D6F0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5289" y="23993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7FC7DA2-66F5-4A31-8B7C-184DA596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7889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85813867-B32B-4DE8-A7A7-32FB2AAE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8437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T4</a:t>
            </a:r>
            <a:endParaRPr sz="54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158FD12B-0AC1-4B87-AAB8-E2C0C84E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470" y="33137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230B10BA-83D0-458F-9EB2-1EE2AB43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849" y="33137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D05B54A3-B6C6-40DC-BDCF-53D33B26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27889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2EB609D9-8AF9-4FAB-BB83-D0963784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28437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T5</a:t>
            </a:r>
            <a:endParaRPr sz="54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96583D6F-6CCD-49CF-8968-0A2B0B99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4190" y="33137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143C43B2-50F3-44CC-9E02-7217C743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569" y="33137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B7ED21D7-8834-4837-8B75-8718B276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7889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BB18AEB9-B581-408E-9D44-F661DFCB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8437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T6</a:t>
            </a:r>
            <a:endParaRPr sz="54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794151ED-FDDC-4D97-96D4-A50A4AD9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910" y="33137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E6248995-434B-49D3-80DD-D08C2D87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5289" y="33137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ECF9FA26-1998-466C-8F46-913DB0BF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033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FEF8E645-0608-4A60-B668-E105CE89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581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T7</a:t>
            </a:r>
            <a:endParaRPr sz="54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0786411A-0C39-4EBB-BFD3-7F7FF8D9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470" y="42281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19915396-24FA-449E-A1D9-09FF46EB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849" y="42281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45CC4873-9BDA-4045-8367-6F95936F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37033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DDE284B7-CECA-4327-815E-737926A5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37581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T8</a:t>
            </a:r>
            <a:endParaRPr sz="54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980340E3-71DE-420D-B002-5E1E83DD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4190" y="42281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3847A09C-950F-4F92-BDEB-2ED9866A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6569" y="42281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CCBD1BF8-ADD9-446B-98B0-3DBD79F2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703320"/>
            <a:ext cx="539862" cy="209946"/>
          </a:xfrm>
          <a:prstGeom xmlns:a="http://schemas.openxmlformats.org/drawingml/2006/main" prst="roundRect">
            <a:avLst>
              <a:gd name="adj" fmla="val 17422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7620">
            <a:solidFill>
              <a:srgbClr val="00D0C7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704CCFA5-55A8-463E-8695-C4FC3F75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758184"/>
            <a:ext cx="539862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54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T9</a:t>
            </a:r>
            <a:endParaRPr sz="54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FA4A90B9-FA89-41ED-B3CC-D691B564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910" y="42281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A855F7"/>
          </a:solidFill>
          <a:ln xmlns:a="http://schemas.openxmlformats.org/drawingml/2006/main" w="7620">
            <a:solidFill>
              <a:srgbClr val="A855F7"/>
            </a:solidFill>
            <a:prstDash val="solid"/>
          </a:ln>
        </p:spPr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705EF077-BEA1-44C9-A8B3-6C57B2DF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5289" y="4228186"/>
            <a:ext cx="412394" cy="164958"/>
          </a:xfrm>
          <a:prstGeom xmlns:a="http://schemas.openxmlformats.org/drawingml/2006/main" prst="roundRect">
            <a:avLst>
              <a:gd name="adj" fmla="val 22173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7620">
            <a:solidFill>
              <a:srgbClr val="F59E0B"/>
            </a:solidFill>
            <a:prstDash val="solid"/>
          </a:ln>
        </p:spPr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1378CB91-8E46-4E50-ABB5-8D24B1C0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2057400"/>
            <a:ext cx="2057400" cy="155448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CA512984-908D-4B51-9C1C-AD18356F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560320"/>
            <a:ext cx="15544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84743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Voto / promedio</a:t>
            </a:r>
            <a:endParaRPr sz="160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103FDA36-BDB5-4F44-94F9-3E48556B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907792"/>
            <a:ext cx="1554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agregación</a:t>
            </a:r>
            <a:endParaRPr sz="800"/>
          </a:p>
        </p:txBody>
      </p:sp>
      <p:sp>
        <p:nvSpPr>
          <p:cNvPr id="68" name="Shape 66">
            <a:extLst xmlns:a="http://schemas.openxmlformats.org/drawingml/2006/main">
              <a:ext uri="{FF2B5EF4-FFF2-40B4-BE49-F238E27FC236}">
                <a16:creationId xmlns:a16="http://schemas.microsoft.com/office/drawing/2014/main" id="{0DE7ACAA-73D9-431C-8EF7-5AFCCF28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1920240"/>
            <a:ext cx="3429000" cy="1874520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159A6007-4B08-4C1A-B124-FC23604B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2267712"/>
            <a:ext cx="26517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Predicción final</a:t>
            </a:r>
            <a:endParaRPr sz="1800"/>
          </a:p>
        </p:txBody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2392186C-8E90-4742-9D3D-B8926370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2788920"/>
            <a:ext cx="23774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más estable que la de un árbol aislado</a:t>
            </a:r>
            <a:endParaRPr sz="900"/>
          </a:p>
        </p:txBody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E2C01DCA-8BD1-4729-8EDE-FF82EFE8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3218688"/>
            <a:ext cx="2011680" cy="658368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72" name="Text 70">
            <a:extLst xmlns:a="http://schemas.openxmlformats.org/drawingml/2006/main">
              <a:ext uri="{FF2B5EF4-FFF2-40B4-BE49-F238E27FC236}">
                <a16:creationId xmlns:a16="http://schemas.microsoft.com/office/drawing/2014/main" id="{C9DC9B7F-AEC9-4083-982B-8CB6B0FD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328416"/>
            <a:ext cx="18653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0,73</a:t>
            </a:r>
            <a:endParaRPr sz="1700"/>
          </a:p>
        </p:txBody>
      </p:sp>
      <p:sp>
        <p:nvSpPr>
          <p:cNvPr id="73" name="Text 71">
            <a:extLst xmlns:a="http://schemas.openxmlformats.org/drawingml/2006/main">
              <a:ext uri="{FF2B5EF4-FFF2-40B4-BE49-F238E27FC236}">
                <a16:creationId xmlns:a16="http://schemas.microsoft.com/office/drawing/2014/main" id="{73451010-0CF8-4247-80C4-EF0F4415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37216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probabilidad clase positiva</a:t>
            </a:r>
            <a:endParaRPr sz="710"/>
          </a:p>
        </p:txBody>
      </p:sp>
      <p:cxnSp>
        <p:nvCxnSpPr>
          <p:cNvPr id="145" name=""/>
          <p:cNvCxnSpPr>
            <a:stCxn xmlns:a="http://schemas.openxmlformats.org/drawingml/2006/main" id="11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 flipH="1">
            <a:off x="991667" y="20844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46" name=""/>
          <p:cNvCxnSpPr>
            <a:stCxn xmlns:a="http://schemas.openxmlformats.org/drawingml/2006/main" id="11" idx="2"/>
            <a:endCxn xmlns:a="http://schemas.openxmlformats.org/drawingml/2006/main" id="14" idx="0"/>
          </p:cNvCxnSpPr>
          <p:nvPr/>
        </p:nvCxnSpPr>
        <p:spPr>
          <a:xfrm xmlns:a="http://schemas.openxmlformats.org/drawingml/2006/main">
            <a:off x="1092891" y="20844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47" name=""/>
          <p:cNvCxnSpPr>
            <a:stCxn xmlns:a="http://schemas.openxmlformats.org/drawingml/2006/main" id="17" idx="2"/>
            <a:endCxn xmlns:a="http://schemas.openxmlformats.org/drawingml/2006/main" id="19" idx="0"/>
          </p:cNvCxnSpPr>
          <p:nvPr/>
        </p:nvCxnSpPr>
        <p:spPr>
          <a:xfrm xmlns:a="http://schemas.openxmlformats.org/drawingml/2006/main" flipH="1">
            <a:off x="2180387" y="20844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48" name=""/>
          <p:cNvCxnSpPr>
            <a:stCxn xmlns:a="http://schemas.openxmlformats.org/drawingml/2006/main" id="17" idx="2"/>
            <a:endCxn xmlns:a="http://schemas.openxmlformats.org/drawingml/2006/main" id="20" idx="0"/>
          </p:cNvCxnSpPr>
          <p:nvPr/>
        </p:nvCxnSpPr>
        <p:spPr>
          <a:xfrm xmlns:a="http://schemas.openxmlformats.org/drawingml/2006/main">
            <a:off x="2281611" y="20844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49" name=""/>
          <p:cNvCxnSpPr>
            <a:stCxn xmlns:a="http://schemas.openxmlformats.org/drawingml/2006/main" id="23" idx="2"/>
            <a:endCxn xmlns:a="http://schemas.openxmlformats.org/drawingml/2006/main" id="25" idx="0"/>
          </p:cNvCxnSpPr>
          <p:nvPr/>
        </p:nvCxnSpPr>
        <p:spPr>
          <a:xfrm xmlns:a="http://schemas.openxmlformats.org/drawingml/2006/main" flipH="1">
            <a:off x="3369107" y="20844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0" name=""/>
          <p:cNvCxnSpPr>
            <a:stCxn xmlns:a="http://schemas.openxmlformats.org/drawingml/2006/main" id="23" idx="2"/>
            <a:endCxn xmlns:a="http://schemas.openxmlformats.org/drawingml/2006/main" id="26" idx="0"/>
          </p:cNvCxnSpPr>
          <p:nvPr/>
        </p:nvCxnSpPr>
        <p:spPr>
          <a:xfrm xmlns:a="http://schemas.openxmlformats.org/drawingml/2006/main">
            <a:off x="3470331" y="20844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1" name=""/>
          <p:cNvCxnSpPr>
            <a:stCxn xmlns:a="http://schemas.openxmlformats.org/drawingml/2006/main" id="29" idx="2"/>
            <a:endCxn xmlns:a="http://schemas.openxmlformats.org/drawingml/2006/main" id="31" idx="0"/>
          </p:cNvCxnSpPr>
          <p:nvPr/>
        </p:nvCxnSpPr>
        <p:spPr>
          <a:xfrm xmlns:a="http://schemas.openxmlformats.org/drawingml/2006/main" flipH="1">
            <a:off x="991667" y="29988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2" name=""/>
          <p:cNvCxnSpPr>
            <a:stCxn xmlns:a="http://schemas.openxmlformats.org/drawingml/2006/main" id="29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>
            <a:off x="1092891" y="29988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3" name=""/>
          <p:cNvCxnSpPr>
            <a:stCxn xmlns:a="http://schemas.openxmlformats.org/drawingml/2006/main" id="35" idx="2"/>
            <a:endCxn xmlns:a="http://schemas.openxmlformats.org/drawingml/2006/main" id="37" idx="0"/>
          </p:cNvCxnSpPr>
          <p:nvPr/>
        </p:nvCxnSpPr>
        <p:spPr>
          <a:xfrm xmlns:a="http://schemas.openxmlformats.org/drawingml/2006/main" flipH="1">
            <a:off x="2180387" y="29988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4" name=""/>
          <p:cNvCxnSpPr>
            <a:stCxn xmlns:a="http://schemas.openxmlformats.org/drawingml/2006/main" id="35" idx="2"/>
            <a:endCxn xmlns:a="http://schemas.openxmlformats.org/drawingml/2006/main" id="38" idx="0"/>
          </p:cNvCxnSpPr>
          <p:nvPr/>
        </p:nvCxnSpPr>
        <p:spPr>
          <a:xfrm xmlns:a="http://schemas.openxmlformats.org/drawingml/2006/main">
            <a:off x="2281611" y="29988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5" name=""/>
          <p:cNvCxnSpPr>
            <a:stCxn xmlns:a="http://schemas.openxmlformats.org/drawingml/2006/main" id="41" idx="2"/>
            <a:endCxn xmlns:a="http://schemas.openxmlformats.org/drawingml/2006/main" id="43" idx="0"/>
          </p:cNvCxnSpPr>
          <p:nvPr/>
        </p:nvCxnSpPr>
        <p:spPr>
          <a:xfrm xmlns:a="http://schemas.openxmlformats.org/drawingml/2006/main" flipH="1">
            <a:off x="3369107" y="29988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6" name=""/>
          <p:cNvCxnSpPr>
            <a:stCxn xmlns:a="http://schemas.openxmlformats.org/drawingml/2006/main" id="41" idx="2"/>
            <a:endCxn xmlns:a="http://schemas.openxmlformats.org/drawingml/2006/main" id="44" idx="0"/>
          </p:cNvCxnSpPr>
          <p:nvPr/>
        </p:nvCxnSpPr>
        <p:spPr>
          <a:xfrm xmlns:a="http://schemas.openxmlformats.org/drawingml/2006/main">
            <a:off x="3470331" y="29988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7" name=""/>
          <p:cNvCxnSpPr>
            <a:stCxn xmlns:a="http://schemas.openxmlformats.org/drawingml/2006/main" id="47" idx="2"/>
            <a:endCxn xmlns:a="http://schemas.openxmlformats.org/drawingml/2006/main" id="49" idx="0"/>
          </p:cNvCxnSpPr>
          <p:nvPr/>
        </p:nvCxnSpPr>
        <p:spPr>
          <a:xfrm xmlns:a="http://schemas.openxmlformats.org/drawingml/2006/main" flipH="1">
            <a:off x="991667" y="39132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8" name=""/>
          <p:cNvCxnSpPr>
            <a:stCxn xmlns:a="http://schemas.openxmlformats.org/drawingml/2006/main" id="47" idx="2"/>
            <a:endCxn xmlns:a="http://schemas.openxmlformats.org/drawingml/2006/main" id="50" idx="0"/>
          </p:cNvCxnSpPr>
          <p:nvPr/>
        </p:nvCxnSpPr>
        <p:spPr>
          <a:xfrm xmlns:a="http://schemas.openxmlformats.org/drawingml/2006/main">
            <a:off x="1092891" y="39132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59" name=""/>
          <p:cNvCxnSpPr>
            <a:stCxn xmlns:a="http://schemas.openxmlformats.org/drawingml/2006/main" id="53" idx="2"/>
            <a:endCxn xmlns:a="http://schemas.openxmlformats.org/drawingml/2006/main" id="55" idx="0"/>
          </p:cNvCxnSpPr>
          <p:nvPr/>
        </p:nvCxnSpPr>
        <p:spPr>
          <a:xfrm xmlns:a="http://schemas.openxmlformats.org/drawingml/2006/main" flipH="1">
            <a:off x="2180387" y="39132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60" name=""/>
          <p:cNvCxnSpPr>
            <a:stCxn xmlns:a="http://schemas.openxmlformats.org/drawingml/2006/main" id="53" idx="2"/>
            <a:endCxn xmlns:a="http://schemas.openxmlformats.org/drawingml/2006/main" id="56" idx="0"/>
          </p:cNvCxnSpPr>
          <p:nvPr/>
        </p:nvCxnSpPr>
        <p:spPr>
          <a:xfrm xmlns:a="http://schemas.openxmlformats.org/drawingml/2006/main">
            <a:off x="2281611" y="39132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61" name=""/>
          <p:cNvCxnSpPr>
            <a:stCxn xmlns:a="http://schemas.openxmlformats.org/drawingml/2006/main" id="59" idx="2"/>
            <a:endCxn xmlns:a="http://schemas.openxmlformats.org/drawingml/2006/main" id="61" idx="0"/>
          </p:cNvCxnSpPr>
          <p:nvPr/>
        </p:nvCxnSpPr>
        <p:spPr>
          <a:xfrm xmlns:a="http://schemas.openxmlformats.org/drawingml/2006/main" flipH="1">
            <a:off x="3369107" y="3913266"/>
            <a:ext cx="101224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62" name=""/>
          <p:cNvCxnSpPr>
            <a:stCxn xmlns:a="http://schemas.openxmlformats.org/drawingml/2006/main" id="59" idx="2"/>
            <a:endCxn xmlns:a="http://schemas.openxmlformats.org/drawingml/2006/main" id="62" idx="0"/>
          </p:cNvCxnSpPr>
          <p:nvPr/>
        </p:nvCxnSpPr>
        <p:spPr>
          <a:xfrm xmlns:a="http://schemas.openxmlformats.org/drawingml/2006/main">
            <a:off x="3470331" y="3913266"/>
            <a:ext cx="371155" cy="31492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9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BF56A3C-9D1C-4A23-8F66-42B1AB9D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798064"/>
            <a:ext cx="594360" cy="953"/>
          </a:xfrm>
          <a:custGeom xmlns:a="http://schemas.openxmlformats.org/drawingml/2006/main">
            <a:pathLst>
              <a:path w="594360" h="953">
                <a:moveTo>
                  <a:pt x="0" y="0"/>
                </a:moveTo>
                <a:lnTo>
                  <a:pt x="59436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7812">
            <a:solidFill>
              <a:srgbClr val="00D0C7"/>
            </a:solidFill>
          </a:ln>
        </p:spPr>
      </p:sp>
      <p:cxnSp>
        <p:nvCxnSpPr>
          <p:cNvPr id="164" name=""/>
          <p:cNvCxnSpPr>
            <a:stCxn xmlns:a="http://schemas.openxmlformats.org/drawingml/2006/main" id="63" idx="3"/>
            <a:endCxn xmlns:a="http://schemas.openxmlformats.org/drawingml/2006/main" id="68" idx="1"/>
          </p:cNvCxnSpPr>
          <p:nvPr/>
        </p:nvCxnSpPr>
        <p:spPr>
          <a:xfrm xmlns:a="http://schemas.openxmlformats.org/drawingml/2006/main">
            <a:off x="6812280" y="2834640"/>
            <a:ext cx="640080" cy="2286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714902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1143578-8B2D-4BA9-8994-F4425E4A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6079955-D950-41E5-915C-78983373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C6627D6-E1F3-48EE-8E40-384BFFD0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06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E28202A-2D33-459C-89DF-607EB069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BAGGING PASO 1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D6913E6-9B5E-4E99-AAD2-F5604D99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4319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Bootstrap: entrenar árboles sobre muestras re-muestreadas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EBC5D65-3203-483F-A4A4-4E740777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árbol se entrena con una muestra del mismo tamaño que la original, obtenida con reemplazo. Algunas observaciones se repiten; otras quedan fuera.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4A24115-1E88-4BF1-AC45-B8D7A0AB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74520"/>
            <a:ext cx="2880360" cy="196596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BC1D5C5-CC10-4F45-BF25-E28D0DCD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103120"/>
            <a:ext cx="20116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Datos originales</a:t>
            </a:r>
            <a:endParaRPr sz="13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45ADCDF7-002D-4FE6-8752-A2B58601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06040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16A9F6C7-45C0-4292-9B02-32F2D00C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2606040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53238AC-5761-462A-A428-FB88F5E6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216" y="2606040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5D9C9686-6B84-4251-B5C4-70773BF5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2264" y="2606040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B88F2FAF-4F49-46B4-A82B-F6354190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2606040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B3DEF2CF-86A1-4C3C-951A-1CB340F3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606040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8B6C5D2-A5B0-4AC2-BAE6-EE875FF4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8620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9506AD88-CAD0-45C6-BE3A-59B05E9D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28620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B092F9B-ABD8-4A28-ACAD-D542B355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216" y="28620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74E95593-13D0-4B68-A2BE-5CA899A2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2264" y="28620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7C2208A-B5E5-4D1F-B1F3-E43E72E9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28620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6B45B09-E839-40E7-8505-D0BAA425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8620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ADD2F05C-3F10-4530-A12C-4BB0C387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1181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9ACC0EFA-57E2-4E66-B69F-57ACEA52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1181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13B19C7-49EF-4866-8E84-62AFA4D8F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216" y="31181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AA87A958-CD43-4979-BFD2-9DF16FAD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2264" y="31181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29406E74-26DD-4B4A-8060-69966121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31181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3FB835AA-026F-479A-B77D-477E37BA6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31181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FB3F017-C2AF-47FB-9C68-5B993525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74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A650AE09-5F74-4D07-9934-9662A499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3374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3C82B456-59D9-4BA6-9CF0-999DBF35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216" y="3374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15983CE9-7951-4EA0-800F-B68EB428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2264" y="3374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798216CD-E769-41E6-9998-7E58A214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3374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877AF8FF-7F16-4330-B70D-132CC0AE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3374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2826D68-E9AE-4923-8553-BF243BE3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1874520"/>
            <a:ext cx="1828800" cy="196596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59DCAE78-08CA-498F-BC48-FE204E4F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2103120"/>
            <a:ext cx="1417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Bootstrap 1</a:t>
            </a:r>
            <a:endParaRPr sz="130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3EA5858A-B1C1-4992-9914-BB2D40EC2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606040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27B3C17D-0BD2-44D5-8E35-9CA9CBB9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1594C0C7-C2A8-4269-98FB-DF0EC269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70241B2B-BAB0-4C09-BFBD-BDFF21A4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656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3AACBC7B-50BC-4226-8859-49DBF308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4688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7A2561D5-4FD8-4E28-B30F-D8B354BD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0" y="2606040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53027A93-3F62-4309-A2BB-A3CE4F97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06445F09-55FB-48DD-B1AA-CB1D76DA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44B396BB-5BD1-4828-82A1-1A52B40C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0B38700E-835D-43CC-9119-10DD97C9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656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E652A9C7-E696-44F4-9861-A0682157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4688" y="2852928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CF86D918-9A8A-4157-8E6B-826EE1A2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0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C2721C12-83A9-4396-B74B-8B2DD69C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B605697E-07F2-4B34-9F4C-BEB892B1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FE79908B-775F-437A-94EE-E3F71A21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4EA739FD-95B8-4783-A8FD-AA554B15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656" y="3099816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C9B72560-3A9C-4442-96B1-787EF229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4688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FE3B0A62-F48F-4617-8DD6-603112DDC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0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3884893D-28A8-4F55-BD0C-7000FA8E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72EDBC15-7B65-4FC0-9012-B7485D87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817B4DE6-3822-49E2-B52C-09690F23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3346704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AE126935-6302-45FF-B00F-484BF5CE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656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E68D6489-1D1C-4361-AF07-A27F6EE2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4688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ABC2A666-CDE8-4798-B276-D6857317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0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CBE6217F-1F65-4759-B788-74BCCEFD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1874520"/>
            <a:ext cx="1828800" cy="196596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C9822B9B-6BCE-4623-8C90-BE6770DA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8272" y="2103120"/>
            <a:ext cx="1417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Bootstrap 2</a:t>
            </a:r>
            <a:endParaRPr sz="130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45EAA5C3-2B57-4854-B910-FC9B0D44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7D77623B-2551-4A9A-9A82-504D2FCE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312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B9B4D9C7-1B75-40E0-8B45-87388F4C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344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9561D619-4961-45AA-B8E6-53C7841A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2606040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6CF6F5DB-9404-481B-A094-1D84154C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6408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" name="Shape 66">
            <a:extLst xmlns:a="http://schemas.openxmlformats.org/drawingml/2006/main">
              <a:ext uri="{FF2B5EF4-FFF2-40B4-BE49-F238E27FC236}">
                <a16:creationId xmlns:a16="http://schemas.microsoft.com/office/drawing/2014/main" id="{2B6309D7-F3C8-4848-A9F2-412BD93C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7EF83DDB-AD38-4D54-83C6-5E5B3AEB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" name="Shape 68">
            <a:extLst xmlns:a="http://schemas.openxmlformats.org/drawingml/2006/main">
              <a:ext uri="{FF2B5EF4-FFF2-40B4-BE49-F238E27FC236}">
                <a16:creationId xmlns:a16="http://schemas.microsoft.com/office/drawing/2014/main" id="{2F0B714A-5E20-456D-93DD-5959B631C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312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4E05ED89-0E84-4AA7-9651-578073BC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344" y="2852928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72" name="Shape 70">
            <a:extLst xmlns:a="http://schemas.openxmlformats.org/drawingml/2006/main">
              <a:ext uri="{FF2B5EF4-FFF2-40B4-BE49-F238E27FC236}">
                <a16:creationId xmlns:a16="http://schemas.microsoft.com/office/drawing/2014/main" id="{99F1D151-FEF8-4350-8C7F-7FCCEB9D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95F6C7AE-A79F-493A-96EA-5575FF73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6408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" name="Shape 72">
            <a:extLst xmlns:a="http://schemas.openxmlformats.org/drawingml/2006/main">
              <a:ext uri="{FF2B5EF4-FFF2-40B4-BE49-F238E27FC236}">
                <a16:creationId xmlns:a16="http://schemas.microsoft.com/office/drawing/2014/main" id="{8B211A8F-02A8-441C-830F-338861A5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" name="Shape 73">
            <a:extLst xmlns:a="http://schemas.openxmlformats.org/drawingml/2006/main">
              <a:ext uri="{FF2B5EF4-FFF2-40B4-BE49-F238E27FC236}">
                <a16:creationId xmlns:a16="http://schemas.microsoft.com/office/drawing/2014/main" id="{47BC9652-3FE7-4CDE-98E7-8E01D291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" name="Shape 74">
            <a:extLst xmlns:a="http://schemas.openxmlformats.org/drawingml/2006/main">
              <a:ext uri="{FF2B5EF4-FFF2-40B4-BE49-F238E27FC236}">
                <a16:creationId xmlns:a16="http://schemas.microsoft.com/office/drawing/2014/main" id="{F9DF21CD-CD00-4B73-9AD0-2E88D4924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312" y="3099816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E3EB6BFA-ACA0-4E3C-BD86-9389AD006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344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8" name="Shape 76">
            <a:extLst xmlns:a="http://schemas.openxmlformats.org/drawingml/2006/main">
              <a:ext uri="{FF2B5EF4-FFF2-40B4-BE49-F238E27FC236}">
                <a16:creationId xmlns:a16="http://schemas.microsoft.com/office/drawing/2014/main" id="{A20CA0A2-8335-4214-A3CC-E7218569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9" name="Shape 77">
            <a:extLst xmlns:a="http://schemas.openxmlformats.org/drawingml/2006/main">
              <a:ext uri="{FF2B5EF4-FFF2-40B4-BE49-F238E27FC236}">
                <a16:creationId xmlns:a16="http://schemas.microsoft.com/office/drawing/2014/main" id="{6A77672F-0E69-4840-818F-5191CA50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6408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0" name="Shape 78">
            <a:extLst xmlns:a="http://schemas.openxmlformats.org/drawingml/2006/main">
              <a:ext uri="{FF2B5EF4-FFF2-40B4-BE49-F238E27FC236}">
                <a16:creationId xmlns:a16="http://schemas.microsoft.com/office/drawing/2014/main" id="{1ED846C2-0894-4F65-9F8D-F8CAD4C4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1" name="Shape 79">
            <a:extLst xmlns:a="http://schemas.openxmlformats.org/drawingml/2006/main">
              <a:ext uri="{FF2B5EF4-FFF2-40B4-BE49-F238E27FC236}">
                <a16:creationId xmlns:a16="http://schemas.microsoft.com/office/drawing/2014/main" id="{22EF57EF-C4AF-44FC-964B-FE9D2EB2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346704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82" name="Shape 80">
            <a:extLst xmlns:a="http://schemas.openxmlformats.org/drawingml/2006/main">
              <a:ext uri="{FF2B5EF4-FFF2-40B4-BE49-F238E27FC236}">
                <a16:creationId xmlns:a16="http://schemas.microsoft.com/office/drawing/2014/main" id="{C80C454B-E030-4595-B5B5-DAA24630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312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3" name="Shape 81">
            <a:extLst xmlns:a="http://schemas.openxmlformats.org/drawingml/2006/main">
              <a:ext uri="{FF2B5EF4-FFF2-40B4-BE49-F238E27FC236}">
                <a16:creationId xmlns:a16="http://schemas.microsoft.com/office/drawing/2014/main" id="{AD1EE516-97DB-4811-8358-9334EB05C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344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4" name="Shape 82">
            <a:extLst xmlns:a="http://schemas.openxmlformats.org/drawingml/2006/main">
              <a:ext uri="{FF2B5EF4-FFF2-40B4-BE49-F238E27FC236}">
                <a16:creationId xmlns:a16="http://schemas.microsoft.com/office/drawing/2014/main" id="{5411C3BC-FCDE-40BE-8BB9-7B894614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0376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5" name="Shape 83">
            <a:extLst xmlns:a="http://schemas.openxmlformats.org/drawingml/2006/main">
              <a:ext uri="{FF2B5EF4-FFF2-40B4-BE49-F238E27FC236}">
                <a16:creationId xmlns:a16="http://schemas.microsoft.com/office/drawing/2014/main" id="{799AF532-7DBF-4688-92D8-CA48ED50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6408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6" name="Shape 84">
            <a:extLst xmlns:a="http://schemas.openxmlformats.org/drawingml/2006/main">
              <a:ext uri="{FF2B5EF4-FFF2-40B4-BE49-F238E27FC236}">
                <a16:creationId xmlns:a16="http://schemas.microsoft.com/office/drawing/2014/main" id="{12A5BE93-279E-4461-8603-6E66CDE2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3346704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87" name="Shape 85">
            <a:extLst xmlns:a="http://schemas.openxmlformats.org/drawingml/2006/main">
              <a:ext uri="{FF2B5EF4-FFF2-40B4-BE49-F238E27FC236}">
                <a16:creationId xmlns:a16="http://schemas.microsoft.com/office/drawing/2014/main" id="{3C04F6A8-A407-49C1-9B78-86DC54EA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874520"/>
            <a:ext cx="1828800" cy="196596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88" name="Text 86">
            <a:extLst xmlns:a="http://schemas.openxmlformats.org/drawingml/2006/main">
              <a:ext uri="{FF2B5EF4-FFF2-40B4-BE49-F238E27FC236}">
                <a16:creationId xmlns:a16="http://schemas.microsoft.com/office/drawing/2014/main" id="{BD7712B3-F9D9-495C-B5F8-6697AC4E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9992" y="2103120"/>
            <a:ext cx="1417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Bootstrap 3</a:t>
            </a:r>
            <a:endParaRPr sz="1300"/>
          </a:p>
        </p:txBody>
      </p:sp>
      <p:sp>
        <p:nvSpPr>
          <p:cNvPr id="89" name="Shape 87">
            <a:extLst xmlns:a="http://schemas.openxmlformats.org/drawingml/2006/main">
              <a:ext uri="{FF2B5EF4-FFF2-40B4-BE49-F238E27FC236}">
                <a16:creationId xmlns:a16="http://schemas.microsoft.com/office/drawing/2014/main" id="{4601119A-9062-426D-A653-CCE15D48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0" name="Shape 88">
            <a:extLst xmlns:a="http://schemas.openxmlformats.org/drawingml/2006/main">
              <a:ext uri="{FF2B5EF4-FFF2-40B4-BE49-F238E27FC236}">
                <a16:creationId xmlns:a16="http://schemas.microsoft.com/office/drawing/2014/main" id="{57F1E8B7-E60C-419C-BDC7-7BC6D898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2606040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91" name="Shape 89">
            <a:extLst xmlns:a="http://schemas.openxmlformats.org/drawingml/2006/main">
              <a:ext uri="{FF2B5EF4-FFF2-40B4-BE49-F238E27FC236}">
                <a16:creationId xmlns:a16="http://schemas.microsoft.com/office/drawing/2014/main" id="{1289EAE7-9862-4C98-B983-D15AC63D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6064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2" name="Shape 90">
            <a:extLst xmlns:a="http://schemas.openxmlformats.org/drawingml/2006/main">
              <a:ext uri="{FF2B5EF4-FFF2-40B4-BE49-F238E27FC236}">
                <a16:creationId xmlns:a16="http://schemas.microsoft.com/office/drawing/2014/main" id="{0F36644C-509B-44DD-AF5A-B525CCD3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3" name="Shape 91">
            <a:extLst xmlns:a="http://schemas.openxmlformats.org/drawingml/2006/main">
              <a:ext uri="{FF2B5EF4-FFF2-40B4-BE49-F238E27FC236}">
                <a16:creationId xmlns:a16="http://schemas.microsoft.com/office/drawing/2014/main" id="{4D993B72-050C-46C7-87FF-A4BC4865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8128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4" name="Shape 92">
            <a:extLst xmlns:a="http://schemas.openxmlformats.org/drawingml/2006/main">
              <a:ext uri="{FF2B5EF4-FFF2-40B4-BE49-F238E27FC236}">
                <a16:creationId xmlns:a16="http://schemas.microsoft.com/office/drawing/2014/main" id="{02E242D1-960E-4E5D-9686-98B13D01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2606040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5" name="Shape 93">
            <a:extLst xmlns:a="http://schemas.openxmlformats.org/drawingml/2006/main">
              <a:ext uri="{FF2B5EF4-FFF2-40B4-BE49-F238E27FC236}">
                <a16:creationId xmlns:a16="http://schemas.microsoft.com/office/drawing/2014/main" id="{47F2EB74-A23F-4D0A-B08F-9F714BAB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52928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96" name="Shape 94">
            <a:extLst xmlns:a="http://schemas.openxmlformats.org/drawingml/2006/main">
              <a:ext uri="{FF2B5EF4-FFF2-40B4-BE49-F238E27FC236}">
                <a16:creationId xmlns:a16="http://schemas.microsoft.com/office/drawing/2014/main" id="{DD614DB5-AF92-4AA6-9AAB-E405CC16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7" name="Shape 95">
            <a:extLst xmlns:a="http://schemas.openxmlformats.org/drawingml/2006/main">
              <a:ext uri="{FF2B5EF4-FFF2-40B4-BE49-F238E27FC236}">
                <a16:creationId xmlns:a16="http://schemas.microsoft.com/office/drawing/2014/main" id="{F3779E0F-DD23-41C0-B066-EE692F5E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6064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8" name="Shape 96">
            <a:extLst xmlns:a="http://schemas.openxmlformats.org/drawingml/2006/main">
              <a:ext uri="{FF2B5EF4-FFF2-40B4-BE49-F238E27FC236}">
                <a16:creationId xmlns:a16="http://schemas.microsoft.com/office/drawing/2014/main" id="{9A24307C-7E8A-4C76-97EE-E907BA17F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9" name="Shape 97">
            <a:extLst xmlns:a="http://schemas.openxmlformats.org/drawingml/2006/main">
              <a:ext uri="{FF2B5EF4-FFF2-40B4-BE49-F238E27FC236}">
                <a16:creationId xmlns:a16="http://schemas.microsoft.com/office/drawing/2014/main" id="{3BC57E8A-0229-4527-A062-76BD450F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8128" y="2852928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0" name="Shape 98">
            <a:extLst xmlns:a="http://schemas.openxmlformats.org/drawingml/2006/main">
              <a:ext uri="{FF2B5EF4-FFF2-40B4-BE49-F238E27FC236}">
                <a16:creationId xmlns:a16="http://schemas.microsoft.com/office/drawing/2014/main" id="{0FB61592-FA3F-4B4B-875B-39B86B7E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2852928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101" name="Shape 99">
            <a:extLst xmlns:a="http://schemas.openxmlformats.org/drawingml/2006/main">
              <a:ext uri="{FF2B5EF4-FFF2-40B4-BE49-F238E27FC236}">
                <a16:creationId xmlns:a16="http://schemas.microsoft.com/office/drawing/2014/main" id="{6C56EFA8-7977-41E6-8545-529147A2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2" name="Shape 100">
            <a:extLst xmlns:a="http://schemas.openxmlformats.org/drawingml/2006/main">
              <a:ext uri="{FF2B5EF4-FFF2-40B4-BE49-F238E27FC236}">
                <a16:creationId xmlns:a16="http://schemas.microsoft.com/office/drawing/2014/main" id="{8FE74AE0-6ACE-4D84-A0B7-A3E8BC2A1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3" name="Shape 101">
            <a:extLst xmlns:a="http://schemas.openxmlformats.org/drawingml/2006/main">
              <a:ext uri="{FF2B5EF4-FFF2-40B4-BE49-F238E27FC236}">
                <a16:creationId xmlns:a16="http://schemas.microsoft.com/office/drawing/2014/main" id="{824CE118-098A-413E-ACB2-EAC70610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6064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4" name="Shape 102">
            <a:extLst xmlns:a="http://schemas.openxmlformats.org/drawingml/2006/main">
              <a:ext uri="{FF2B5EF4-FFF2-40B4-BE49-F238E27FC236}">
                <a16:creationId xmlns:a16="http://schemas.microsoft.com/office/drawing/2014/main" id="{DAD99135-DC3D-4CB3-A039-C97786F1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5" name="Shape 103">
            <a:extLst xmlns:a="http://schemas.openxmlformats.org/drawingml/2006/main">
              <a:ext uri="{FF2B5EF4-FFF2-40B4-BE49-F238E27FC236}">
                <a16:creationId xmlns:a16="http://schemas.microsoft.com/office/drawing/2014/main" id="{B7F2E088-6C54-46E1-8029-E5B28CCC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8128" y="3099816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106" name="Shape 104">
            <a:extLst xmlns:a="http://schemas.openxmlformats.org/drawingml/2006/main">
              <a:ext uri="{FF2B5EF4-FFF2-40B4-BE49-F238E27FC236}">
                <a16:creationId xmlns:a16="http://schemas.microsoft.com/office/drawing/2014/main" id="{1B90AC05-9576-4618-B464-317088FE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3099816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7" name="Shape 105">
            <a:extLst xmlns:a="http://schemas.openxmlformats.org/drawingml/2006/main">
              <a:ext uri="{FF2B5EF4-FFF2-40B4-BE49-F238E27FC236}">
                <a16:creationId xmlns:a16="http://schemas.microsoft.com/office/drawing/2014/main" id="{0B7CC5EF-C646-46CC-983A-420E4553D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8" name="Shape 106">
            <a:extLst xmlns:a="http://schemas.openxmlformats.org/drawingml/2006/main">
              <a:ext uri="{FF2B5EF4-FFF2-40B4-BE49-F238E27FC236}">
                <a16:creationId xmlns:a16="http://schemas.microsoft.com/office/drawing/2014/main" id="{CAECA410-E9C2-4558-8EC6-FA9AA953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0032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9" name="Shape 107">
            <a:extLst xmlns:a="http://schemas.openxmlformats.org/drawingml/2006/main">
              <a:ext uri="{FF2B5EF4-FFF2-40B4-BE49-F238E27FC236}">
                <a16:creationId xmlns:a16="http://schemas.microsoft.com/office/drawing/2014/main" id="{562B6FDA-9111-463E-BB7F-D7691A31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6064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9E0B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0" name="Shape 108">
            <a:extLst xmlns:a="http://schemas.openxmlformats.org/drawingml/2006/main">
              <a:ext uri="{FF2B5EF4-FFF2-40B4-BE49-F238E27FC236}">
                <a16:creationId xmlns:a16="http://schemas.microsoft.com/office/drawing/2014/main" id="{6EA4502C-D9CB-4FF2-B843-42A05A2BC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3346704"/>
            <a:ext cx="192024" cy="1920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C55E"/>
          </a:solidFill>
          <a:ln xmlns:a="http://schemas.openxmlformats.org/drawingml/2006/main" w="3810">
            <a:solidFill>
              <a:srgbClr val="FFFFFF"/>
            </a:solidFill>
            <a:prstDash val="solid"/>
          </a:ln>
        </p:spPr>
      </p:sp>
      <p:sp>
        <p:nvSpPr>
          <p:cNvPr id="111" name="Shape 109">
            <a:extLst xmlns:a="http://schemas.openxmlformats.org/drawingml/2006/main">
              <a:ext uri="{FF2B5EF4-FFF2-40B4-BE49-F238E27FC236}">
                <a16:creationId xmlns:a16="http://schemas.microsoft.com/office/drawing/2014/main" id="{F8AFD6E3-B247-441C-BBF6-4B6195AF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8128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0C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2" name="Shape 110">
            <a:extLst xmlns:a="http://schemas.openxmlformats.org/drawingml/2006/main">
              <a:ext uri="{FF2B5EF4-FFF2-40B4-BE49-F238E27FC236}">
                <a16:creationId xmlns:a16="http://schemas.microsoft.com/office/drawing/2014/main" id="{C777C3FA-5F45-42D4-92A7-3D4E2D51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3346704"/>
            <a:ext cx="137160" cy="1371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55F7">
              <a:alpha val="70000"/>
            </a:srgbClr>
          </a:solidFill>
          <a:ln xmlns:a="http://schemas.openxmlformats.org/drawingml/2006/main" w="381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3" name="Shape 111">
            <a:extLst xmlns:a="http://schemas.openxmlformats.org/drawingml/2006/main">
              <a:ext uri="{FF2B5EF4-FFF2-40B4-BE49-F238E27FC236}">
                <a16:creationId xmlns:a16="http://schemas.microsoft.com/office/drawing/2014/main" id="{99514812-4F03-4787-9237-EA04CC80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4956048"/>
            <a:ext cx="987552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14" name="Text 112">
            <a:extLst xmlns:a="http://schemas.openxmlformats.org/drawingml/2006/main">
              <a:ext uri="{FF2B5EF4-FFF2-40B4-BE49-F238E27FC236}">
                <a16:creationId xmlns:a16="http://schemas.microsoft.com/office/drawing/2014/main" id="{B6674BE0-20C8-4C90-8C1D-3238B6B15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5065776"/>
            <a:ext cx="954633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principio</a:t>
            </a:r>
            <a:endParaRPr sz="680"/>
          </a:p>
        </p:txBody>
      </p:sp>
      <p:sp>
        <p:nvSpPr>
          <p:cNvPr id="115" name="Text 113">
            <a:extLst xmlns:a="http://schemas.openxmlformats.org/drawingml/2006/main">
              <a:ext uri="{FF2B5EF4-FFF2-40B4-BE49-F238E27FC236}">
                <a16:creationId xmlns:a16="http://schemas.microsoft.com/office/drawing/2014/main" id="{24858DE5-3092-4A1A-B784-AB2E38D9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5285232"/>
            <a:ext cx="954633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muestra con reemplazo → árboles diferentes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0582309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9A458CD-CBEE-4285-8CA8-34EC20D7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624247E-1F55-407E-99E3-6D2A36FB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A8775F6-9FFD-45F3-903A-2EA6AB50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07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2B0D326-B6D6-4F5C-90C5-D19B658B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UNA CONSECUENCIA ESTADÍSTICA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939789F-2248-480C-982D-285AA8E3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OOB: la validación que nace del bootstrap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EBE50CC-A3E7-4296-9C7A-B29D219F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Una observación tiene una probabilidad cercana al 36,8% de no aparecer en la muestra bootstrap de un árbol. Ese árbol puede usarse para evaluar esa observación.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EBB0B4B2-85C1-43F8-9106-0ADEC3A3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28800"/>
            <a:ext cx="630936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5AEA260-F743-4532-B0EB-B0212E2B0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1938528"/>
            <a:ext cx="59801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resultado clave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C9C16E2-F39A-4601-A6C5-677BC99A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157984"/>
            <a:ext cx="5980176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P(no seleccionada) = (1 - 1/n)^n  →  e⁻¹ ≈ 0,368</a:t>
            </a:r>
            <a:endParaRPr sz="13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3832C01E-A224-47F8-AD41-643F5D2F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1600200"/>
            <a:ext cx="3108960" cy="146304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37F6A2C-13F7-4E8D-9506-2B3BDFB3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1874520"/>
            <a:ext cx="2743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8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≈ 36,8%</a:t>
            </a:r>
            <a:endParaRPr sz="2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05A518E-793E-4806-B553-0806B9BB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2487168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queda out-of-bag para cada árbol</a:t>
            </a:r>
            <a:endParaRPr sz="86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15485C-D7FF-4A57-B214-9C3DBCA4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657600"/>
            <a:ext cx="525780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OOB score permite una estimación interna de desempeño.</a:t>
            </a:r>
            <a:endParaRPr sz="92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 reemplaza siempre a un test final, pero es muy útil para diagnóstico.</a:t>
            </a:r>
            <a:endParaRPr sz="92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2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Funciona porque cada observación es evaluada por árboles que no la entrenaron.</a:t>
            </a:r>
            <a:endParaRPr sz="92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C262E351-AFF1-44CA-8D01-B11F71F1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657600"/>
            <a:ext cx="4160520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D0637A2-53E9-443C-A816-88DB0DF5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58768"/>
            <a:ext cx="128016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Idea operativa</a:t>
            </a:r>
            <a:endParaRPr sz="7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24728A2-7170-4A53-8795-1FEB4989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187952"/>
            <a:ext cx="3566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5076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Para cada caso, juntamos los votos de los árboles donde ese caso fue OOB.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18598445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9E14449-FCF6-4F8D-9283-B33CC961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5BEBBF2-B980-4E9A-AE45-8B3ABADC9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A5B90C4-5902-4F05-942A-A6B0AE30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08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9060440-CB5A-410E-9793-830804E2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ALGORITMO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EE8F95B-F0AD-4484-9AF3-733BD36B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Bagging = Bootstrap Aggregating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B427FE8-8F11-484A-85DC-0AFF1706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bagging no busca un árbol perfecto: construye muchos árboles fuertes e inestables y reduce su varianza al agregarlos.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951EE3CC-386E-40B4-B432-ADFD5C0C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029200" cy="3383280"/>
          </a:xfrm>
          <a:prstGeom xmlns:a="http://schemas.openxmlformats.org/drawingml/2006/main" prst="roundRect">
            <a:avLst>
              <a:gd name="adj" fmla="val 2162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A34ED5B-A329-4DEF-8905-91642B58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2148840"/>
            <a:ext cx="438912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1. Para b = 1,…,B</a:t>
            </a:r>
            <a:endParaRPr sz="1700"/>
          </a:p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2. Tomar bootstrap del entrenamiento</a:t>
            </a:r>
            <a:endParaRPr sz="1700"/>
          </a:p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3. Ajustar un árbol profundo T_b</a:t>
            </a:r>
            <a:endParaRPr sz="1700"/>
          </a:p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4. Clasificación: agregar predicciones</a:t>
            </a:r>
            <a:endParaRPr sz="1700"/>
          </a:p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5. Regresión: promediar</a:t>
            </a:r>
            <a:endParaRPr sz="17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2FF1E9F-1F31-41D3-A926-04F9EDA6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38528"/>
            <a:ext cx="4480560" cy="77724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D664D4C-EFEE-49CA-B52D-95F68E52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2048256"/>
            <a:ext cx="4151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regresión</a:t>
            </a:r>
            <a:endParaRPr sz="68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4F7552D-A1A7-4163-A062-A664AB0E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2267712"/>
            <a:ext cx="415137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f̂_bag(x) = (1/B) Σ_b T_b(x)</a:t>
            </a:r>
            <a:endParaRPr sz="13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FED5D1B-CC0E-472D-89D5-D6FA98C0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90672"/>
            <a:ext cx="4480560" cy="77724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C25CD34-3D56-4B77-AAC8-AAA26D74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3200400"/>
            <a:ext cx="4151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clasificación</a:t>
            </a:r>
            <a:endParaRPr sz="68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723DC46-DC6A-4DF0-AF5C-29426993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3419856"/>
            <a:ext cx="4151376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p̂(k|x) = promedio_b p̂_b(k|x)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18BC972-9E6D-4DD3-B8E1-57A316EB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4370832"/>
            <a:ext cx="4114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Bagging suele mejorar la estabilidad sin cambiar demasiado el sesgo del árbol base.</a:t>
            </a:r>
            <a:endParaRPr sz="710"/>
          </a:p>
        </p:txBody>
      </p:sp>
    </p:spTree>
    <p:extLst>
      <p:ext uri="{BB962C8B-B14F-4D97-AF65-F5344CB8AC3E}">
        <p14:creationId xmlns:p14="http://schemas.microsoft.com/office/powerpoint/2010/main" val="11686999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3E238D7-1A30-4032-82A9-8ABFA034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E980D01-66AD-41C6-9F76-3C71D3C6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B7356B3-D10E-4BB8-90B0-F5B05CC5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09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DC04D9D-47EC-4AB2-9A23-DB6453A1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LECTURA ESTADÍSTICA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0B897B0-031A-4CDD-B458-30F1E207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Qué cambia y qué no cambia al promediar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5748D5E-2D1C-44F2-B509-F0EB3F66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Promediar modelos diversos reduce varianza. Si todos comparten el mismo sesgo, el promedio no lo elimina.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FE0C166-7CF1-48B4-AA2F-86B9C031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3200400" cy="201168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C28758F-E475-4110-B789-09F037F0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20240"/>
            <a:ext cx="29260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árbol: alta varianza</a:t>
            </a:r>
            <a:endParaRPr sz="71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0DEA0CF7-88B4-4D2B-B18E-FE66DB51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12140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error</a:t>
            </a:r>
            <a:endParaRPr sz="71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FF44B99B-3473-48CC-90EC-2085557D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828800"/>
            <a:ext cx="3200400" cy="201168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588B3A5-271A-4DA5-858D-D1ED711B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920240"/>
            <a:ext cx="29260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Bagging: menor varianza</a:t>
            </a:r>
            <a:endParaRPr sz="71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1752DF1-CBE1-4ED0-A262-6D82D376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12140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error</a:t>
            </a:r>
            <a:endParaRPr sz="71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345EC684-6BBD-4335-9C82-324BE896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828800"/>
            <a:ext cx="3200400" cy="201168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618D08F-92B1-42DC-A3FC-D54EAFBF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1920240"/>
            <a:ext cx="29260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Límite: sesgo residual</a:t>
            </a:r>
            <a:endParaRPr sz="71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C5830BDC-557C-418F-BB39-8995AE0A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212140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error</a:t>
            </a:r>
            <a:endParaRPr sz="71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7C233A3A-09BC-4B69-B7F1-743D13F4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709160"/>
            <a:ext cx="10332720" cy="658368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ED8C64BE-9A2F-4DEC-BA5B-D7A624979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4818888"/>
            <a:ext cx="1000353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principio</a:t>
            </a:r>
            <a:endParaRPr sz="68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754F1B17-DD39-4B83-A2BE-4B20EB74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038344"/>
            <a:ext cx="10003536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Var(promedio) baja si los errores no son perfectamente iguales</a:t>
            </a:r>
            <a:endParaRPr sz="1300"/>
          </a:p>
        </p:txBody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9E8B3D6-FD70-494E-AFB4-B6A2604A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288" y="3456432"/>
            <a:ext cx="2578608" cy="953"/>
          </a:xfrm>
          <a:custGeom xmlns:a="http://schemas.openxmlformats.org/drawingml/2006/main">
            <a:pathLst>
              <a:path w="2578608" h="953">
                <a:moveTo>
                  <a:pt x="0" y="0"/>
                </a:moveTo>
                <a:lnTo>
                  <a:pt x="257860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50C54AC-A232-478A-A266-187FE751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288" y="2103120"/>
            <a:ext cx="953" cy="1353312"/>
          </a:xfrm>
          <a:custGeom xmlns:a="http://schemas.openxmlformats.org/drawingml/2006/main">
            <a:pathLst>
              <a:path w="953" h="1353312">
                <a:moveTo>
                  <a:pt x="0" y="135331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6F5CCD8-61D4-46D5-833E-20FE6B37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288" y="2441448"/>
            <a:ext cx="429768" cy="270701"/>
          </a:xfrm>
          <a:custGeom xmlns:a="http://schemas.openxmlformats.org/drawingml/2006/main">
            <a:pathLst>
              <a:path w="429768" h="270701">
                <a:moveTo>
                  <a:pt x="0" y="0"/>
                </a:moveTo>
                <a:lnTo>
                  <a:pt x="429768" y="270701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949714B-C5C5-47E4-9A95-A9F124FA6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2373821"/>
            <a:ext cx="429768" cy="338328"/>
          </a:xfrm>
          <a:custGeom xmlns:a="http://schemas.openxmlformats.org/drawingml/2006/main">
            <a:pathLst>
              <a:path w="429768" h="338328">
                <a:moveTo>
                  <a:pt x="0" y="338328"/>
                </a:moveTo>
                <a:lnTo>
                  <a:pt x="42976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4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64DD166-6042-4084-A5EB-786D39EC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0824" y="2373821"/>
            <a:ext cx="429768" cy="433102"/>
          </a:xfrm>
          <a:custGeom xmlns:a="http://schemas.openxmlformats.org/drawingml/2006/main">
            <a:pathLst>
              <a:path w="429768" h="433102">
                <a:moveTo>
                  <a:pt x="0" y="0"/>
                </a:moveTo>
                <a:lnTo>
                  <a:pt x="429768" y="433102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BA73C4E-DC06-48F6-9480-D84DA0F9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0592" y="2414397"/>
            <a:ext cx="429768" cy="392430"/>
          </a:xfrm>
          <a:custGeom xmlns:a="http://schemas.openxmlformats.org/drawingml/2006/main">
            <a:pathLst>
              <a:path w="429768" h="392430">
                <a:moveTo>
                  <a:pt x="0" y="392430"/>
                </a:moveTo>
                <a:lnTo>
                  <a:pt x="42976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AB74CA0-A782-44A4-8DA8-C4E36005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14397"/>
            <a:ext cx="429768" cy="230029"/>
          </a:xfrm>
          <a:custGeom xmlns:a="http://schemas.openxmlformats.org/drawingml/2006/main">
            <a:pathLst>
              <a:path w="429768" h="230029">
                <a:moveTo>
                  <a:pt x="0" y="0"/>
                </a:moveTo>
                <a:lnTo>
                  <a:pt x="429768" y="230029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7A1F0F1-7596-4510-B834-8AB58B14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2346674"/>
            <a:ext cx="429768" cy="297752"/>
          </a:xfrm>
          <a:custGeom xmlns:a="http://schemas.openxmlformats.org/drawingml/2006/main">
            <a:pathLst>
              <a:path w="429768" h="297752">
                <a:moveTo>
                  <a:pt x="0" y="297752"/>
                </a:moveTo>
                <a:lnTo>
                  <a:pt x="42976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9EAB88F-D4DC-47F7-9693-A8D59B746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456432"/>
            <a:ext cx="2578608" cy="953"/>
          </a:xfrm>
          <a:custGeom xmlns:a="http://schemas.openxmlformats.org/drawingml/2006/main">
            <a:pathLst>
              <a:path w="2578608" h="953">
                <a:moveTo>
                  <a:pt x="0" y="0"/>
                </a:moveTo>
                <a:lnTo>
                  <a:pt x="257860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BFBEEDA-5E7A-4249-A46B-3B404D44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103120"/>
            <a:ext cx="953" cy="1353312"/>
          </a:xfrm>
          <a:custGeom xmlns:a="http://schemas.openxmlformats.org/drawingml/2006/main">
            <a:pathLst>
              <a:path w="953" h="1353312">
                <a:moveTo>
                  <a:pt x="0" y="135331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0C6F459-98E2-4C53-BAEA-AA97C31D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617375"/>
            <a:ext cx="429768" cy="94774"/>
          </a:xfrm>
          <a:custGeom xmlns:a="http://schemas.openxmlformats.org/drawingml/2006/main">
            <a:pathLst>
              <a:path w="429768" h="94774">
                <a:moveTo>
                  <a:pt x="0" y="0"/>
                </a:moveTo>
                <a:lnTo>
                  <a:pt x="429768" y="94774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8285D58-F0D6-4507-AAD8-EC0284A4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4376" y="2712149"/>
            <a:ext cx="429768" cy="67628"/>
          </a:xfrm>
          <a:custGeom xmlns:a="http://schemas.openxmlformats.org/drawingml/2006/main">
            <a:pathLst>
              <a:path w="429768" h="67628">
                <a:moveTo>
                  <a:pt x="0" y="0"/>
                </a:moveTo>
                <a:lnTo>
                  <a:pt x="429768" y="67628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A8E4A34-CEEE-401E-837B-99173565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144" y="2779776"/>
            <a:ext cx="429768" cy="40577"/>
          </a:xfrm>
          <a:custGeom xmlns:a="http://schemas.openxmlformats.org/drawingml/2006/main">
            <a:pathLst>
              <a:path w="429768" h="40577">
                <a:moveTo>
                  <a:pt x="0" y="0"/>
                </a:moveTo>
                <a:lnTo>
                  <a:pt x="429768" y="40577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5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50FF650-0717-4A3D-A1DC-644ABA7C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820353"/>
            <a:ext cx="429768" cy="27051"/>
          </a:xfrm>
          <a:custGeom xmlns:a="http://schemas.openxmlformats.org/drawingml/2006/main">
            <a:pathLst>
              <a:path w="429768" h="27051">
                <a:moveTo>
                  <a:pt x="0" y="0"/>
                </a:moveTo>
                <a:lnTo>
                  <a:pt x="429768" y="27051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5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ED0AC8F-A97B-4A7E-90DE-3D462E9C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2847404"/>
            <a:ext cx="429768" cy="13526"/>
          </a:xfrm>
          <a:custGeom xmlns:a="http://schemas.openxmlformats.org/drawingml/2006/main">
            <a:pathLst>
              <a:path w="429768" h="13526">
                <a:moveTo>
                  <a:pt x="0" y="0"/>
                </a:moveTo>
                <a:lnTo>
                  <a:pt x="429768" y="13526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6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D50AC78-B445-4F88-9B1E-534D6919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3448" y="2860929"/>
            <a:ext cx="429768" cy="13526"/>
          </a:xfrm>
          <a:custGeom xmlns:a="http://schemas.openxmlformats.org/drawingml/2006/main">
            <a:pathLst>
              <a:path w="429768" h="13526">
                <a:moveTo>
                  <a:pt x="0" y="0"/>
                </a:moveTo>
                <a:lnTo>
                  <a:pt x="429768" y="13526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6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3631D71-3BCD-406F-BC03-CADE57EC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3456432"/>
            <a:ext cx="2578608" cy="953"/>
          </a:xfrm>
          <a:custGeom xmlns:a="http://schemas.openxmlformats.org/drawingml/2006/main">
            <a:pathLst>
              <a:path w="2578608" h="953">
                <a:moveTo>
                  <a:pt x="0" y="0"/>
                </a:moveTo>
                <a:lnTo>
                  <a:pt x="257860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6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3C4F100-5150-4954-AB91-79E93A9F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2103120"/>
            <a:ext cx="953" cy="1353312"/>
          </a:xfrm>
          <a:custGeom xmlns:a="http://schemas.openxmlformats.org/drawingml/2006/main">
            <a:pathLst>
              <a:path w="953" h="1353312">
                <a:moveTo>
                  <a:pt x="0" y="135331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6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8858010-0DCA-43DF-BF06-5C6CBB6B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2806827"/>
            <a:ext cx="429768" cy="40577"/>
          </a:xfrm>
          <a:custGeom xmlns:a="http://schemas.openxmlformats.org/drawingml/2006/main">
            <a:pathLst>
              <a:path w="429768" h="40577">
                <a:moveTo>
                  <a:pt x="0" y="0"/>
                </a:moveTo>
                <a:lnTo>
                  <a:pt x="429768" y="40577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6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D3AA777-5393-4442-B620-AF4EA1B8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7696" y="2847404"/>
            <a:ext cx="429768" cy="27051"/>
          </a:xfrm>
          <a:custGeom xmlns:a="http://schemas.openxmlformats.org/drawingml/2006/main">
            <a:pathLst>
              <a:path w="429768" h="27051">
                <a:moveTo>
                  <a:pt x="0" y="0"/>
                </a:moveTo>
                <a:lnTo>
                  <a:pt x="429768" y="27051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6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529B90A-C18D-4903-BC9C-0848F8CE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7464" y="2874550"/>
            <a:ext cx="429768" cy="13526"/>
          </a:xfrm>
          <a:custGeom xmlns:a="http://schemas.openxmlformats.org/drawingml/2006/main">
            <a:pathLst>
              <a:path w="429768" h="13526">
                <a:moveTo>
                  <a:pt x="0" y="0"/>
                </a:moveTo>
                <a:lnTo>
                  <a:pt x="429768" y="13526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6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59CEF9C-264A-4328-8328-1F47F4DDB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7232" y="2888075"/>
            <a:ext cx="429768" cy="953"/>
          </a:xfrm>
          <a:custGeom xmlns:a="http://schemas.openxmlformats.org/drawingml/2006/main">
            <a:pathLst>
              <a:path w="429768" h="953">
                <a:moveTo>
                  <a:pt x="0" y="0"/>
                </a:moveTo>
                <a:lnTo>
                  <a:pt x="42976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6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ED75BD9-AF88-4653-8C83-5B8C9A52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888075"/>
            <a:ext cx="429768" cy="953"/>
          </a:xfrm>
          <a:custGeom xmlns:a="http://schemas.openxmlformats.org/drawingml/2006/main">
            <a:pathLst>
              <a:path w="429768" h="953">
                <a:moveTo>
                  <a:pt x="0" y="0"/>
                </a:moveTo>
                <a:lnTo>
                  <a:pt x="42976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6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6A6D618-583E-4308-957C-8BD58BADD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6768" y="2888075"/>
            <a:ext cx="429768" cy="953"/>
          </a:xfrm>
          <a:custGeom xmlns:a="http://schemas.openxmlformats.org/drawingml/2006/main">
            <a:pathLst>
              <a:path w="429768" h="953">
                <a:moveTo>
                  <a:pt x="0" y="0"/>
                </a:moveTo>
                <a:lnTo>
                  <a:pt x="42976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</p:spTree>
    <p:extLst>
      <p:ext uri="{BB962C8B-B14F-4D97-AF65-F5344CB8AC3E}">
        <p14:creationId xmlns:p14="http://schemas.microsoft.com/office/powerpoint/2010/main" val="288825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3085D02-52CB-49F4-A1B2-39DF28F3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BB6B617-90E0-4397-90A0-43BA8C39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51D397B-D74B-46AC-8D3B-805CEFDB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10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7DE7CE1-2AA5-4897-A7C1-F86ABF69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EL LÍMITE DEL BAGGING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B9D6DA-EE1B-452B-A689-CC3EC822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048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Muchos árboles no alcanzan si son demasiado parecidos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4B86DB8-4DC0-4922-9C81-855EFC689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reducción de varianza depende de la cantidad de árboles y de la correlación entre ellos. Random Forest ataca directamente esa correlación.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C718664-CE48-44A7-B27B-2A9FA447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28800"/>
            <a:ext cx="5577840" cy="100584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8C4BF98-8A03-48C2-BD28-CCA58A7F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1938528"/>
            <a:ext cx="52486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aproximación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81B87D2-9E09-4C20-A020-7404BE7B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157984"/>
            <a:ext cx="5248656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Var(f̄) ≈ ρσ² + [(1-ρ)/B]σ²</a:t>
            </a:r>
            <a:endParaRPr sz="13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59DA248E-33A6-4C93-8EA5-0706FB28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783080"/>
            <a:ext cx="4114800" cy="100584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45880E9-3709-47E6-8B09-526AA8FD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2039112"/>
            <a:ext cx="35661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78141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Cuando B crece, desaparece la segunda parte; queda ρσ².</a:t>
            </a:r>
            <a:endParaRPr sz="13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7A7EB64-70E4-4EC5-9212-31B042F2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794760"/>
            <a:ext cx="22860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36B612F-0E76-4E5F-AAEB-FEE825C9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3904488"/>
            <a:ext cx="21396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B ↑</a:t>
            </a:r>
            <a:endParaRPr sz="17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C4470C0-0D0B-410C-98CE-3C078F2C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4297680"/>
            <a:ext cx="21396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muchos árboles</a:t>
            </a:r>
            <a:endParaRPr sz="71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B8BEB3D8-ADBF-4DF1-8B9B-2E6954C2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794760"/>
            <a:ext cx="22860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D6B3829-DCD2-4A95-B712-7F441124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3904488"/>
            <a:ext cx="21396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ρ ↓</a:t>
            </a:r>
            <a:endParaRPr sz="17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8DD0D43-F1BA-46DA-82AD-DEB4FD52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4297680"/>
            <a:ext cx="21396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correlación</a:t>
            </a:r>
            <a:endParaRPr sz="71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A163E90B-11FE-41FE-9240-380038D8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794760"/>
            <a:ext cx="22860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B7391BC-7AFB-4DB2-9EE8-49E5DF41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3904488"/>
            <a:ext cx="21396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↓</a:t>
            </a:r>
            <a:endParaRPr sz="17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3C16405-CD90-43A8-B323-2417FA6E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4297680"/>
            <a:ext cx="21396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varianza final</a:t>
            </a:r>
            <a:endParaRPr sz="71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F3E8D9C1-5E31-4D30-80B3-F6E0C902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3794760"/>
            <a:ext cx="22860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7A8420B-3695-4496-A741-381DA874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3904488"/>
            <a:ext cx="21396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max_features</a:t>
            </a:r>
            <a:endParaRPr sz="17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6D4A3094-B738-4DF5-BC2B-24A2CFEB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4297680"/>
            <a:ext cx="21396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710"/>
          </a:p>
        </p:txBody>
      </p:sp>
    </p:spTree>
    <p:extLst>
      <p:ext uri="{BB962C8B-B14F-4D97-AF65-F5344CB8AC3E}">
        <p14:creationId xmlns:p14="http://schemas.microsoft.com/office/powerpoint/2010/main" val="18728029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4E541F1-AD0D-46DC-B86D-900EB7BBF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82C333E-D011-450C-A0BC-B28DE0BA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F4AA498-4CE1-4C62-A243-1201F5E2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11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16426CE-0F11-4EE0-A831-F91FCB2D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MÁS DIVERSIDAD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4D4573D-2310-418E-A3D5-FB1029E0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7564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agrega aleatoriedad en las variables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81F9DCA-FF29-4596-BA74-2EE271BC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 cada split, el árbol no puede mirar todas las variables: solo un subconjunto aleatorio. Eso fuerza árboles menos correlacionados.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6BA29EC-DDE7-4D50-9C41-FD2FF109B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92024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6C63FF7-4078-45EB-8A8B-7BA3AA65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00253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71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91FF40A-3040-42C5-A477-48265E0D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192024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9BB3223-03FF-4253-B5FA-3C1684E5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4288" y="200253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ingreso</a:t>
            </a:r>
            <a:endParaRPr sz="71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9D22ABC-EE9A-480C-A127-66E50EEBE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92024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D973A71-608D-40CB-81A1-D9E5A4FF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00253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deuda</a:t>
            </a:r>
            <a:endParaRPr sz="71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97C000E-DE5D-4C08-886D-40BDCE93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92024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DE7FDD1-E68B-411D-926F-03D20E655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200253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71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EB0C8923-3580-4BC8-BA96-A73487F8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46888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3435DDE-6D43-410E-9101-778B3E00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55117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antigüedad</a:t>
            </a:r>
            <a:endParaRPr sz="71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5F3D8B2A-DB01-40EB-B590-50DAAB446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246888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BFDEE79-1D56-4DF8-805D-B4FA6EAC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4288" y="255117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siniestros</a:t>
            </a:r>
            <a:endParaRPr sz="71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D061CF2-04D1-4E6F-B5A5-50FE6340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46888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FD9E1F2-E88E-46C6-9D22-186F4F30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55117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71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A6022B92-9C01-4108-9484-9E7B4C8E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68880"/>
            <a:ext cx="123444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89DF8D9-5C34-47C0-B67A-885FC706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2551176"/>
            <a:ext cx="109728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canal</a:t>
            </a:r>
            <a:endParaRPr sz="71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04100E7E-FBA2-41A3-9760-AAECA43B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28800"/>
            <a:ext cx="4160520" cy="201168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0D94818-1A03-4B55-A2B3-924AFA7B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2148840"/>
            <a:ext cx="1828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En cada nodo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443D4F3-C749-4825-9B61-C2A72C92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2606040"/>
            <a:ext cx="338328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se sortean variables candidatas</a:t>
            </a:r>
            <a:endParaRPr sz="86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se busca el mejor split solo dentro de ese subconjunto</a:t>
            </a:r>
            <a:endParaRPr sz="86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6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árbol pierde algo de fuerza individual pero gana diversidad</a:t>
            </a:r>
            <a:endParaRPr sz="86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F9DF533C-BB85-4D97-9947-375D80A0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983480"/>
            <a:ext cx="1024128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78B07488-6340-4644-8801-A3946F5B2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093208"/>
            <a:ext cx="99120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definición práctica</a:t>
            </a:r>
            <a:endParaRPr sz="68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6B4E5C41-27D0-4CAE-B686-69002B1D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312664"/>
            <a:ext cx="991209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= Bagging + selección aleatoria de variables en cada split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56169180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0B8604A-4583-4B32-A8E8-D68CA083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DFE27F2-1990-4E7F-9ED9-5C6730BE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9B61440-5209-4D66-BA00-ADBA858F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12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2504FA2-6921-40EE-9F8A-59BD933E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IMPLEMENTACIÓN CONCEPTUAL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EB887E2-0EAB-4EA6-B957-AA03CB07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Construcción de un Random Forest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6E2562A-27E3-4391-95B4-F402B660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bosque combina muestreo de filas, muestreo de variables y agregación. Esa combinación es la fuente de su robustez.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EDDD9319-849B-4A09-A28E-637AA495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011680"/>
            <a:ext cx="224028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66E6EFD-AA0F-43B2-9D11-AEC62B2D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212848"/>
            <a:ext cx="32918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1</a:t>
            </a:r>
            <a:endParaRPr sz="14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3AB3710-F198-4192-A1C9-E671F37D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633472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Bootstrap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9E73F8D-02BD-491C-8E5C-6AB9CA25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063240"/>
            <a:ext cx="173736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muestra filas con reemplazo</a:t>
            </a:r>
            <a:endParaRPr sz="9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1898C8D-DF6A-42B8-B970-F0D42225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011680"/>
            <a:ext cx="224028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2C32E1E-438A-4D5F-ADD5-639907FD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032" y="2212848"/>
            <a:ext cx="32918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2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547DBF9-07EB-4EE2-A797-5557FAE9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032" y="2633472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</a:t>
            </a:r>
            <a:endParaRPr sz="13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CBBC4D4-6D01-4D82-833E-939FB37D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032" y="3063240"/>
            <a:ext cx="173736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repite preguntas en cada nodo</a:t>
            </a:r>
            <a:endParaRPr sz="9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9B95342F-4449-4366-AF5C-07F7CC01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011680"/>
            <a:ext cx="224028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AFAB4E1-628E-4FF3-B0CB-16EE24C3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2212848"/>
            <a:ext cx="32918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3</a:t>
            </a:r>
            <a:endParaRPr sz="14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FEB127E-F75F-406F-A228-F662EC890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2633472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Variables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F70DCD6-0BC2-4E57-AB8B-85DBA8EE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3063240"/>
            <a:ext cx="173736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split ve pocas variables</a:t>
            </a:r>
            <a:endParaRPr sz="9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A5219D8-DE03-4BDD-B5E0-30859047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2011680"/>
            <a:ext cx="224028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D1B2E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53F278F-F223-4C3B-BC5E-76C0D018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2872" y="2212848"/>
            <a:ext cx="32918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4</a:t>
            </a:r>
            <a:endParaRPr sz="14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BA8BCE8-ED6F-434A-B9A4-664A7A5F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2872" y="2633472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Agregación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500C252-DA36-48E0-B121-365EB9D56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2872" y="3063240"/>
            <a:ext cx="173736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voto o promedio final</a:t>
            </a:r>
            <a:endParaRPr sz="9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2E9D4DF-5268-4A26-84BA-CE266E28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983480"/>
            <a:ext cx="10149840" cy="594360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0A5285B-A396-4E3B-AAB0-93227EBD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093208"/>
            <a:ext cx="98206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salida del modelo</a:t>
            </a:r>
            <a:endParaRPr sz="68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3B3D224-C111-49EF-BC0D-32D92F94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312664"/>
            <a:ext cx="982065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Para clasificar: promediar probabilidades de los árboles y elegir la clase con mayor valor.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4056291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863A92D-19AE-49EE-B83E-DA36F292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74EE882-3CD3-4DBE-AEE7-55E990C36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08CE0A2-ABFD-4C3C-A43E-BBE61008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13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DF010F2-8F16-4EA5-8AB9-224782CA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COMPARACIÓN VISUAL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C6BBC86-EA68-4C60-B1CD-E264846B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 frontera fragmentada a decisión estabilizada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1C01113-0B89-4912-B832-B63150A4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árbol puede generar cortes muy abruptos. Bagging suaviza por agregación; Random Forest agrega diversidad de variables y reduce correlación.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F9F5132B-8D3D-470E-9538-7E39F3DB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A65A45B-CB49-4025-AD0F-990B1AD0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12D5099-C2A3-4F55-8933-30EF6461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114913EB-8445-4C88-A009-BF16ADED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8E94E8-C498-484C-9AB4-3DA273E1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A601319-E7E2-475D-B40D-A7343AD5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66D3168-D551-4E51-B88E-979CFB32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3905D0E-B9BA-4E3C-A844-63168BC1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ACA2FC4-04E7-4793-8208-B3965E3A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35EC186A-5AE4-445D-890F-B31CCD2E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5BD0B9D5-5AFA-48F2-A513-9D04400D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B8B1593-DA5A-42E9-B474-2128B79B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AC83FE8-AE36-4765-93AF-B7C6B954C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A4835B1-A4E0-4CE4-9ED9-088BFADE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250BA5C7-25FB-4D75-92CC-69C910C5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27492569-BA31-4AD8-9367-12074444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D040277-3064-4C4C-90A5-F24A00A9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6C9D0891-451A-4BA2-942B-17AAEE6F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D058A6E-C471-46FC-848F-1AD7A022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CCF08FCF-7FB3-45FB-8DE7-F227E27F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3FC0E55-4BE9-4BD8-AC90-C8CAED28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49EA67C8-81DF-4318-AE1A-86682719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41F52526-AF96-4688-8B37-CED6009F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48DD83D0-8170-4DDF-B917-516D3DC3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B3861862-57E7-4E4C-9215-B931DD94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28680046-6675-4CF7-BA91-7A8CEC35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67B26E1A-9C88-41F6-92F1-4D38CCA6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B005F106-C80F-40CF-B7D4-D1EE3E68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5D470A18-9C57-4F31-883B-934E8B0E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DDC3D806-CC3C-4072-A59A-B8C9FDD7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41704917-C3AF-49C4-8413-911771C4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CEA151D8-025D-4BFF-B472-22768F5F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393F8755-5AA7-4136-9853-75B2ED43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0B1432A6-6E36-4142-893B-2B7B4E2B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067CA1DE-BB27-49F1-9268-46347523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5339B4D9-0A96-4E23-9FCD-A20B6EE1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B76D24D5-0D79-4E0E-9C2B-31AE9FAC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47F32786-8068-452E-A866-8C403384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9F64E8F2-B39B-47A2-B3B2-2AEEB0C9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8197F4E5-DDC5-4182-A30B-D7D1BB2C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378681E2-732A-4BF5-A0FC-7C5FFF92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A0E70AA1-9D83-4AE6-A8A0-D4868EEF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D479AFF5-C677-4FBD-827C-C49FBAC8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BDE5BB39-1AEE-40DF-AB05-6BC21F658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4B2D5553-92C3-4A48-9AF3-CFAC366E7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78BDAF76-7FC1-401F-A17B-73312527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270B6F96-5F83-4866-96CA-9BD80671B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D320A011-12A2-4E2F-A84E-1AE5F4F44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6C66E66E-4638-4FE0-B868-04D7C3A9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715B5838-C642-45C3-9C09-EAE50217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8BADF78D-6930-454A-8ECD-1F47F9C0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CBD252DB-4DF0-4E6E-9DAD-6A0A7B49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B71BCB11-5262-41D8-97C1-5BF8B4DC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3F3CC63C-789D-4703-A111-7861FB05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0FEEB627-97F4-4D88-8A11-890C1C36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8CC5D45A-D6F6-47FF-B1D5-C5AA450F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3ED498F1-AFF7-411A-8E2F-9DB71247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6" name="Shape 64">
            <a:extLst xmlns:a="http://schemas.openxmlformats.org/drawingml/2006/main">
              <a:ext uri="{FF2B5EF4-FFF2-40B4-BE49-F238E27FC236}">
                <a16:creationId xmlns:a16="http://schemas.microsoft.com/office/drawing/2014/main" id="{6DDC82AA-648B-4640-9600-11B9B5D1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4E944DD7-4892-49EF-9B4F-40BFFB82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8" name="Shape 66">
            <a:extLst xmlns:a="http://schemas.openxmlformats.org/drawingml/2006/main">
              <a:ext uri="{FF2B5EF4-FFF2-40B4-BE49-F238E27FC236}">
                <a16:creationId xmlns:a16="http://schemas.microsoft.com/office/drawing/2014/main" id="{C684EDA3-376B-43E7-A91C-8850A7FF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EA236FC9-7890-4EEA-9DD4-E3EE7809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0" name="Shape 68">
            <a:extLst xmlns:a="http://schemas.openxmlformats.org/drawingml/2006/main">
              <a:ext uri="{FF2B5EF4-FFF2-40B4-BE49-F238E27FC236}">
                <a16:creationId xmlns:a16="http://schemas.microsoft.com/office/drawing/2014/main" id="{4523C567-419C-4C12-A526-B2CFB549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A7FFA534-7A14-485F-9B5D-5792C079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2" name="Shape 70">
            <a:extLst xmlns:a="http://schemas.openxmlformats.org/drawingml/2006/main">
              <a:ext uri="{FF2B5EF4-FFF2-40B4-BE49-F238E27FC236}">
                <a16:creationId xmlns:a16="http://schemas.microsoft.com/office/drawing/2014/main" id="{864A405D-3352-4770-AFD6-E5EC565C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401FF474-319D-4873-8711-AF6A6321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4" name="Shape 72">
            <a:extLst xmlns:a="http://schemas.openxmlformats.org/drawingml/2006/main">
              <a:ext uri="{FF2B5EF4-FFF2-40B4-BE49-F238E27FC236}">
                <a16:creationId xmlns:a16="http://schemas.microsoft.com/office/drawing/2014/main" id="{651341A4-7243-44A5-A39E-F18D4EAE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5" name="Shape 73">
            <a:extLst xmlns:a="http://schemas.openxmlformats.org/drawingml/2006/main">
              <a:ext uri="{FF2B5EF4-FFF2-40B4-BE49-F238E27FC236}">
                <a16:creationId xmlns:a16="http://schemas.microsoft.com/office/drawing/2014/main" id="{6F2C85DB-B138-4DC4-9F00-2B91FDE5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6" name="Shape 74">
            <a:extLst xmlns:a="http://schemas.openxmlformats.org/drawingml/2006/main">
              <a:ext uri="{FF2B5EF4-FFF2-40B4-BE49-F238E27FC236}">
                <a16:creationId xmlns:a16="http://schemas.microsoft.com/office/drawing/2014/main" id="{51FBC98C-37CA-4C5A-BAC1-88AEBE8B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A5AA2E8A-1422-471F-9998-36BCF69B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8" name="Shape 76">
            <a:extLst xmlns:a="http://schemas.openxmlformats.org/drawingml/2006/main">
              <a:ext uri="{FF2B5EF4-FFF2-40B4-BE49-F238E27FC236}">
                <a16:creationId xmlns:a16="http://schemas.microsoft.com/office/drawing/2014/main" id="{AD1E61DD-1FDD-4C7F-B92C-C9B29B49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79" name="Shape 77">
            <a:extLst xmlns:a="http://schemas.openxmlformats.org/drawingml/2006/main">
              <a:ext uri="{FF2B5EF4-FFF2-40B4-BE49-F238E27FC236}">
                <a16:creationId xmlns:a16="http://schemas.microsoft.com/office/drawing/2014/main" id="{DAA45381-FADE-4DE7-89D5-2148B23D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0" name="Shape 78">
            <a:extLst xmlns:a="http://schemas.openxmlformats.org/drawingml/2006/main">
              <a:ext uri="{FF2B5EF4-FFF2-40B4-BE49-F238E27FC236}">
                <a16:creationId xmlns:a16="http://schemas.microsoft.com/office/drawing/2014/main" id="{D93F98B7-09A4-451B-B3B4-0989A33E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1" name="Shape 79">
            <a:extLst xmlns:a="http://schemas.openxmlformats.org/drawingml/2006/main">
              <a:ext uri="{FF2B5EF4-FFF2-40B4-BE49-F238E27FC236}">
                <a16:creationId xmlns:a16="http://schemas.microsoft.com/office/drawing/2014/main" id="{C8AC1A80-FAE1-4189-8ED0-EA2AE378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2" name="Shape 80">
            <a:extLst xmlns:a="http://schemas.openxmlformats.org/drawingml/2006/main">
              <a:ext uri="{FF2B5EF4-FFF2-40B4-BE49-F238E27FC236}">
                <a16:creationId xmlns:a16="http://schemas.microsoft.com/office/drawing/2014/main" id="{C1659BFB-39A8-4419-8066-53C58351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3" name="Shape 81">
            <a:extLst xmlns:a="http://schemas.openxmlformats.org/drawingml/2006/main">
              <a:ext uri="{FF2B5EF4-FFF2-40B4-BE49-F238E27FC236}">
                <a16:creationId xmlns:a16="http://schemas.microsoft.com/office/drawing/2014/main" id="{27B44397-3A35-461A-8477-2432A565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4" name="Shape 82">
            <a:extLst xmlns:a="http://schemas.openxmlformats.org/drawingml/2006/main">
              <a:ext uri="{FF2B5EF4-FFF2-40B4-BE49-F238E27FC236}">
                <a16:creationId xmlns:a16="http://schemas.microsoft.com/office/drawing/2014/main" id="{79078CB5-A5DE-4F54-ADC7-547ADBC3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5" name="Shape 83">
            <a:extLst xmlns:a="http://schemas.openxmlformats.org/drawingml/2006/main">
              <a:ext uri="{FF2B5EF4-FFF2-40B4-BE49-F238E27FC236}">
                <a16:creationId xmlns:a16="http://schemas.microsoft.com/office/drawing/2014/main" id="{A1B45D01-6362-4999-B1DB-862AF748F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6" name="Shape 84">
            <a:extLst xmlns:a="http://schemas.openxmlformats.org/drawingml/2006/main">
              <a:ext uri="{FF2B5EF4-FFF2-40B4-BE49-F238E27FC236}">
                <a16:creationId xmlns:a16="http://schemas.microsoft.com/office/drawing/2014/main" id="{7FDD1AFF-B904-4BA9-BB5C-14C7D499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7" name="Shape 85">
            <a:extLst xmlns:a="http://schemas.openxmlformats.org/drawingml/2006/main">
              <a:ext uri="{FF2B5EF4-FFF2-40B4-BE49-F238E27FC236}">
                <a16:creationId xmlns:a16="http://schemas.microsoft.com/office/drawing/2014/main" id="{049E3ACF-EA1E-4CEA-971B-B129B2D9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8" name="Shape 86">
            <a:extLst xmlns:a="http://schemas.openxmlformats.org/drawingml/2006/main">
              <a:ext uri="{FF2B5EF4-FFF2-40B4-BE49-F238E27FC236}">
                <a16:creationId xmlns:a16="http://schemas.microsoft.com/office/drawing/2014/main" id="{745570C3-08EB-4503-A711-9596DB29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89" name="Shape 87">
            <a:extLst xmlns:a="http://schemas.openxmlformats.org/drawingml/2006/main">
              <a:ext uri="{FF2B5EF4-FFF2-40B4-BE49-F238E27FC236}">
                <a16:creationId xmlns:a16="http://schemas.microsoft.com/office/drawing/2014/main" id="{F6334DBD-52A5-476C-B441-F42FA162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0" name="Shape 88">
            <a:extLst xmlns:a="http://schemas.openxmlformats.org/drawingml/2006/main">
              <a:ext uri="{FF2B5EF4-FFF2-40B4-BE49-F238E27FC236}">
                <a16:creationId xmlns:a16="http://schemas.microsoft.com/office/drawing/2014/main" id="{4ABF6745-7E30-4D3B-85AD-5EFBA7DE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1" name="Shape 89">
            <a:extLst xmlns:a="http://schemas.openxmlformats.org/drawingml/2006/main">
              <a:ext uri="{FF2B5EF4-FFF2-40B4-BE49-F238E27FC236}">
                <a16:creationId xmlns:a16="http://schemas.microsoft.com/office/drawing/2014/main" id="{3C995FC6-9810-48C2-A879-A0E84078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2" name="Shape 90">
            <a:extLst xmlns:a="http://schemas.openxmlformats.org/drawingml/2006/main">
              <a:ext uri="{FF2B5EF4-FFF2-40B4-BE49-F238E27FC236}">
                <a16:creationId xmlns:a16="http://schemas.microsoft.com/office/drawing/2014/main" id="{76823284-0BFF-4AFF-8799-5A1436B5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3" name="Shape 91">
            <a:extLst xmlns:a="http://schemas.openxmlformats.org/drawingml/2006/main">
              <a:ext uri="{FF2B5EF4-FFF2-40B4-BE49-F238E27FC236}">
                <a16:creationId xmlns:a16="http://schemas.microsoft.com/office/drawing/2014/main" id="{469B3BEB-72CB-4C9F-8340-DA218F6F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4" name="Shape 92">
            <a:extLst xmlns:a="http://schemas.openxmlformats.org/drawingml/2006/main">
              <a:ext uri="{FF2B5EF4-FFF2-40B4-BE49-F238E27FC236}">
                <a16:creationId xmlns:a16="http://schemas.microsoft.com/office/drawing/2014/main" id="{4D48DAF5-FC46-468E-BFBB-6A772B93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5" name="Shape 93">
            <a:extLst xmlns:a="http://schemas.openxmlformats.org/drawingml/2006/main">
              <a:ext uri="{FF2B5EF4-FFF2-40B4-BE49-F238E27FC236}">
                <a16:creationId xmlns:a16="http://schemas.microsoft.com/office/drawing/2014/main" id="{30FC19E0-3AAD-4080-BB51-B4B0A9A4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54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6" name="Shape 94">
            <a:extLst xmlns:a="http://schemas.openxmlformats.org/drawingml/2006/main">
              <a:ext uri="{FF2B5EF4-FFF2-40B4-BE49-F238E27FC236}">
                <a16:creationId xmlns:a16="http://schemas.microsoft.com/office/drawing/2014/main" id="{FCE31DD2-A578-4A8A-A682-F5D1B08D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019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7" name="Shape 95">
            <a:extLst xmlns:a="http://schemas.openxmlformats.org/drawingml/2006/main">
              <a:ext uri="{FF2B5EF4-FFF2-40B4-BE49-F238E27FC236}">
                <a16:creationId xmlns:a16="http://schemas.microsoft.com/office/drawing/2014/main" id="{F55EACC9-5594-42B7-9C22-1EB5535D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84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8" name="Shape 96">
            <a:extLst xmlns:a="http://schemas.openxmlformats.org/drawingml/2006/main">
              <a:ext uri="{FF2B5EF4-FFF2-40B4-BE49-F238E27FC236}">
                <a16:creationId xmlns:a16="http://schemas.microsoft.com/office/drawing/2014/main" id="{6919621C-07CA-4356-8066-68F4FF78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49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99" name="Shape 97">
            <a:extLst xmlns:a="http://schemas.openxmlformats.org/drawingml/2006/main">
              <a:ext uri="{FF2B5EF4-FFF2-40B4-BE49-F238E27FC236}">
                <a16:creationId xmlns:a16="http://schemas.microsoft.com/office/drawing/2014/main" id="{AB0A0F21-2A98-4F39-82D2-C7E9E8AC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314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0" name="Shape 98">
            <a:extLst xmlns:a="http://schemas.openxmlformats.org/drawingml/2006/main">
              <a:ext uri="{FF2B5EF4-FFF2-40B4-BE49-F238E27FC236}">
                <a16:creationId xmlns:a16="http://schemas.microsoft.com/office/drawing/2014/main" id="{889EE115-F593-4E40-9D46-2B6EDE8A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079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1" name="Shape 99">
            <a:extLst xmlns:a="http://schemas.openxmlformats.org/drawingml/2006/main">
              <a:ext uri="{FF2B5EF4-FFF2-40B4-BE49-F238E27FC236}">
                <a16:creationId xmlns:a16="http://schemas.microsoft.com/office/drawing/2014/main" id="{D190CBB3-1210-4D5B-B424-2C7C155A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44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2" name="Shape 100">
            <a:extLst xmlns:a="http://schemas.openxmlformats.org/drawingml/2006/main">
              <a:ext uri="{FF2B5EF4-FFF2-40B4-BE49-F238E27FC236}">
                <a16:creationId xmlns:a16="http://schemas.microsoft.com/office/drawing/2014/main" id="{6C3F71FD-1E11-4188-9EAB-9AF7D034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3" name="Shape 101">
            <a:extLst xmlns:a="http://schemas.openxmlformats.org/drawingml/2006/main">
              <a:ext uri="{FF2B5EF4-FFF2-40B4-BE49-F238E27FC236}">
                <a16:creationId xmlns:a16="http://schemas.microsoft.com/office/drawing/2014/main" id="{8419C3D9-5AF7-4EFA-A681-2C6DF1C1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374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4" name="Shape 102">
            <a:extLst xmlns:a="http://schemas.openxmlformats.org/drawingml/2006/main">
              <a:ext uri="{FF2B5EF4-FFF2-40B4-BE49-F238E27FC236}">
                <a16:creationId xmlns:a16="http://schemas.microsoft.com/office/drawing/2014/main" id="{379238C4-77EC-42E9-8C6C-558AD056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39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05" name="Shape 103">
            <a:extLst xmlns:a="http://schemas.openxmlformats.org/drawingml/2006/main">
              <a:ext uri="{FF2B5EF4-FFF2-40B4-BE49-F238E27FC236}">
                <a16:creationId xmlns:a16="http://schemas.microsoft.com/office/drawing/2014/main" id="{93350B42-607F-4928-914A-F965BF1C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74520"/>
            <a:ext cx="2971800" cy="1965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8890">
            <a:solidFill>
              <a:srgbClr val="334155"/>
            </a:solidFill>
            <a:prstDash val="solid"/>
          </a:ln>
        </p:spPr>
      </p:sp>
      <p:sp>
        <p:nvSpPr>
          <p:cNvPr id="106" name="Text 104">
            <a:extLst xmlns:a="http://schemas.openxmlformats.org/drawingml/2006/main">
              <a:ext uri="{FF2B5EF4-FFF2-40B4-BE49-F238E27FC236}">
                <a16:creationId xmlns:a16="http://schemas.microsoft.com/office/drawing/2014/main" id="{F078DA1A-880F-4EC7-AB96-406504DF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069080"/>
            <a:ext cx="21945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Árbol único</a:t>
            </a:r>
            <a:endParaRPr sz="1300"/>
          </a:p>
        </p:txBody>
      </p:sp>
      <p:sp>
        <p:nvSpPr>
          <p:cNvPr id="107" name="Text 105">
            <a:extLst xmlns:a="http://schemas.openxmlformats.org/drawingml/2006/main">
              <a:ext uri="{FF2B5EF4-FFF2-40B4-BE49-F238E27FC236}">
                <a16:creationId xmlns:a16="http://schemas.microsoft.com/office/drawing/2014/main" id="{D147E97A-2879-486E-9B3C-5007661A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407408"/>
            <a:ext cx="2560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alta varianza</a:t>
            </a:r>
            <a:endParaRPr sz="710"/>
          </a:p>
        </p:txBody>
      </p:sp>
      <p:sp>
        <p:nvSpPr>
          <p:cNvPr id="108" name="Shape 106">
            <a:extLst xmlns:a="http://schemas.openxmlformats.org/drawingml/2006/main">
              <a:ext uri="{FF2B5EF4-FFF2-40B4-BE49-F238E27FC236}">
                <a16:creationId xmlns:a16="http://schemas.microsoft.com/office/drawing/2014/main" id="{0071FF69-FAF4-40C5-AEBB-53EB6C87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09" name="Shape 107">
            <a:extLst xmlns:a="http://schemas.openxmlformats.org/drawingml/2006/main">
              <a:ext uri="{FF2B5EF4-FFF2-40B4-BE49-F238E27FC236}">
                <a16:creationId xmlns:a16="http://schemas.microsoft.com/office/drawing/2014/main" id="{7BCBBC92-AF9B-4F23-9DD3-AC83DAD2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0" name="Shape 108">
            <a:extLst xmlns:a="http://schemas.openxmlformats.org/drawingml/2006/main">
              <a:ext uri="{FF2B5EF4-FFF2-40B4-BE49-F238E27FC236}">
                <a16:creationId xmlns:a16="http://schemas.microsoft.com/office/drawing/2014/main" id="{5A910ED6-8DEC-489E-A891-FCAF9A9D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1" name="Shape 109">
            <a:extLst xmlns:a="http://schemas.openxmlformats.org/drawingml/2006/main">
              <a:ext uri="{FF2B5EF4-FFF2-40B4-BE49-F238E27FC236}">
                <a16:creationId xmlns:a16="http://schemas.microsoft.com/office/drawing/2014/main" id="{F9423A67-193F-4779-B708-91AFFFB5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2" name="Shape 110">
            <a:extLst xmlns:a="http://schemas.openxmlformats.org/drawingml/2006/main">
              <a:ext uri="{FF2B5EF4-FFF2-40B4-BE49-F238E27FC236}">
                <a16:creationId xmlns:a16="http://schemas.microsoft.com/office/drawing/2014/main" id="{3B6A98E6-F2A2-421A-8F4E-A10BF560D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3" name="Shape 111">
            <a:extLst xmlns:a="http://schemas.openxmlformats.org/drawingml/2006/main">
              <a:ext uri="{FF2B5EF4-FFF2-40B4-BE49-F238E27FC236}">
                <a16:creationId xmlns:a16="http://schemas.microsoft.com/office/drawing/2014/main" id="{0633CB8D-E65C-488E-A21C-BC8AD0FD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4" name="Shape 112">
            <a:extLst xmlns:a="http://schemas.openxmlformats.org/drawingml/2006/main">
              <a:ext uri="{FF2B5EF4-FFF2-40B4-BE49-F238E27FC236}">
                <a16:creationId xmlns:a16="http://schemas.microsoft.com/office/drawing/2014/main" id="{F6FB45F6-622E-49A1-BDC1-714C90DB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5" name="Shape 113">
            <a:extLst xmlns:a="http://schemas.openxmlformats.org/drawingml/2006/main">
              <a:ext uri="{FF2B5EF4-FFF2-40B4-BE49-F238E27FC236}">
                <a16:creationId xmlns:a16="http://schemas.microsoft.com/office/drawing/2014/main" id="{7B93CDEA-5CA7-4563-B03E-0BF8F226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6" name="Shape 114">
            <a:extLst xmlns:a="http://schemas.openxmlformats.org/drawingml/2006/main">
              <a:ext uri="{FF2B5EF4-FFF2-40B4-BE49-F238E27FC236}">
                <a16:creationId xmlns:a16="http://schemas.microsoft.com/office/drawing/2014/main" id="{29CCACBD-3D9D-4207-8AC3-FA8E3720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7" name="Shape 115">
            <a:extLst xmlns:a="http://schemas.openxmlformats.org/drawingml/2006/main">
              <a:ext uri="{FF2B5EF4-FFF2-40B4-BE49-F238E27FC236}">
                <a16:creationId xmlns:a16="http://schemas.microsoft.com/office/drawing/2014/main" id="{DAAE6168-9C3D-458D-8660-5D36E1C0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8" name="Shape 116">
            <a:extLst xmlns:a="http://schemas.openxmlformats.org/drawingml/2006/main">
              <a:ext uri="{FF2B5EF4-FFF2-40B4-BE49-F238E27FC236}">
                <a16:creationId xmlns:a16="http://schemas.microsoft.com/office/drawing/2014/main" id="{D54A8031-3780-45EE-B275-3AE3E255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19" name="Shape 117">
            <a:extLst xmlns:a="http://schemas.openxmlformats.org/drawingml/2006/main">
              <a:ext uri="{FF2B5EF4-FFF2-40B4-BE49-F238E27FC236}">
                <a16:creationId xmlns:a16="http://schemas.microsoft.com/office/drawing/2014/main" id="{AB235352-5477-451B-8C1B-6534819D4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0" name="Shape 118">
            <a:extLst xmlns:a="http://schemas.openxmlformats.org/drawingml/2006/main">
              <a:ext uri="{FF2B5EF4-FFF2-40B4-BE49-F238E27FC236}">
                <a16:creationId xmlns:a16="http://schemas.microsoft.com/office/drawing/2014/main" id="{1E785574-09FA-42E4-A155-55327258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1" name="Shape 119">
            <a:extLst xmlns:a="http://schemas.openxmlformats.org/drawingml/2006/main">
              <a:ext uri="{FF2B5EF4-FFF2-40B4-BE49-F238E27FC236}">
                <a16:creationId xmlns:a16="http://schemas.microsoft.com/office/drawing/2014/main" id="{F4DEA25C-7358-48AC-9E27-BD41D3EC1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2" name="Shape 120">
            <a:extLst xmlns:a="http://schemas.openxmlformats.org/drawingml/2006/main">
              <a:ext uri="{FF2B5EF4-FFF2-40B4-BE49-F238E27FC236}">
                <a16:creationId xmlns:a16="http://schemas.microsoft.com/office/drawing/2014/main" id="{82531674-94D2-4110-BD0B-561AB117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3" name="Shape 121">
            <a:extLst xmlns:a="http://schemas.openxmlformats.org/drawingml/2006/main">
              <a:ext uri="{FF2B5EF4-FFF2-40B4-BE49-F238E27FC236}">
                <a16:creationId xmlns:a16="http://schemas.microsoft.com/office/drawing/2014/main" id="{6544CF93-CF06-48BB-B552-43715DC8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4" name="Shape 122">
            <a:extLst xmlns:a="http://schemas.openxmlformats.org/drawingml/2006/main">
              <a:ext uri="{FF2B5EF4-FFF2-40B4-BE49-F238E27FC236}">
                <a16:creationId xmlns:a16="http://schemas.microsoft.com/office/drawing/2014/main" id="{CA421F4B-E9C5-4968-8309-696530BE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5" name="Shape 123">
            <a:extLst xmlns:a="http://schemas.openxmlformats.org/drawingml/2006/main">
              <a:ext uri="{FF2B5EF4-FFF2-40B4-BE49-F238E27FC236}">
                <a16:creationId xmlns:a16="http://schemas.microsoft.com/office/drawing/2014/main" id="{A4E13CA2-EC47-4DB3-B0D5-F10619D9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6" name="Shape 124">
            <a:extLst xmlns:a="http://schemas.openxmlformats.org/drawingml/2006/main">
              <a:ext uri="{FF2B5EF4-FFF2-40B4-BE49-F238E27FC236}">
                <a16:creationId xmlns:a16="http://schemas.microsoft.com/office/drawing/2014/main" id="{63545F80-3993-47FB-9D99-95CCEC96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7" name="Shape 125">
            <a:extLst xmlns:a="http://schemas.openxmlformats.org/drawingml/2006/main">
              <a:ext uri="{FF2B5EF4-FFF2-40B4-BE49-F238E27FC236}">
                <a16:creationId xmlns:a16="http://schemas.microsoft.com/office/drawing/2014/main" id="{1CE664F1-AE52-474D-92B3-AF2934BDF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8" name="Shape 126">
            <a:extLst xmlns:a="http://schemas.openxmlformats.org/drawingml/2006/main">
              <a:ext uri="{FF2B5EF4-FFF2-40B4-BE49-F238E27FC236}">
                <a16:creationId xmlns:a16="http://schemas.microsoft.com/office/drawing/2014/main" id="{3DBBBB1E-8232-4D07-8154-D2282A3B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29" name="Shape 127">
            <a:extLst xmlns:a="http://schemas.openxmlformats.org/drawingml/2006/main">
              <a:ext uri="{FF2B5EF4-FFF2-40B4-BE49-F238E27FC236}">
                <a16:creationId xmlns:a16="http://schemas.microsoft.com/office/drawing/2014/main" id="{9075C290-E5C0-4188-B9A2-1743907A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0" name="Shape 128">
            <a:extLst xmlns:a="http://schemas.openxmlformats.org/drawingml/2006/main">
              <a:ext uri="{FF2B5EF4-FFF2-40B4-BE49-F238E27FC236}">
                <a16:creationId xmlns:a16="http://schemas.microsoft.com/office/drawing/2014/main" id="{C8303EE4-1369-4062-BBEB-067E81483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1" name="Shape 129">
            <a:extLst xmlns:a="http://schemas.openxmlformats.org/drawingml/2006/main">
              <a:ext uri="{FF2B5EF4-FFF2-40B4-BE49-F238E27FC236}">
                <a16:creationId xmlns:a16="http://schemas.microsoft.com/office/drawing/2014/main" id="{DC5DECD4-10F7-481F-974F-D98D805B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2" name="Shape 130">
            <a:extLst xmlns:a="http://schemas.openxmlformats.org/drawingml/2006/main">
              <a:ext uri="{FF2B5EF4-FFF2-40B4-BE49-F238E27FC236}">
                <a16:creationId xmlns:a16="http://schemas.microsoft.com/office/drawing/2014/main" id="{A943A011-F6BB-432D-9C25-4005BB3A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3" name="Shape 131">
            <a:extLst xmlns:a="http://schemas.openxmlformats.org/drawingml/2006/main">
              <a:ext uri="{FF2B5EF4-FFF2-40B4-BE49-F238E27FC236}">
                <a16:creationId xmlns:a16="http://schemas.microsoft.com/office/drawing/2014/main" id="{A14BBC59-C454-43A7-8703-E8882AB3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4" name="Shape 132">
            <a:extLst xmlns:a="http://schemas.openxmlformats.org/drawingml/2006/main">
              <a:ext uri="{FF2B5EF4-FFF2-40B4-BE49-F238E27FC236}">
                <a16:creationId xmlns:a16="http://schemas.microsoft.com/office/drawing/2014/main" id="{7DF43AF9-36E5-4B29-9A6A-73D77248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5" name="Shape 133">
            <a:extLst xmlns:a="http://schemas.openxmlformats.org/drawingml/2006/main">
              <a:ext uri="{FF2B5EF4-FFF2-40B4-BE49-F238E27FC236}">
                <a16:creationId xmlns:a16="http://schemas.microsoft.com/office/drawing/2014/main" id="{A997D4D1-4B31-49A0-ABD0-B1877089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6" name="Shape 134">
            <a:extLst xmlns:a="http://schemas.openxmlformats.org/drawingml/2006/main">
              <a:ext uri="{FF2B5EF4-FFF2-40B4-BE49-F238E27FC236}">
                <a16:creationId xmlns:a16="http://schemas.microsoft.com/office/drawing/2014/main" id="{19262167-F6DB-4452-BE43-5FF0B080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7" name="Shape 135">
            <a:extLst xmlns:a="http://schemas.openxmlformats.org/drawingml/2006/main">
              <a:ext uri="{FF2B5EF4-FFF2-40B4-BE49-F238E27FC236}">
                <a16:creationId xmlns:a16="http://schemas.microsoft.com/office/drawing/2014/main" id="{E1B25081-8598-4591-98BA-E82F56E2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8" name="Shape 136">
            <a:extLst xmlns:a="http://schemas.openxmlformats.org/drawingml/2006/main">
              <a:ext uri="{FF2B5EF4-FFF2-40B4-BE49-F238E27FC236}">
                <a16:creationId xmlns:a16="http://schemas.microsoft.com/office/drawing/2014/main" id="{22D44D23-3EF6-4972-97EA-402CC041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39" name="Shape 137">
            <a:extLst xmlns:a="http://schemas.openxmlformats.org/drawingml/2006/main">
              <a:ext uri="{FF2B5EF4-FFF2-40B4-BE49-F238E27FC236}">
                <a16:creationId xmlns:a16="http://schemas.microsoft.com/office/drawing/2014/main" id="{BE0637CB-FFE9-4761-9206-692A4541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0" name="Shape 138">
            <a:extLst xmlns:a="http://schemas.openxmlformats.org/drawingml/2006/main">
              <a:ext uri="{FF2B5EF4-FFF2-40B4-BE49-F238E27FC236}">
                <a16:creationId xmlns:a16="http://schemas.microsoft.com/office/drawing/2014/main" id="{05E00A48-2D5F-496C-B163-EA1EEB37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1" name="Shape 139">
            <a:extLst xmlns:a="http://schemas.openxmlformats.org/drawingml/2006/main">
              <a:ext uri="{FF2B5EF4-FFF2-40B4-BE49-F238E27FC236}">
                <a16:creationId xmlns:a16="http://schemas.microsoft.com/office/drawing/2014/main" id="{AFBE516E-7649-4FC2-892F-1C6FE5DF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2" name="Shape 140">
            <a:extLst xmlns:a="http://schemas.openxmlformats.org/drawingml/2006/main">
              <a:ext uri="{FF2B5EF4-FFF2-40B4-BE49-F238E27FC236}">
                <a16:creationId xmlns:a16="http://schemas.microsoft.com/office/drawing/2014/main" id="{25CD5E4F-DB0C-4D15-B9FE-0B8EB61C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3" name="Shape 141">
            <a:extLst xmlns:a="http://schemas.openxmlformats.org/drawingml/2006/main">
              <a:ext uri="{FF2B5EF4-FFF2-40B4-BE49-F238E27FC236}">
                <a16:creationId xmlns:a16="http://schemas.microsoft.com/office/drawing/2014/main" id="{311AC0AD-A9D7-4BF2-A375-9F18A6AE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4" name="Shape 142">
            <a:extLst xmlns:a="http://schemas.openxmlformats.org/drawingml/2006/main">
              <a:ext uri="{FF2B5EF4-FFF2-40B4-BE49-F238E27FC236}">
                <a16:creationId xmlns:a16="http://schemas.microsoft.com/office/drawing/2014/main" id="{8D557799-A0BC-4A54-A255-E95D7EEB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5" name="Shape 143">
            <a:extLst xmlns:a="http://schemas.openxmlformats.org/drawingml/2006/main">
              <a:ext uri="{FF2B5EF4-FFF2-40B4-BE49-F238E27FC236}">
                <a16:creationId xmlns:a16="http://schemas.microsoft.com/office/drawing/2014/main" id="{3B617E16-E21F-438B-A3E3-A16DACFB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6" name="Shape 144">
            <a:extLst xmlns:a="http://schemas.openxmlformats.org/drawingml/2006/main">
              <a:ext uri="{FF2B5EF4-FFF2-40B4-BE49-F238E27FC236}">
                <a16:creationId xmlns:a16="http://schemas.microsoft.com/office/drawing/2014/main" id="{E37A6D0B-201C-46A7-ABAE-17C199CE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7" name="Shape 145">
            <a:extLst xmlns:a="http://schemas.openxmlformats.org/drawingml/2006/main">
              <a:ext uri="{FF2B5EF4-FFF2-40B4-BE49-F238E27FC236}">
                <a16:creationId xmlns:a16="http://schemas.microsoft.com/office/drawing/2014/main" id="{470D4C92-0290-4190-B4D8-791CD614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8" name="Shape 146">
            <a:extLst xmlns:a="http://schemas.openxmlformats.org/drawingml/2006/main">
              <a:ext uri="{FF2B5EF4-FFF2-40B4-BE49-F238E27FC236}">
                <a16:creationId xmlns:a16="http://schemas.microsoft.com/office/drawing/2014/main" id="{1A7AC248-692A-4C18-897D-7E6095C9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49" name="Shape 147">
            <a:extLst xmlns:a="http://schemas.openxmlformats.org/drawingml/2006/main">
              <a:ext uri="{FF2B5EF4-FFF2-40B4-BE49-F238E27FC236}">
                <a16:creationId xmlns:a16="http://schemas.microsoft.com/office/drawing/2014/main" id="{B6B12334-7D7A-47FA-B923-FA6B0FE0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50" name="Shape 148">
            <a:extLst xmlns:a="http://schemas.openxmlformats.org/drawingml/2006/main">
              <a:ext uri="{FF2B5EF4-FFF2-40B4-BE49-F238E27FC236}">
                <a16:creationId xmlns:a16="http://schemas.microsoft.com/office/drawing/2014/main" id="{DD80389F-E73D-4547-8E78-5638985FF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51" name="Shape 149">
            <a:extLst xmlns:a="http://schemas.openxmlformats.org/drawingml/2006/main">
              <a:ext uri="{FF2B5EF4-FFF2-40B4-BE49-F238E27FC236}">
                <a16:creationId xmlns:a16="http://schemas.microsoft.com/office/drawing/2014/main" id="{3EF8FF43-D4C9-499D-A0BF-C2514196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52" name="Shape 150">
            <a:extLst xmlns:a="http://schemas.openxmlformats.org/drawingml/2006/main">
              <a:ext uri="{FF2B5EF4-FFF2-40B4-BE49-F238E27FC236}">
                <a16:creationId xmlns:a16="http://schemas.microsoft.com/office/drawing/2014/main" id="{BD19056F-E4F7-4384-99A2-7F61281D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53" name="Shape 151">
            <a:extLst xmlns:a="http://schemas.openxmlformats.org/drawingml/2006/main">
              <a:ext uri="{FF2B5EF4-FFF2-40B4-BE49-F238E27FC236}">
                <a16:creationId xmlns:a16="http://schemas.microsoft.com/office/drawing/2014/main" id="{E7428964-947A-4702-BBB4-1740D61F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54" name="Shape 152">
            <a:extLst xmlns:a="http://schemas.openxmlformats.org/drawingml/2006/main">
              <a:ext uri="{FF2B5EF4-FFF2-40B4-BE49-F238E27FC236}">
                <a16:creationId xmlns:a16="http://schemas.microsoft.com/office/drawing/2014/main" id="{C1900CE3-2A5F-465B-90CF-3D4A65CF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55" name="Shape 153">
            <a:extLst xmlns:a="http://schemas.openxmlformats.org/drawingml/2006/main">
              <a:ext uri="{FF2B5EF4-FFF2-40B4-BE49-F238E27FC236}">
                <a16:creationId xmlns:a16="http://schemas.microsoft.com/office/drawing/2014/main" id="{9DE86AE0-D39B-41A5-BEA5-638F3E20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56" name="Shape 154">
            <a:extLst xmlns:a="http://schemas.openxmlformats.org/drawingml/2006/main">
              <a:ext uri="{FF2B5EF4-FFF2-40B4-BE49-F238E27FC236}">
                <a16:creationId xmlns:a16="http://schemas.microsoft.com/office/drawing/2014/main" id="{6D2CDE78-7202-4786-9CB3-398F7B43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57" name="Shape 155">
            <a:extLst xmlns:a="http://schemas.openxmlformats.org/drawingml/2006/main">
              <a:ext uri="{FF2B5EF4-FFF2-40B4-BE49-F238E27FC236}">
                <a16:creationId xmlns:a16="http://schemas.microsoft.com/office/drawing/2014/main" id="{5BBFD253-A75A-405E-A7FD-706890A5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58" name="Shape 156">
            <a:extLst xmlns:a="http://schemas.openxmlformats.org/drawingml/2006/main">
              <a:ext uri="{FF2B5EF4-FFF2-40B4-BE49-F238E27FC236}">
                <a16:creationId xmlns:a16="http://schemas.microsoft.com/office/drawing/2014/main" id="{3CB83CCE-AA6D-43FF-ABC8-868CE54B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59" name="Shape 157">
            <a:extLst xmlns:a="http://schemas.openxmlformats.org/drawingml/2006/main">
              <a:ext uri="{FF2B5EF4-FFF2-40B4-BE49-F238E27FC236}">
                <a16:creationId xmlns:a16="http://schemas.microsoft.com/office/drawing/2014/main" id="{945CC0DE-CA92-4A11-A38A-3B92C01F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60" name="Shape 158">
            <a:extLst xmlns:a="http://schemas.openxmlformats.org/drawingml/2006/main">
              <a:ext uri="{FF2B5EF4-FFF2-40B4-BE49-F238E27FC236}">
                <a16:creationId xmlns:a16="http://schemas.microsoft.com/office/drawing/2014/main" id="{5100AD89-7F67-49C1-BEBA-E2826F8A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61" name="Shape 159">
            <a:extLst xmlns:a="http://schemas.openxmlformats.org/drawingml/2006/main">
              <a:ext uri="{FF2B5EF4-FFF2-40B4-BE49-F238E27FC236}">
                <a16:creationId xmlns:a16="http://schemas.microsoft.com/office/drawing/2014/main" id="{F3E73DE2-C868-42E3-AB3B-3A5C9AE6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62" name="Shape 160">
            <a:extLst xmlns:a="http://schemas.openxmlformats.org/drawingml/2006/main">
              <a:ext uri="{FF2B5EF4-FFF2-40B4-BE49-F238E27FC236}">
                <a16:creationId xmlns:a16="http://schemas.microsoft.com/office/drawing/2014/main" id="{D25F43CA-25FF-47B8-9C18-C7B9400E2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63" name="Shape 161">
            <a:extLst xmlns:a="http://schemas.openxmlformats.org/drawingml/2006/main">
              <a:ext uri="{FF2B5EF4-FFF2-40B4-BE49-F238E27FC236}">
                <a16:creationId xmlns:a16="http://schemas.microsoft.com/office/drawing/2014/main" id="{A637D237-1123-454B-898A-8192BA58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64" name="Shape 162">
            <a:extLst xmlns:a="http://schemas.openxmlformats.org/drawingml/2006/main">
              <a:ext uri="{FF2B5EF4-FFF2-40B4-BE49-F238E27FC236}">
                <a16:creationId xmlns:a16="http://schemas.microsoft.com/office/drawing/2014/main" id="{68FEE968-8E0D-4D8F-AB4E-ED847BC2A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165" name="Shape 163">
            <a:extLst xmlns:a="http://schemas.openxmlformats.org/drawingml/2006/main">
              <a:ext uri="{FF2B5EF4-FFF2-40B4-BE49-F238E27FC236}">
                <a16:creationId xmlns:a16="http://schemas.microsoft.com/office/drawing/2014/main" id="{C77D8B61-EC8B-4DBC-BB0D-42A84B58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66" name="Shape 164">
            <a:extLst xmlns:a="http://schemas.openxmlformats.org/drawingml/2006/main">
              <a:ext uri="{FF2B5EF4-FFF2-40B4-BE49-F238E27FC236}">
                <a16:creationId xmlns:a16="http://schemas.microsoft.com/office/drawing/2014/main" id="{B8B1D180-1292-419C-8945-0DDE1445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67" name="Shape 165">
            <a:extLst xmlns:a="http://schemas.openxmlformats.org/drawingml/2006/main">
              <a:ext uri="{FF2B5EF4-FFF2-40B4-BE49-F238E27FC236}">
                <a16:creationId xmlns:a16="http://schemas.microsoft.com/office/drawing/2014/main" id="{64CE270D-D572-443A-8F5C-B5654954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68" name="Shape 166">
            <a:extLst xmlns:a="http://schemas.openxmlformats.org/drawingml/2006/main">
              <a:ext uri="{FF2B5EF4-FFF2-40B4-BE49-F238E27FC236}">
                <a16:creationId xmlns:a16="http://schemas.microsoft.com/office/drawing/2014/main" id="{6EA71193-E8F0-45DF-A839-405BF800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69" name="Shape 167">
            <a:extLst xmlns:a="http://schemas.openxmlformats.org/drawingml/2006/main">
              <a:ext uri="{FF2B5EF4-FFF2-40B4-BE49-F238E27FC236}">
                <a16:creationId xmlns:a16="http://schemas.microsoft.com/office/drawing/2014/main" id="{EA3C6156-6FE1-41BB-A21E-58B50FB9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0" name="Shape 168">
            <a:extLst xmlns:a="http://schemas.openxmlformats.org/drawingml/2006/main">
              <a:ext uri="{FF2B5EF4-FFF2-40B4-BE49-F238E27FC236}">
                <a16:creationId xmlns:a16="http://schemas.microsoft.com/office/drawing/2014/main" id="{59C62FE7-39F2-48DC-8608-5F00AD61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1" name="Shape 169">
            <a:extLst xmlns:a="http://schemas.openxmlformats.org/drawingml/2006/main">
              <a:ext uri="{FF2B5EF4-FFF2-40B4-BE49-F238E27FC236}">
                <a16:creationId xmlns:a16="http://schemas.microsoft.com/office/drawing/2014/main" id="{B75F7352-E04C-4AAA-A9B9-4ED9F349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2" name="Shape 170">
            <a:extLst xmlns:a="http://schemas.openxmlformats.org/drawingml/2006/main">
              <a:ext uri="{FF2B5EF4-FFF2-40B4-BE49-F238E27FC236}">
                <a16:creationId xmlns:a16="http://schemas.microsoft.com/office/drawing/2014/main" id="{D618ADBC-48AB-4607-990D-05DF7A50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3" name="Shape 171">
            <a:extLst xmlns:a="http://schemas.openxmlformats.org/drawingml/2006/main">
              <a:ext uri="{FF2B5EF4-FFF2-40B4-BE49-F238E27FC236}">
                <a16:creationId xmlns:a16="http://schemas.microsoft.com/office/drawing/2014/main" id="{B7D6E63A-B3D2-4D2D-906E-F033AD9F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4" name="Shape 172">
            <a:extLst xmlns:a="http://schemas.openxmlformats.org/drawingml/2006/main">
              <a:ext uri="{FF2B5EF4-FFF2-40B4-BE49-F238E27FC236}">
                <a16:creationId xmlns:a16="http://schemas.microsoft.com/office/drawing/2014/main" id="{F5014B60-ECEB-45EA-AF8D-21F2E397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5" name="Shape 173">
            <a:extLst xmlns:a="http://schemas.openxmlformats.org/drawingml/2006/main">
              <a:ext uri="{FF2B5EF4-FFF2-40B4-BE49-F238E27FC236}">
                <a16:creationId xmlns:a16="http://schemas.microsoft.com/office/drawing/2014/main" id="{2EEE2554-123B-47CE-B44D-6CFE9A6C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6" name="Shape 174">
            <a:extLst xmlns:a="http://schemas.openxmlformats.org/drawingml/2006/main">
              <a:ext uri="{FF2B5EF4-FFF2-40B4-BE49-F238E27FC236}">
                <a16:creationId xmlns:a16="http://schemas.microsoft.com/office/drawing/2014/main" id="{AF27CA7E-0205-4510-A27D-7D18060B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7" name="Shape 175">
            <a:extLst xmlns:a="http://schemas.openxmlformats.org/drawingml/2006/main">
              <a:ext uri="{FF2B5EF4-FFF2-40B4-BE49-F238E27FC236}">
                <a16:creationId xmlns:a16="http://schemas.microsoft.com/office/drawing/2014/main" id="{C1C44FDE-89CA-470C-9591-D0128CF8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8" name="Shape 176">
            <a:extLst xmlns:a="http://schemas.openxmlformats.org/drawingml/2006/main">
              <a:ext uri="{FF2B5EF4-FFF2-40B4-BE49-F238E27FC236}">
                <a16:creationId xmlns:a16="http://schemas.microsoft.com/office/drawing/2014/main" id="{98133494-F7CE-411C-8AB7-3FE0E6D5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79" name="Shape 177">
            <a:extLst xmlns:a="http://schemas.openxmlformats.org/drawingml/2006/main">
              <a:ext uri="{FF2B5EF4-FFF2-40B4-BE49-F238E27FC236}">
                <a16:creationId xmlns:a16="http://schemas.microsoft.com/office/drawing/2014/main" id="{D4B6EB3B-643C-4DC3-A3DB-ABB7A02F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0" name="Shape 178">
            <a:extLst xmlns:a="http://schemas.openxmlformats.org/drawingml/2006/main">
              <a:ext uri="{FF2B5EF4-FFF2-40B4-BE49-F238E27FC236}">
                <a16:creationId xmlns:a16="http://schemas.microsoft.com/office/drawing/2014/main" id="{67789F52-8388-41D9-A509-77D95776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1" name="Shape 179">
            <a:extLst xmlns:a="http://schemas.openxmlformats.org/drawingml/2006/main">
              <a:ext uri="{FF2B5EF4-FFF2-40B4-BE49-F238E27FC236}">
                <a16:creationId xmlns:a16="http://schemas.microsoft.com/office/drawing/2014/main" id="{867BA9AB-28A4-41F5-A9CE-330364DD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2" name="Shape 180">
            <a:extLst xmlns:a="http://schemas.openxmlformats.org/drawingml/2006/main">
              <a:ext uri="{FF2B5EF4-FFF2-40B4-BE49-F238E27FC236}">
                <a16:creationId xmlns:a16="http://schemas.microsoft.com/office/drawing/2014/main" id="{954E001D-D9B1-49D1-9A70-E4840F0E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3" name="Shape 181">
            <a:extLst xmlns:a="http://schemas.openxmlformats.org/drawingml/2006/main">
              <a:ext uri="{FF2B5EF4-FFF2-40B4-BE49-F238E27FC236}">
                <a16:creationId xmlns:a16="http://schemas.microsoft.com/office/drawing/2014/main" id="{8730BD51-8E02-4D4E-8DCA-4FE3DA6A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4" name="Shape 182">
            <a:extLst xmlns:a="http://schemas.openxmlformats.org/drawingml/2006/main">
              <a:ext uri="{FF2B5EF4-FFF2-40B4-BE49-F238E27FC236}">
                <a16:creationId xmlns:a16="http://schemas.microsoft.com/office/drawing/2014/main" id="{5AE89FD0-923E-49F8-967E-E861A37DD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5" name="Shape 183">
            <a:extLst xmlns:a="http://schemas.openxmlformats.org/drawingml/2006/main">
              <a:ext uri="{FF2B5EF4-FFF2-40B4-BE49-F238E27FC236}">
                <a16:creationId xmlns:a16="http://schemas.microsoft.com/office/drawing/2014/main" id="{82AA65B0-2CF8-432F-A674-CAA32368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6" name="Shape 184">
            <a:extLst xmlns:a="http://schemas.openxmlformats.org/drawingml/2006/main">
              <a:ext uri="{FF2B5EF4-FFF2-40B4-BE49-F238E27FC236}">
                <a16:creationId xmlns:a16="http://schemas.microsoft.com/office/drawing/2014/main" id="{DEC78ECB-CEEF-467A-B176-71252731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7" name="Shape 185">
            <a:extLst xmlns:a="http://schemas.openxmlformats.org/drawingml/2006/main">
              <a:ext uri="{FF2B5EF4-FFF2-40B4-BE49-F238E27FC236}">
                <a16:creationId xmlns:a16="http://schemas.microsoft.com/office/drawing/2014/main" id="{D3528E2A-744A-4322-8968-AAB28FE4C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8" name="Shape 186">
            <a:extLst xmlns:a="http://schemas.openxmlformats.org/drawingml/2006/main">
              <a:ext uri="{FF2B5EF4-FFF2-40B4-BE49-F238E27FC236}">
                <a16:creationId xmlns:a16="http://schemas.microsoft.com/office/drawing/2014/main" id="{58137774-C395-41AF-A6A6-1957C65B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89" name="Shape 187">
            <a:extLst xmlns:a="http://schemas.openxmlformats.org/drawingml/2006/main">
              <a:ext uri="{FF2B5EF4-FFF2-40B4-BE49-F238E27FC236}">
                <a16:creationId xmlns:a16="http://schemas.microsoft.com/office/drawing/2014/main" id="{AB20CFCC-6A00-4759-93A8-AE2F3885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0" name="Shape 188">
            <a:extLst xmlns:a="http://schemas.openxmlformats.org/drawingml/2006/main">
              <a:ext uri="{FF2B5EF4-FFF2-40B4-BE49-F238E27FC236}">
                <a16:creationId xmlns:a16="http://schemas.microsoft.com/office/drawing/2014/main" id="{20FB0EC8-7011-4B54-B88A-51B85F08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1" name="Shape 189">
            <a:extLst xmlns:a="http://schemas.openxmlformats.org/drawingml/2006/main">
              <a:ext uri="{FF2B5EF4-FFF2-40B4-BE49-F238E27FC236}">
                <a16:creationId xmlns:a16="http://schemas.microsoft.com/office/drawing/2014/main" id="{91D4A7FC-E353-4BEA-BA42-11FD7AB8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2" name="Shape 190">
            <a:extLst xmlns:a="http://schemas.openxmlformats.org/drawingml/2006/main">
              <a:ext uri="{FF2B5EF4-FFF2-40B4-BE49-F238E27FC236}">
                <a16:creationId xmlns:a16="http://schemas.microsoft.com/office/drawing/2014/main" id="{C8FF65CE-AC3A-40F3-A754-AA3F5D43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3" name="Shape 191">
            <a:extLst xmlns:a="http://schemas.openxmlformats.org/drawingml/2006/main">
              <a:ext uri="{FF2B5EF4-FFF2-40B4-BE49-F238E27FC236}">
                <a16:creationId xmlns:a16="http://schemas.microsoft.com/office/drawing/2014/main" id="{CF09CF36-D0A6-4AB1-B18B-501ED9CD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4" name="Shape 192">
            <a:extLst xmlns:a="http://schemas.openxmlformats.org/drawingml/2006/main">
              <a:ext uri="{FF2B5EF4-FFF2-40B4-BE49-F238E27FC236}">
                <a16:creationId xmlns:a16="http://schemas.microsoft.com/office/drawing/2014/main" id="{F0C78629-1E48-4BF6-9AFE-606F1258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5" name="Shape 193">
            <a:extLst xmlns:a="http://schemas.openxmlformats.org/drawingml/2006/main">
              <a:ext uri="{FF2B5EF4-FFF2-40B4-BE49-F238E27FC236}">
                <a16:creationId xmlns:a16="http://schemas.microsoft.com/office/drawing/2014/main" id="{DAF269D8-F1D1-442E-95DB-209091FB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6" name="Shape 194">
            <a:extLst xmlns:a="http://schemas.openxmlformats.org/drawingml/2006/main">
              <a:ext uri="{FF2B5EF4-FFF2-40B4-BE49-F238E27FC236}">
                <a16:creationId xmlns:a16="http://schemas.microsoft.com/office/drawing/2014/main" id="{BA8BAAAA-03D6-4A0B-9B17-CE415E1B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7" name="Shape 195">
            <a:extLst xmlns:a="http://schemas.openxmlformats.org/drawingml/2006/main">
              <a:ext uri="{FF2B5EF4-FFF2-40B4-BE49-F238E27FC236}">
                <a16:creationId xmlns:a16="http://schemas.microsoft.com/office/drawing/2014/main" id="{9F7D6D74-E51F-4A08-9E43-AA2862D7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8" name="Shape 196">
            <a:extLst xmlns:a="http://schemas.openxmlformats.org/drawingml/2006/main">
              <a:ext uri="{FF2B5EF4-FFF2-40B4-BE49-F238E27FC236}">
                <a16:creationId xmlns:a16="http://schemas.microsoft.com/office/drawing/2014/main" id="{6D0BF946-2717-43AF-8416-D617EFDD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199" name="Shape 197">
            <a:extLst xmlns:a="http://schemas.openxmlformats.org/drawingml/2006/main">
              <a:ext uri="{FF2B5EF4-FFF2-40B4-BE49-F238E27FC236}">
                <a16:creationId xmlns:a16="http://schemas.microsoft.com/office/drawing/2014/main" id="{74865622-CA79-4B11-8D83-D310BBCA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0" name="Shape 198">
            <a:extLst xmlns:a="http://schemas.openxmlformats.org/drawingml/2006/main">
              <a:ext uri="{FF2B5EF4-FFF2-40B4-BE49-F238E27FC236}">
                <a16:creationId xmlns:a16="http://schemas.microsoft.com/office/drawing/2014/main" id="{AE46DADE-A608-4FD1-9461-B39F3AC4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1" name="Shape 199">
            <a:extLst xmlns:a="http://schemas.openxmlformats.org/drawingml/2006/main">
              <a:ext uri="{FF2B5EF4-FFF2-40B4-BE49-F238E27FC236}">
                <a16:creationId xmlns:a16="http://schemas.microsoft.com/office/drawing/2014/main" id="{D1D38F1A-719D-421B-9287-BC039508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2" name="Shape 200">
            <a:extLst xmlns:a="http://schemas.openxmlformats.org/drawingml/2006/main">
              <a:ext uri="{FF2B5EF4-FFF2-40B4-BE49-F238E27FC236}">
                <a16:creationId xmlns:a16="http://schemas.microsoft.com/office/drawing/2014/main" id="{08E21F86-FCCB-4CB7-8AA2-08364165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3" name="Shape 201">
            <a:extLst xmlns:a="http://schemas.openxmlformats.org/drawingml/2006/main">
              <a:ext uri="{FF2B5EF4-FFF2-40B4-BE49-F238E27FC236}">
                <a16:creationId xmlns:a16="http://schemas.microsoft.com/office/drawing/2014/main" id="{C31B1E40-5216-498D-B31A-FD737B63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04" name="Shape 202">
            <a:extLst xmlns:a="http://schemas.openxmlformats.org/drawingml/2006/main">
              <a:ext uri="{FF2B5EF4-FFF2-40B4-BE49-F238E27FC236}">
                <a16:creationId xmlns:a16="http://schemas.microsoft.com/office/drawing/2014/main" id="{EF3489D4-3205-42A0-915F-41A74D52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874520"/>
            <a:ext cx="2971800" cy="1965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8890">
            <a:solidFill>
              <a:srgbClr val="334155"/>
            </a:solidFill>
            <a:prstDash val="solid"/>
          </a:ln>
        </p:spPr>
      </p:sp>
      <p:sp>
        <p:nvSpPr>
          <p:cNvPr id="205" name="Text 203">
            <a:extLst xmlns:a="http://schemas.openxmlformats.org/drawingml/2006/main">
              <a:ext uri="{FF2B5EF4-FFF2-40B4-BE49-F238E27FC236}">
                <a16:creationId xmlns:a16="http://schemas.microsoft.com/office/drawing/2014/main" id="{B2FB2F63-723C-48BE-8649-0E2E4190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069080"/>
            <a:ext cx="21945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Bagging</a:t>
            </a:r>
            <a:endParaRPr sz="1300"/>
          </a:p>
        </p:txBody>
      </p:sp>
      <p:sp>
        <p:nvSpPr>
          <p:cNvPr id="206" name="Text 204">
            <a:extLst xmlns:a="http://schemas.openxmlformats.org/drawingml/2006/main">
              <a:ext uri="{FF2B5EF4-FFF2-40B4-BE49-F238E27FC236}">
                <a16:creationId xmlns:a16="http://schemas.microsoft.com/office/drawing/2014/main" id="{20B90B28-7585-40A9-9218-BCFDEC8C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407408"/>
            <a:ext cx="2560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promedio de árboles</a:t>
            </a:r>
            <a:endParaRPr sz="710"/>
          </a:p>
        </p:txBody>
      </p:sp>
      <p:sp>
        <p:nvSpPr>
          <p:cNvPr id="207" name="Shape 205">
            <a:extLst xmlns:a="http://schemas.openxmlformats.org/drawingml/2006/main">
              <a:ext uri="{FF2B5EF4-FFF2-40B4-BE49-F238E27FC236}">
                <a16:creationId xmlns:a16="http://schemas.microsoft.com/office/drawing/2014/main" id="{D13C1A3F-71DB-495E-9877-A7E44832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08" name="Shape 206">
            <a:extLst xmlns:a="http://schemas.openxmlformats.org/drawingml/2006/main">
              <a:ext uri="{FF2B5EF4-FFF2-40B4-BE49-F238E27FC236}">
                <a16:creationId xmlns:a16="http://schemas.microsoft.com/office/drawing/2014/main" id="{6C829878-5FB4-41FA-9B65-A1A44407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09" name="Shape 207">
            <a:extLst xmlns:a="http://schemas.openxmlformats.org/drawingml/2006/main">
              <a:ext uri="{FF2B5EF4-FFF2-40B4-BE49-F238E27FC236}">
                <a16:creationId xmlns:a16="http://schemas.microsoft.com/office/drawing/2014/main" id="{18329C5D-0BAB-44FC-8727-D8B69254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10" name="Shape 208">
            <a:extLst xmlns:a="http://schemas.openxmlformats.org/drawingml/2006/main">
              <a:ext uri="{FF2B5EF4-FFF2-40B4-BE49-F238E27FC236}">
                <a16:creationId xmlns:a16="http://schemas.microsoft.com/office/drawing/2014/main" id="{E909F297-EADB-4DA6-BD75-DA3E596F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11" name="Shape 209">
            <a:extLst xmlns:a="http://schemas.openxmlformats.org/drawingml/2006/main">
              <a:ext uri="{FF2B5EF4-FFF2-40B4-BE49-F238E27FC236}">
                <a16:creationId xmlns:a16="http://schemas.microsoft.com/office/drawing/2014/main" id="{C13922F3-1F92-4C05-AB6A-370FDB73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12" name="Shape 210">
            <a:extLst xmlns:a="http://schemas.openxmlformats.org/drawingml/2006/main">
              <a:ext uri="{FF2B5EF4-FFF2-40B4-BE49-F238E27FC236}">
                <a16:creationId xmlns:a16="http://schemas.microsoft.com/office/drawing/2014/main" id="{517C4D2D-5576-440B-808B-443D2E63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13" name="Shape 211">
            <a:extLst xmlns:a="http://schemas.openxmlformats.org/drawingml/2006/main">
              <a:ext uri="{FF2B5EF4-FFF2-40B4-BE49-F238E27FC236}">
                <a16:creationId xmlns:a16="http://schemas.microsoft.com/office/drawing/2014/main" id="{94A8BD83-BE7C-498A-A7C8-0725BF33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14" name="Shape 212">
            <a:extLst xmlns:a="http://schemas.openxmlformats.org/drawingml/2006/main">
              <a:ext uri="{FF2B5EF4-FFF2-40B4-BE49-F238E27FC236}">
                <a16:creationId xmlns:a16="http://schemas.microsoft.com/office/drawing/2014/main" id="{EE861B82-1B48-4E7E-9771-69714D0B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15" name="Shape 213">
            <a:extLst xmlns:a="http://schemas.openxmlformats.org/drawingml/2006/main">
              <a:ext uri="{FF2B5EF4-FFF2-40B4-BE49-F238E27FC236}">
                <a16:creationId xmlns:a16="http://schemas.microsoft.com/office/drawing/2014/main" id="{891868B3-4998-4F75-A4DD-2A0B6B01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16" name="Shape 214">
            <a:extLst xmlns:a="http://schemas.openxmlformats.org/drawingml/2006/main">
              <a:ext uri="{FF2B5EF4-FFF2-40B4-BE49-F238E27FC236}">
                <a16:creationId xmlns:a16="http://schemas.microsoft.com/office/drawing/2014/main" id="{9D5C7579-012F-4CBD-B083-9EEE3AF2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17" name="Shape 215">
            <a:extLst xmlns:a="http://schemas.openxmlformats.org/drawingml/2006/main">
              <a:ext uri="{FF2B5EF4-FFF2-40B4-BE49-F238E27FC236}">
                <a16:creationId xmlns:a16="http://schemas.microsoft.com/office/drawing/2014/main" id="{C7A12722-935C-4ACF-A8D9-A37E2E29D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18" name="Shape 216">
            <a:extLst xmlns:a="http://schemas.openxmlformats.org/drawingml/2006/main">
              <a:ext uri="{FF2B5EF4-FFF2-40B4-BE49-F238E27FC236}">
                <a16:creationId xmlns:a16="http://schemas.microsoft.com/office/drawing/2014/main" id="{A0B51CE1-4B70-42D1-A1AC-13A82B82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187452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19" name="Shape 217">
            <a:extLst xmlns:a="http://schemas.openxmlformats.org/drawingml/2006/main">
              <a:ext uri="{FF2B5EF4-FFF2-40B4-BE49-F238E27FC236}">
                <a16:creationId xmlns:a16="http://schemas.microsoft.com/office/drawing/2014/main" id="{A73ADB9B-8666-4C70-A7C1-2819A314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20" name="Shape 218">
            <a:extLst xmlns:a="http://schemas.openxmlformats.org/drawingml/2006/main">
              <a:ext uri="{FF2B5EF4-FFF2-40B4-BE49-F238E27FC236}">
                <a16:creationId xmlns:a16="http://schemas.microsoft.com/office/drawing/2014/main" id="{5A0A82B1-11CC-45F6-995E-0F1E7014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21" name="Shape 219">
            <a:extLst xmlns:a="http://schemas.openxmlformats.org/drawingml/2006/main">
              <a:ext uri="{FF2B5EF4-FFF2-40B4-BE49-F238E27FC236}">
                <a16:creationId xmlns:a16="http://schemas.microsoft.com/office/drawing/2014/main" id="{21B95E77-19A4-4C50-8B6F-9F5A3094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22" name="Shape 220">
            <a:extLst xmlns:a="http://schemas.openxmlformats.org/drawingml/2006/main">
              <a:ext uri="{FF2B5EF4-FFF2-40B4-BE49-F238E27FC236}">
                <a16:creationId xmlns:a16="http://schemas.microsoft.com/office/drawing/2014/main" id="{2F5B4F8C-FF56-430B-ADC7-8093C8DF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23" name="Shape 221">
            <a:extLst xmlns:a="http://schemas.openxmlformats.org/drawingml/2006/main">
              <a:ext uri="{FF2B5EF4-FFF2-40B4-BE49-F238E27FC236}">
                <a16:creationId xmlns:a16="http://schemas.microsoft.com/office/drawing/2014/main" id="{0A2959FE-EBDB-4AAD-A96B-5D2CA74D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24" name="Shape 222">
            <a:extLst xmlns:a="http://schemas.openxmlformats.org/drawingml/2006/main">
              <a:ext uri="{FF2B5EF4-FFF2-40B4-BE49-F238E27FC236}">
                <a16:creationId xmlns:a16="http://schemas.microsoft.com/office/drawing/2014/main" id="{C4B80B5E-2652-4C08-9952-932ACC0E5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25" name="Shape 223">
            <a:extLst xmlns:a="http://schemas.openxmlformats.org/drawingml/2006/main">
              <a:ext uri="{FF2B5EF4-FFF2-40B4-BE49-F238E27FC236}">
                <a16:creationId xmlns:a16="http://schemas.microsoft.com/office/drawing/2014/main" id="{840EA0FC-77EB-4738-B627-D54E0B20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26" name="Shape 224">
            <a:extLst xmlns:a="http://schemas.openxmlformats.org/drawingml/2006/main">
              <a:ext uri="{FF2B5EF4-FFF2-40B4-BE49-F238E27FC236}">
                <a16:creationId xmlns:a16="http://schemas.microsoft.com/office/drawing/2014/main" id="{44771FCD-49C5-41EB-85F3-4697D0D0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27" name="Shape 225">
            <a:extLst xmlns:a="http://schemas.openxmlformats.org/drawingml/2006/main">
              <a:ext uri="{FF2B5EF4-FFF2-40B4-BE49-F238E27FC236}">
                <a16:creationId xmlns:a16="http://schemas.microsoft.com/office/drawing/2014/main" id="{6B07BF51-E23A-4371-83A3-605D6362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28" name="Shape 226">
            <a:extLst xmlns:a="http://schemas.openxmlformats.org/drawingml/2006/main">
              <a:ext uri="{FF2B5EF4-FFF2-40B4-BE49-F238E27FC236}">
                <a16:creationId xmlns:a16="http://schemas.microsoft.com/office/drawing/2014/main" id="{3C4357E0-76EF-40A6-9EC3-B3484C5D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29" name="Shape 227">
            <a:extLst xmlns:a="http://schemas.openxmlformats.org/drawingml/2006/main">
              <a:ext uri="{FF2B5EF4-FFF2-40B4-BE49-F238E27FC236}">
                <a16:creationId xmlns:a16="http://schemas.microsoft.com/office/drawing/2014/main" id="{B8951DD8-727B-4901-B52A-7CB1133D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30" name="Shape 228">
            <a:extLst xmlns:a="http://schemas.openxmlformats.org/drawingml/2006/main">
              <a:ext uri="{FF2B5EF4-FFF2-40B4-BE49-F238E27FC236}">
                <a16:creationId xmlns:a16="http://schemas.microsoft.com/office/drawing/2014/main" id="{47A02956-356B-4CD4-8226-623E112C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212026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31" name="Shape 229">
            <a:extLst xmlns:a="http://schemas.openxmlformats.org/drawingml/2006/main">
              <a:ext uri="{FF2B5EF4-FFF2-40B4-BE49-F238E27FC236}">
                <a16:creationId xmlns:a16="http://schemas.microsoft.com/office/drawing/2014/main" id="{375CD436-4478-4AE1-878F-3D46AC20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32" name="Shape 230">
            <a:extLst xmlns:a="http://schemas.openxmlformats.org/drawingml/2006/main">
              <a:ext uri="{FF2B5EF4-FFF2-40B4-BE49-F238E27FC236}">
                <a16:creationId xmlns:a16="http://schemas.microsoft.com/office/drawing/2014/main" id="{89F464AA-1E95-4864-837E-37A8552D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33" name="Shape 231">
            <a:extLst xmlns:a="http://schemas.openxmlformats.org/drawingml/2006/main">
              <a:ext uri="{FF2B5EF4-FFF2-40B4-BE49-F238E27FC236}">
                <a16:creationId xmlns:a16="http://schemas.microsoft.com/office/drawing/2014/main" id="{6C4C0709-577A-4EA1-97E6-D4A3EC30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34" name="Shape 232">
            <a:extLst xmlns:a="http://schemas.openxmlformats.org/drawingml/2006/main">
              <a:ext uri="{FF2B5EF4-FFF2-40B4-BE49-F238E27FC236}">
                <a16:creationId xmlns:a16="http://schemas.microsoft.com/office/drawing/2014/main" id="{F3E3E96F-F9E6-4741-BA9A-0DA8ABEC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35" name="Shape 233">
            <a:extLst xmlns:a="http://schemas.openxmlformats.org/drawingml/2006/main">
              <a:ext uri="{FF2B5EF4-FFF2-40B4-BE49-F238E27FC236}">
                <a16:creationId xmlns:a16="http://schemas.microsoft.com/office/drawing/2014/main" id="{F374D4EE-EB61-4EB2-B70B-72A4B445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36" name="Shape 234">
            <a:extLst xmlns:a="http://schemas.openxmlformats.org/drawingml/2006/main">
              <a:ext uri="{FF2B5EF4-FFF2-40B4-BE49-F238E27FC236}">
                <a16:creationId xmlns:a16="http://schemas.microsoft.com/office/drawing/2014/main" id="{7A169A8D-0960-4976-9E6E-E52CBE7C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37" name="Shape 235">
            <a:extLst xmlns:a="http://schemas.openxmlformats.org/drawingml/2006/main">
              <a:ext uri="{FF2B5EF4-FFF2-40B4-BE49-F238E27FC236}">
                <a16:creationId xmlns:a16="http://schemas.microsoft.com/office/drawing/2014/main" id="{41917B9E-6BD6-421D-A961-8017E5D0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38" name="Shape 236">
            <a:extLst xmlns:a="http://schemas.openxmlformats.org/drawingml/2006/main">
              <a:ext uri="{FF2B5EF4-FFF2-40B4-BE49-F238E27FC236}">
                <a16:creationId xmlns:a16="http://schemas.microsoft.com/office/drawing/2014/main" id="{6C37FFF1-DC14-4AF9-AD43-7BEEED54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39" name="Shape 237">
            <a:extLst xmlns:a="http://schemas.openxmlformats.org/drawingml/2006/main">
              <a:ext uri="{FF2B5EF4-FFF2-40B4-BE49-F238E27FC236}">
                <a16:creationId xmlns:a16="http://schemas.microsoft.com/office/drawing/2014/main" id="{9759A524-8431-4E94-B50C-AB1F5DDA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40" name="Shape 238">
            <a:extLst xmlns:a="http://schemas.openxmlformats.org/drawingml/2006/main">
              <a:ext uri="{FF2B5EF4-FFF2-40B4-BE49-F238E27FC236}">
                <a16:creationId xmlns:a16="http://schemas.microsoft.com/office/drawing/2014/main" id="{37426A29-3D95-4DE0-AF17-31956861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41" name="Shape 239">
            <a:extLst xmlns:a="http://schemas.openxmlformats.org/drawingml/2006/main">
              <a:ext uri="{FF2B5EF4-FFF2-40B4-BE49-F238E27FC236}">
                <a16:creationId xmlns:a16="http://schemas.microsoft.com/office/drawing/2014/main" id="{5B8E9A36-21D8-47DE-92A9-19E377F3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42" name="Shape 240">
            <a:extLst xmlns:a="http://schemas.openxmlformats.org/drawingml/2006/main">
              <a:ext uri="{FF2B5EF4-FFF2-40B4-BE49-F238E27FC236}">
                <a16:creationId xmlns:a16="http://schemas.microsoft.com/office/drawing/2014/main" id="{382E5E83-86C8-4633-BD4E-BD4A5032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236601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43" name="Shape 241">
            <a:extLst xmlns:a="http://schemas.openxmlformats.org/drawingml/2006/main">
              <a:ext uri="{FF2B5EF4-FFF2-40B4-BE49-F238E27FC236}">
                <a16:creationId xmlns:a16="http://schemas.microsoft.com/office/drawing/2014/main" id="{9AFB1916-EEE1-4EF8-8713-E7C5F4181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44" name="Shape 242">
            <a:extLst xmlns:a="http://schemas.openxmlformats.org/drawingml/2006/main">
              <a:ext uri="{FF2B5EF4-FFF2-40B4-BE49-F238E27FC236}">
                <a16:creationId xmlns:a16="http://schemas.microsoft.com/office/drawing/2014/main" id="{4060667E-A6BE-4B47-B534-264BE1C6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45" name="Shape 243">
            <a:extLst xmlns:a="http://schemas.openxmlformats.org/drawingml/2006/main">
              <a:ext uri="{FF2B5EF4-FFF2-40B4-BE49-F238E27FC236}">
                <a16:creationId xmlns:a16="http://schemas.microsoft.com/office/drawing/2014/main" id="{04FB4ED2-1905-4DB5-90DA-0BDB726E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46" name="Shape 244">
            <a:extLst xmlns:a="http://schemas.openxmlformats.org/drawingml/2006/main">
              <a:ext uri="{FF2B5EF4-FFF2-40B4-BE49-F238E27FC236}">
                <a16:creationId xmlns:a16="http://schemas.microsoft.com/office/drawing/2014/main" id="{347BA300-5702-406F-9EE5-4101F81F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47" name="Shape 245">
            <a:extLst xmlns:a="http://schemas.openxmlformats.org/drawingml/2006/main">
              <a:ext uri="{FF2B5EF4-FFF2-40B4-BE49-F238E27FC236}">
                <a16:creationId xmlns:a16="http://schemas.microsoft.com/office/drawing/2014/main" id="{DEA064C3-BADF-41FE-A076-AB9CE4BE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48" name="Shape 246">
            <a:extLst xmlns:a="http://schemas.openxmlformats.org/drawingml/2006/main">
              <a:ext uri="{FF2B5EF4-FFF2-40B4-BE49-F238E27FC236}">
                <a16:creationId xmlns:a16="http://schemas.microsoft.com/office/drawing/2014/main" id="{83C86F76-9D26-444D-B51F-6C2D1F44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49" name="Shape 247">
            <a:extLst xmlns:a="http://schemas.openxmlformats.org/drawingml/2006/main">
              <a:ext uri="{FF2B5EF4-FFF2-40B4-BE49-F238E27FC236}">
                <a16:creationId xmlns:a16="http://schemas.microsoft.com/office/drawing/2014/main" id="{D93BC286-0B44-4E0C-B0CE-6F0E91EB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50" name="Shape 248">
            <a:extLst xmlns:a="http://schemas.openxmlformats.org/drawingml/2006/main">
              <a:ext uri="{FF2B5EF4-FFF2-40B4-BE49-F238E27FC236}">
                <a16:creationId xmlns:a16="http://schemas.microsoft.com/office/drawing/2014/main" id="{EB4D8BB5-1BEC-447A-BF02-431E5949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51" name="Shape 249">
            <a:extLst xmlns:a="http://schemas.openxmlformats.org/drawingml/2006/main">
              <a:ext uri="{FF2B5EF4-FFF2-40B4-BE49-F238E27FC236}">
                <a16:creationId xmlns:a16="http://schemas.microsoft.com/office/drawing/2014/main" id="{52F93731-7217-4197-85A4-226EB915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52" name="Shape 250">
            <a:extLst xmlns:a="http://schemas.openxmlformats.org/drawingml/2006/main">
              <a:ext uri="{FF2B5EF4-FFF2-40B4-BE49-F238E27FC236}">
                <a16:creationId xmlns:a16="http://schemas.microsoft.com/office/drawing/2014/main" id="{BA7EF482-ADDD-4992-A2F3-EE9199C5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53" name="Shape 251">
            <a:extLst xmlns:a="http://schemas.openxmlformats.org/drawingml/2006/main">
              <a:ext uri="{FF2B5EF4-FFF2-40B4-BE49-F238E27FC236}">
                <a16:creationId xmlns:a16="http://schemas.microsoft.com/office/drawing/2014/main" id="{6A78900E-A3C4-4659-8FBC-85FF8F02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54" name="Shape 252">
            <a:extLst xmlns:a="http://schemas.openxmlformats.org/drawingml/2006/main">
              <a:ext uri="{FF2B5EF4-FFF2-40B4-BE49-F238E27FC236}">
                <a16:creationId xmlns:a16="http://schemas.microsoft.com/office/drawing/2014/main" id="{8DC29DBB-5516-4507-B4F5-E075B38F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261175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55" name="Shape 253">
            <a:extLst xmlns:a="http://schemas.openxmlformats.org/drawingml/2006/main">
              <a:ext uri="{FF2B5EF4-FFF2-40B4-BE49-F238E27FC236}">
                <a16:creationId xmlns:a16="http://schemas.microsoft.com/office/drawing/2014/main" id="{FDFCA5ED-8904-472F-8B56-323F477D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56" name="Shape 254">
            <a:extLst xmlns:a="http://schemas.openxmlformats.org/drawingml/2006/main">
              <a:ext uri="{FF2B5EF4-FFF2-40B4-BE49-F238E27FC236}">
                <a16:creationId xmlns:a16="http://schemas.microsoft.com/office/drawing/2014/main" id="{80567A93-85F8-4A17-9D95-518D82F5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57" name="Shape 255">
            <a:extLst xmlns:a="http://schemas.openxmlformats.org/drawingml/2006/main">
              <a:ext uri="{FF2B5EF4-FFF2-40B4-BE49-F238E27FC236}">
                <a16:creationId xmlns:a16="http://schemas.microsoft.com/office/drawing/2014/main" id="{B9213B68-2E51-40D0-B352-A6D39375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58" name="Shape 256">
            <a:extLst xmlns:a="http://schemas.openxmlformats.org/drawingml/2006/main">
              <a:ext uri="{FF2B5EF4-FFF2-40B4-BE49-F238E27FC236}">
                <a16:creationId xmlns:a16="http://schemas.microsoft.com/office/drawing/2014/main" id="{E527FACA-16A9-4E54-B55E-EEAA0BE1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59" name="Shape 257">
            <a:extLst xmlns:a="http://schemas.openxmlformats.org/drawingml/2006/main">
              <a:ext uri="{FF2B5EF4-FFF2-40B4-BE49-F238E27FC236}">
                <a16:creationId xmlns:a16="http://schemas.microsoft.com/office/drawing/2014/main" id="{EC950442-63C1-448D-9252-D1210D2C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60" name="Shape 258">
            <a:extLst xmlns:a="http://schemas.openxmlformats.org/drawingml/2006/main">
              <a:ext uri="{FF2B5EF4-FFF2-40B4-BE49-F238E27FC236}">
                <a16:creationId xmlns:a16="http://schemas.microsoft.com/office/drawing/2014/main" id="{656B7270-AB11-4814-BDD1-9BD55AD5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61" name="Shape 259">
            <a:extLst xmlns:a="http://schemas.openxmlformats.org/drawingml/2006/main">
              <a:ext uri="{FF2B5EF4-FFF2-40B4-BE49-F238E27FC236}">
                <a16:creationId xmlns:a16="http://schemas.microsoft.com/office/drawing/2014/main" id="{7DCC24D2-4C7F-4A2B-B167-F102F385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62" name="Shape 260">
            <a:extLst xmlns:a="http://schemas.openxmlformats.org/drawingml/2006/main">
              <a:ext uri="{FF2B5EF4-FFF2-40B4-BE49-F238E27FC236}">
                <a16:creationId xmlns:a16="http://schemas.microsoft.com/office/drawing/2014/main" id="{7392710E-818D-40F1-A8AF-6EB7992A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63" name="Shape 261">
            <a:extLst xmlns:a="http://schemas.openxmlformats.org/drawingml/2006/main">
              <a:ext uri="{FF2B5EF4-FFF2-40B4-BE49-F238E27FC236}">
                <a16:creationId xmlns:a16="http://schemas.microsoft.com/office/drawing/2014/main" id="{D6472C64-BD67-44CD-9BC8-EC588B98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64" name="Shape 262">
            <a:extLst xmlns:a="http://schemas.openxmlformats.org/drawingml/2006/main">
              <a:ext uri="{FF2B5EF4-FFF2-40B4-BE49-F238E27FC236}">
                <a16:creationId xmlns:a16="http://schemas.microsoft.com/office/drawing/2014/main" id="{CFAD1D10-0918-4254-9FCD-21D1E31E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65" name="Shape 263">
            <a:extLst xmlns:a="http://schemas.openxmlformats.org/drawingml/2006/main">
              <a:ext uri="{FF2B5EF4-FFF2-40B4-BE49-F238E27FC236}">
                <a16:creationId xmlns:a16="http://schemas.microsoft.com/office/drawing/2014/main" id="{E37B0043-4DDA-46CF-8BF0-6345F587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66" name="Shape 264">
            <a:extLst xmlns:a="http://schemas.openxmlformats.org/drawingml/2006/main">
              <a:ext uri="{FF2B5EF4-FFF2-40B4-BE49-F238E27FC236}">
                <a16:creationId xmlns:a16="http://schemas.microsoft.com/office/drawing/2014/main" id="{8152BEF1-4DAC-459F-9B56-2EBF3A84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285750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67" name="Shape 265">
            <a:extLst xmlns:a="http://schemas.openxmlformats.org/drawingml/2006/main">
              <a:ext uri="{FF2B5EF4-FFF2-40B4-BE49-F238E27FC236}">
                <a16:creationId xmlns:a16="http://schemas.microsoft.com/office/drawing/2014/main" id="{E0B2639E-4FE2-4BFB-B652-4C71D7CC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68" name="Shape 266">
            <a:extLst xmlns:a="http://schemas.openxmlformats.org/drawingml/2006/main">
              <a:ext uri="{FF2B5EF4-FFF2-40B4-BE49-F238E27FC236}">
                <a16:creationId xmlns:a16="http://schemas.microsoft.com/office/drawing/2014/main" id="{4BB64C20-DD80-4C42-942C-D567E472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69" name="Shape 267">
            <a:extLst xmlns:a="http://schemas.openxmlformats.org/drawingml/2006/main">
              <a:ext uri="{FF2B5EF4-FFF2-40B4-BE49-F238E27FC236}">
                <a16:creationId xmlns:a16="http://schemas.microsoft.com/office/drawing/2014/main" id="{F3A5EF19-98F8-4188-9550-BD86A0DB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0" name="Shape 268">
            <a:extLst xmlns:a="http://schemas.openxmlformats.org/drawingml/2006/main">
              <a:ext uri="{FF2B5EF4-FFF2-40B4-BE49-F238E27FC236}">
                <a16:creationId xmlns:a16="http://schemas.microsoft.com/office/drawing/2014/main" id="{77010593-9AED-44E4-AF19-0BDFD904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1" name="Shape 269">
            <a:extLst xmlns:a="http://schemas.openxmlformats.org/drawingml/2006/main">
              <a:ext uri="{FF2B5EF4-FFF2-40B4-BE49-F238E27FC236}">
                <a16:creationId xmlns:a16="http://schemas.microsoft.com/office/drawing/2014/main" id="{DCFE1FFC-73D2-46E1-973F-3D372572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2" name="Shape 270">
            <a:extLst xmlns:a="http://schemas.openxmlformats.org/drawingml/2006/main">
              <a:ext uri="{FF2B5EF4-FFF2-40B4-BE49-F238E27FC236}">
                <a16:creationId xmlns:a16="http://schemas.microsoft.com/office/drawing/2014/main" id="{84ADA565-19DC-4F44-B3D2-9456F58A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3" name="Shape 271">
            <a:extLst xmlns:a="http://schemas.openxmlformats.org/drawingml/2006/main">
              <a:ext uri="{FF2B5EF4-FFF2-40B4-BE49-F238E27FC236}">
                <a16:creationId xmlns:a16="http://schemas.microsoft.com/office/drawing/2014/main" id="{4841184E-F1C0-4145-BC1B-396244E8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4" name="Shape 272">
            <a:extLst xmlns:a="http://schemas.openxmlformats.org/drawingml/2006/main">
              <a:ext uri="{FF2B5EF4-FFF2-40B4-BE49-F238E27FC236}">
                <a16:creationId xmlns:a16="http://schemas.microsoft.com/office/drawing/2014/main" id="{9B8AA802-FDDD-4640-B75F-AE184A13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5" name="Shape 273">
            <a:extLst xmlns:a="http://schemas.openxmlformats.org/drawingml/2006/main">
              <a:ext uri="{FF2B5EF4-FFF2-40B4-BE49-F238E27FC236}">
                <a16:creationId xmlns:a16="http://schemas.microsoft.com/office/drawing/2014/main" id="{E509E54F-4203-44A2-906D-F86E732C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6" name="Shape 274">
            <a:extLst xmlns:a="http://schemas.openxmlformats.org/drawingml/2006/main">
              <a:ext uri="{FF2B5EF4-FFF2-40B4-BE49-F238E27FC236}">
                <a16:creationId xmlns:a16="http://schemas.microsoft.com/office/drawing/2014/main" id="{2933A7F5-05E3-44C6-BC18-735EDF17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7" name="Shape 275">
            <a:extLst xmlns:a="http://schemas.openxmlformats.org/drawingml/2006/main">
              <a:ext uri="{FF2B5EF4-FFF2-40B4-BE49-F238E27FC236}">
                <a16:creationId xmlns:a16="http://schemas.microsoft.com/office/drawing/2014/main" id="{2A8F3DDA-3BC5-45FC-AB77-5F759DD6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8" name="Shape 276">
            <a:extLst xmlns:a="http://schemas.openxmlformats.org/drawingml/2006/main">
              <a:ext uri="{FF2B5EF4-FFF2-40B4-BE49-F238E27FC236}">
                <a16:creationId xmlns:a16="http://schemas.microsoft.com/office/drawing/2014/main" id="{BFD4F5A1-800D-47F2-8963-43F28642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310324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79" name="Shape 277">
            <a:extLst xmlns:a="http://schemas.openxmlformats.org/drawingml/2006/main">
              <a:ext uri="{FF2B5EF4-FFF2-40B4-BE49-F238E27FC236}">
                <a16:creationId xmlns:a16="http://schemas.microsoft.com/office/drawing/2014/main" id="{A23AC7F1-AAB4-474F-904A-C013F864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80" name="Shape 278">
            <a:extLst xmlns:a="http://schemas.openxmlformats.org/drawingml/2006/main">
              <a:ext uri="{FF2B5EF4-FFF2-40B4-BE49-F238E27FC236}">
                <a16:creationId xmlns:a16="http://schemas.microsoft.com/office/drawing/2014/main" id="{29AC3925-CBA9-4B12-A743-31E0AE4B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81" name="Shape 279">
            <a:extLst xmlns:a="http://schemas.openxmlformats.org/drawingml/2006/main">
              <a:ext uri="{FF2B5EF4-FFF2-40B4-BE49-F238E27FC236}">
                <a16:creationId xmlns:a16="http://schemas.microsoft.com/office/drawing/2014/main" id="{59BBEADA-1EE3-44D5-967F-E48CAB79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82" name="Shape 280">
            <a:extLst xmlns:a="http://schemas.openxmlformats.org/drawingml/2006/main">
              <a:ext uri="{FF2B5EF4-FFF2-40B4-BE49-F238E27FC236}">
                <a16:creationId xmlns:a16="http://schemas.microsoft.com/office/drawing/2014/main" id="{38C33C61-7E0A-4467-9D24-D3301A33E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83" name="Shape 281">
            <a:extLst xmlns:a="http://schemas.openxmlformats.org/drawingml/2006/main">
              <a:ext uri="{FF2B5EF4-FFF2-40B4-BE49-F238E27FC236}">
                <a16:creationId xmlns:a16="http://schemas.microsoft.com/office/drawing/2014/main" id="{23F47B9A-F4CA-43E8-98BC-F3DA1958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84" name="Shape 282">
            <a:extLst xmlns:a="http://schemas.openxmlformats.org/drawingml/2006/main">
              <a:ext uri="{FF2B5EF4-FFF2-40B4-BE49-F238E27FC236}">
                <a16:creationId xmlns:a16="http://schemas.microsoft.com/office/drawing/2014/main" id="{2484F905-3041-4D6C-9A4A-1C17C6C2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85" name="Shape 283">
            <a:extLst xmlns:a="http://schemas.openxmlformats.org/drawingml/2006/main">
              <a:ext uri="{FF2B5EF4-FFF2-40B4-BE49-F238E27FC236}">
                <a16:creationId xmlns:a16="http://schemas.microsoft.com/office/drawing/2014/main" id="{F2982CB9-4DB5-46BA-BACA-2919C39F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86" name="Shape 284">
            <a:extLst xmlns:a="http://schemas.openxmlformats.org/drawingml/2006/main">
              <a:ext uri="{FF2B5EF4-FFF2-40B4-BE49-F238E27FC236}">
                <a16:creationId xmlns:a16="http://schemas.microsoft.com/office/drawing/2014/main" id="{B2887F44-C7AC-47D1-8786-561EAD7F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87" name="Shape 285">
            <a:extLst xmlns:a="http://schemas.openxmlformats.org/drawingml/2006/main">
              <a:ext uri="{FF2B5EF4-FFF2-40B4-BE49-F238E27FC236}">
                <a16:creationId xmlns:a16="http://schemas.microsoft.com/office/drawing/2014/main" id="{BBB052F5-B476-4BEB-B7E8-418E2636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88" name="Shape 286">
            <a:extLst xmlns:a="http://schemas.openxmlformats.org/drawingml/2006/main">
              <a:ext uri="{FF2B5EF4-FFF2-40B4-BE49-F238E27FC236}">
                <a16:creationId xmlns:a16="http://schemas.microsoft.com/office/drawing/2014/main" id="{009E31A1-A063-4824-9D25-2E56F848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89" name="Shape 287">
            <a:extLst xmlns:a="http://schemas.openxmlformats.org/drawingml/2006/main">
              <a:ext uri="{FF2B5EF4-FFF2-40B4-BE49-F238E27FC236}">
                <a16:creationId xmlns:a16="http://schemas.microsoft.com/office/drawing/2014/main" id="{A93FD769-C1E5-41C5-91B4-9816B233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90" name="Shape 288">
            <a:extLst xmlns:a="http://schemas.openxmlformats.org/drawingml/2006/main">
              <a:ext uri="{FF2B5EF4-FFF2-40B4-BE49-F238E27FC236}">
                <a16:creationId xmlns:a16="http://schemas.microsoft.com/office/drawing/2014/main" id="{CDF66D1E-6B8C-43D1-819C-E99C680E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3348990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91" name="Shape 289">
            <a:extLst xmlns:a="http://schemas.openxmlformats.org/drawingml/2006/main">
              <a:ext uri="{FF2B5EF4-FFF2-40B4-BE49-F238E27FC236}">
                <a16:creationId xmlns:a16="http://schemas.microsoft.com/office/drawing/2014/main" id="{C227257A-3D5A-4E9E-AF81-413BFE05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92" name="Shape 290">
            <a:extLst xmlns:a="http://schemas.openxmlformats.org/drawingml/2006/main">
              <a:ext uri="{FF2B5EF4-FFF2-40B4-BE49-F238E27FC236}">
                <a16:creationId xmlns:a16="http://schemas.microsoft.com/office/drawing/2014/main" id="{1FEC37F1-BA82-4211-B5C7-29BA897A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441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93" name="Shape 291">
            <a:extLst xmlns:a="http://schemas.openxmlformats.org/drawingml/2006/main">
              <a:ext uri="{FF2B5EF4-FFF2-40B4-BE49-F238E27FC236}">
                <a16:creationId xmlns:a16="http://schemas.microsoft.com/office/drawing/2014/main" id="{F550DED4-F12C-41A6-AC2E-49B86E8D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206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94" name="Shape 292">
            <a:extLst xmlns:a="http://schemas.openxmlformats.org/drawingml/2006/main">
              <a:ext uri="{FF2B5EF4-FFF2-40B4-BE49-F238E27FC236}">
                <a16:creationId xmlns:a16="http://schemas.microsoft.com/office/drawing/2014/main" id="{E64CF9B4-C6BF-4640-80A4-0406EB70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71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295" name="Shape 293">
            <a:extLst xmlns:a="http://schemas.openxmlformats.org/drawingml/2006/main">
              <a:ext uri="{FF2B5EF4-FFF2-40B4-BE49-F238E27FC236}">
                <a16:creationId xmlns:a16="http://schemas.microsoft.com/office/drawing/2014/main" id="{5A95540C-83CF-4A10-9F23-1FD363DA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736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96" name="Shape 294">
            <a:extLst xmlns:a="http://schemas.openxmlformats.org/drawingml/2006/main">
              <a:ext uri="{FF2B5EF4-FFF2-40B4-BE49-F238E27FC236}">
                <a16:creationId xmlns:a16="http://schemas.microsoft.com/office/drawing/2014/main" id="{607886FC-C9BE-4D64-8F08-F22FC60A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97" name="Shape 295">
            <a:extLst xmlns:a="http://schemas.openxmlformats.org/drawingml/2006/main">
              <a:ext uri="{FF2B5EF4-FFF2-40B4-BE49-F238E27FC236}">
                <a16:creationId xmlns:a16="http://schemas.microsoft.com/office/drawing/2014/main" id="{2FAF2349-BEFE-4A66-897B-32AAD119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98" name="Shape 296">
            <a:extLst xmlns:a="http://schemas.openxmlformats.org/drawingml/2006/main">
              <a:ext uri="{FF2B5EF4-FFF2-40B4-BE49-F238E27FC236}">
                <a16:creationId xmlns:a16="http://schemas.microsoft.com/office/drawing/2014/main" id="{08503668-7CD5-4EC9-8645-E7C07DA4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1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299" name="Shape 297">
            <a:extLst xmlns:a="http://schemas.openxmlformats.org/drawingml/2006/main">
              <a:ext uri="{FF2B5EF4-FFF2-40B4-BE49-F238E27FC236}">
                <a16:creationId xmlns:a16="http://schemas.microsoft.com/office/drawing/2014/main" id="{1EAADA1F-834D-40AB-8796-A4F413FE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796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00" name="Shape 298">
            <a:extLst xmlns:a="http://schemas.openxmlformats.org/drawingml/2006/main">
              <a:ext uri="{FF2B5EF4-FFF2-40B4-BE49-F238E27FC236}">
                <a16:creationId xmlns:a16="http://schemas.microsoft.com/office/drawing/2014/main" id="{14FF35F7-FAD3-48B2-8D17-0057E314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561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>
              <a:alpha val="80000"/>
            </a:srgbClr>
          </a:solidFill>
          <a:ln xmlns:a="http://schemas.openxmlformats.org/drawingml/2006/main" w="12700">
            <a:solidFill>
              <a:srgbClr val="A855F7">
                <a:alpha val="0"/>
              </a:srgbClr>
            </a:solidFill>
            <a:prstDash val="solid"/>
          </a:ln>
        </p:spPr>
      </p:sp>
      <p:sp>
        <p:nvSpPr>
          <p:cNvPr id="301" name="Shape 299">
            <a:extLst xmlns:a="http://schemas.openxmlformats.org/drawingml/2006/main">
              <a:ext uri="{FF2B5EF4-FFF2-40B4-BE49-F238E27FC236}">
                <a16:creationId xmlns:a16="http://schemas.microsoft.com/office/drawing/2014/main" id="{D7217E15-094C-4699-B686-1467ED16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326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02" name="Shape 300">
            <a:extLst xmlns:a="http://schemas.openxmlformats.org/drawingml/2006/main">
              <a:ext uri="{FF2B5EF4-FFF2-40B4-BE49-F238E27FC236}">
                <a16:creationId xmlns:a16="http://schemas.microsoft.com/office/drawing/2014/main" id="{A57B7802-B391-4B6E-80EB-0D66DD9F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0910" y="3594735"/>
            <a:ext cx="252222" cy="25031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>
              <a:alpha val="80000"/>
            </a:srgbClr>
          </a:solidFill>
          <a:ln xmlns:a="http://schemas.openxmlformats.org/drawingml/2006/main" w="12700">
            <a:solidFill>
              <a:srgbClr val="0F766E">
                <a:alpha val="0"/>
              </a:srgbClr>
            </a:solidFill>
            <a:prstDash val="solid"/>
          </a:ln>
        </p:spPr>
      </p:sp>
      <p:sp>
        <p:nvSpPr>
          <p:cNvPr id="303" name="Shape 301">
            <a:extLst xmlns:a="http://schemas.openxmlformats.org/drawingml/2006/main">
              <a:ext uri="{FF2B5EF4-FFF2-40B4-BE49-F238E27FC236}">
                <a16:creationId xmlns:a16="http://schemas.microsoft.com/office/drawing/2014/main" id="{9CAB3F5D-B2CA-4F47-85C5-CFF87384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1874520"/>
            <a:ext cx="2971800" cy="1965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8890">
            <a:solidFill>
              <a:srgbClr val="334155"/>
            </a:solidFill>
            <a:prstDash val="solid"/>
          </a:ln>
        </p:spPr>
      </p:sp>
      <p:sp>
        <p:nvSpPr>
          <p:cNvPr id="304" name="Text 302">
            <a:extLst xmlns:a="http://schemas.openxmlformats.org/drawingml/2006/main">
              <a:ext uri="{FF2B5EF4-FFF2-40B4-BE49-F238E27FC236}">
                <a16:creationId xmlns:a16="http://schemas.microsoft.com/office/drawing/2014/main" id="{D76B1B8C-6108-42BF-AEEB-21498369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069080"/>
            <a:ext cx="21945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1300"/>
          </a:p>
        </p:txBody>
      </p:sp>
      <p:sp>
        <p:nvSpPr>
          <p:cNvPr id="305" name="Text 303">
            <a:extLst xmlns:a="http://schemas.openxmlformats.org/drawingml/2006/main">
              <a:ext uri="{FF2B5EF4-FFF2-40B4-BE49-F238E27FC236}">
                <a16:creationId xmlns:a16="http://schemas.microsoft.com/office/drawing/2014/main" id="{EE9F1366-7B59-46E7-BBBF-411319F4D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07408"/>
            <a:ext cx="2560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promedio + decorrelación</a:t>
            </a:r>
            <a:endParaRPr sz="710"/>
          </a:p>
        </p:txBody>
      </p:sp>
      <p:sp>
        <p:nvSpPr>
          <p:cNvPr id="306" name="Text 304">
            <a:extLst xmlns:a="http://schemas.openxmlformats.org/drawingml/2006/main">
              <a:ext uri="{FF2B5EF4-FFF2-40B4-BE49-F238E27FC236}">
                <a16:creationId xmlns:a16="http://schemas.microsoft.com/office/drawing/2014/main" id="{B6F11C7B-8DE8-430F-9EE5-A02F44B2D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66360"/>
            <a:ext cx="102412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83285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mejora no se “ve” solo como una frontera más linda: se valida con datos fuera de muestra y con una decisión concreta.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62912171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5F5FE18-A930-4AEE-AD38-674966CC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8F9CCD4-82C8-48F0-9D59-249185B7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34A160D-073C-4192-88CF-ED56F5C7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14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8D63CDD-0B70-40E0-84D0-5F90D89F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PRIMER CONTROL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9309156-23E6-4B75-AFC1-E6F71650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2716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n_estimators: más árboles estabilizan, no hacen magia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2EB0965-81B2-43C9-89F5-B00F671F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Aumentar B reduce variabilidad hasta un punto. El costo computacional crece, y el error puede estabilizarse antes de valores muy altos.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3C774CD-2DFC-4632-AD24-F183FE0D6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74520"/>
            <a:ext cx="4800600" cy="27432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8C29361-5FFD-437D-BE32-0C1E830C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965960"/>
            <a:ext cx="45262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OOB / validación vs cantidad de árboles</a:t>
            </a:r>
            <a:endParaRPr sz="71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0FDF694-04A2-4E1A-A697-06E567AF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216712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error</a:t>
            </a:r>
            <a:endParaRPr sz="71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60B1EEAC-C7F9-48EB-AF64-0A0E7063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1920240"/>
            <a:ext cx="4343400" cy="256032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5B66637-4662-412D-9F1D-5D113ADD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194560"/>
            <a:ext cx="16459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Lectura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CE2CBCA-2609-40C4-BB1C-7145C24D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615184"/>
            <a:ext cx="35661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Pocos árboles: predicción inestable.</a:t>
            </a:r>
            <a:endParaRPr sz="88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Muchos árboles: menor variabilidad, pero más tiempo.</a:t>
            </a:r>
            <a:endParaRPr sz="88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8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Cuando la curva se aplana, seguir agregando árboles puede no cambiar la decisión.</a:t>
            </a:r>
            <a:endParaRPr sz="88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3BAF5EB-674B-4C9B-8280-8BFFBC98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4754880"/>
            <a:ext cx="3566160" cy="658368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52B5927-8850-4873-A23F-80E77C68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2592" y="4864608"/>
            <a:ext cx="341985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n_estimators</a:t>
            </a:r>
            <a:endParaRPr sz="17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F510888-278C-4A4E-9CD5-AFD6696E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2592" y="5257800"/>
            <a:ext cx="34198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control clave</a:t>
            </a:r>
            <a:endParaRPr sz="710"/>
          </a:p>
        </p:txBody>
      </p:sp>
      <p:sp>
        <p:nvSpPr>
          <p:cNvPr id="2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5FAC63C-13AC-4B1E-BDD7-0C32CC6D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4233672"/>
            <a:ext cx="4178808" cy="953"/>
          </a:xfrm>
          <a:custGeom xmlns:a="http://schemas.openxmlformats.org/drawingml/2006/main">
            <a:pathLst>
              <a:path w="4178808" h="953">
                <a:moveTo>
                  <a:pt x="0" y="0"/>
                </a:moveTo>
                <a:lnTo>
                  <a:pt x="417880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2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00EAB2D-3A68-4E5A-A9E1-F094DC12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2148840"/>
            <a:ext cx="953" cy="2084832"/>
          </a:xfrm>
          <a:custGeom xmlns:a="http://schemas.openxmlformats.org/drawingml/2006/main">
            <a:pathLst>
              <a:path w="953" h="2084832">
                <a:moveTo>
                  <a:pt x="0" y="208483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3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5E4710F-5E3B-4AA1-ADC2-E931E463B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2315623"/>
            <a:ext cx="522351" cy="562928"/>
          </a:xfrm>
          <a:custGeom xmlns:a="http://schemas.openxmlformats.org/drawingml/2006/main">
            <a:pathLst>
              <a:path w="522351" h="562928">
                <a:moveTo>
                  <a:pt x="0" y="0"/>
                </a:moveTo>
                <a:lnTo>
                  <a:pt x="522351" y="562928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4078007-DD2F-4F76-8534-BDBDF6CA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0799" y="2878550"/>
            <a:ext cx="522351" cy="229362"/>
          </a:xfrm>
          <a:custGeom xmlns:a="http://schemas.openxmlformats.org/drawingml/2006/main">
            <a:pathLst>
              <a:path w="522351" h="229362">
                <a:moveTo>
                  <a:pt x="0" y="0"/>
                </a:moveTo>
                <a:lnTo>
                  <a:pt x="522351" y="229362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4F0233E-F99B-4D4E-819C-58148188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107817"/>
            <a:ext cx="522351" cy="104204"/>
          </a:xfrm>
          <a:custGeom xmlns:a="http://schemas.openxmlformats.org/drawingml/2006/main">
            <a:pathLst>
              <a:path w="522351" h="104204">
                <a:moveTo>
                  <a:pt x="0" y="0"/>
                </a:moveTo>
                <a:lnTo>
                  <a:pt x="522351" y="104204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AF391D4-0230-48E2-89AF-50732B1B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5501" y="3212116"/>
            <a:ext cx="522351" cy="62579"/>
          </a:xfrm>
          <a:custGeom xmlns:a="http://schemas.openxmlformats.org/drawingml/2006/main">
            <a:pathLst>
              <a:path w="522351" h="62579">
                <a:moveTo>
                  <a:pt x="0" y="0"/>
                </a:moveTo>
                <a:lnTo>
                  <a:pt x="522351" y="62579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4CBC1AE-C1C1-4EA9-8CC3-479C68A5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7852" y="3274695"/>
            <a:ext cx="522351" cy="31242"/>
          </a:xfrm>
          <a:custGeom xmlns:a="http://schemas.openxmlformats.org/drawingml/2006/main">
            <a:pathLst>
              <a:path w="522351" h="31242">
                <a:moveTo>
                  <a:pt x="0" y="0"/>
                </a:moveTo>
                <a:lnTo>
                  <a:pt x="522351" y="31242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E9971D8-66BC-4575-B6D7-6175D922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0203" y="3305937"/>
            <a:ext cx="522351" cy="14573"/>
          </a:xfrm>
          <a:custGeom xmlns:a="http://schemas.openxmlformats.org/drawingml/2006/main">
            <a:pathLst>
              <a:path w="522351" h="14573">
                <a:moveTo>
                  <a:pt x="0" y="0"/>
                </a:moveTo>
                <a:lnTo>
                  <a:pt x="522351" y="1457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ECC3912-0153-4C45-BC4B-9934DD95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2554" y="3320510"/>
            <a:ext cx="522351" cy="4191"/>
          </a:xfrm>
          <a:custGeom xmlns:a="http://schemas.openxmlformats.org/drawingml/2006/main">
            <a:pathLst>
              <a:path w="522351" h="4191">
                <a:moveTo>
                  <a:pt x="0" y="0"/>
                </a:moveTo>
                <a:lnTo>
                  <a:pt x="522351" y="4191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2654965-3A84-46B0-8F95-BC75053F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4905" y="3324701"/>
            <a:ext cx="522351" cy="2096"/>
          </a:xfrm>
          <a:custGeom xmlns:a="http://schemas.openxmlformats.org/drawingml/2006/main">
            <a:pathLst>
              <a:path w="522351" h="2096">
                <a:moveTo>
                  <a:pt x="0" y="0"/>
                </a:moveTo>
                <a:lnTo>
                  <a:pt x="522351" y="2096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</p:spTree>
    <p:extLst>
      <p:ext uri="{BB962C8B-B14F-4D97-AF65-F5344CB8AC3E}">
        <p14:creationId xmlns:p14="http://schemas.microsoft.com/office/powerpoint/2010/main" val="10593939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0B9E561-F3F5-4295-A75D-959E15C7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E2AE41F-FF19-48C8-98AB-55231A4DA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D8A0AD9-080B-499D-9BAD-A9A19236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15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356389D-4C94-40F2-8A61-8916EBD3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SEGUNDO CONTROL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F3D31D2-BA73-4175-9786-2F1DFB2E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max_features: fuerza individual versus diversidad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BC9A3A0-599F-4609-99EC-A896468C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cada split mira muchas variables, los árboles se parecen más. Si mira muy pocas, ganan diversidad pero cada árbol puede debilitarse.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B8FC7E49-5865-4E4B-A3D2-F100C780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28800"/>
            <a:ext cx="2926080" cy="256032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6F736DD-B5FF-4DFE-934C-E1354F42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148840"/>
            <a:ext cx="2103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max_features alto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2E99A70-93AD-41AC-8FB2-6A894A0B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606040"/>
            <a:ext cx="21945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árboles fuertes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menor aleatoriedad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mayor correlación</a:t>
            </a:r>
            <a:endParaRPr sz="9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396918E-9AFC-4FA1-9A55-CD599E3C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828800"/>
            <a:ext cx="2926080" cy="256032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8940327-9EE2-4F74-ADC7-37CF183F0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148840"/>
            <a:ext cx="2103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max_features medio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258E0F4-D5C5-4445-9600-9C781BED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606040"/>
            <a:ext cx="21945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balance habitual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reduce correlación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mantiene señal</a:t>
            </a:r>
            <a:endParaRPr sz="9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5370DFD-EC17-4FB6-AF91-FD633C9E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1828800"/>
            <a:ext cx="2926080" cy="256032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2948B17-1321-4463-84F2-5A28CD11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148840"/>
            <a:ext cx="21031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max_features bajo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E938C3C2-1378-48E8-96D8-D8CA8F12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606040"/>
            <a:ext cx="21945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alta diversidad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árboles más débiles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puede perder señal</a:t>
            </a:r>
            <a:endParaRPr sz="9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6AD89049-8269-45E2-B202-17670FAC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983480"/>
            <a:ext cx="1019556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2B1B720-0403-422D-B747-BAA576D9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093208"/>
            <a:ext cx="9866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criterio</a:t>
            </a:r>
            <a:endParaRPr sz="68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F75F107-B6F8-46AF-96CF-B9F2ADAE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312664"/>
            <a:ext cx="986637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pregunta práctica: ¿qué combinación maximiza desempeño estable fuera de muestra?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4272404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A5BF90E-8B70-4137-AF78-225CC89D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3E05C4B-5201-4F8E-844E-06C370FA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A357C58-7B2F-4089-A8F3-D369D144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16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E7EAB13-C42D-49CE-B488-0D97DD1B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TERCER CONTROL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5E279F3-ABF8-4874-A7B0-BE39DC03D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6991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Complejidad del árbol base: profundidad y tamaño de hoja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B5DB134-F24A-4118-BD36-B4D7DCAC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Forest tolera árboles profundos, pero no elimina la necesidad de controlar ruido, hojas minúsculas y restricciones operativas.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E6D05215-3B10-42C7-B923-6DAB4F12F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057400"/>
            <a:ext cx="246888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F39B1BF-373F-4B3C-B109-AEC79ECE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2167128"/>
            <a:ext cx="23225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profundidad</a:t>
            </a:r>
            <a:endParaRPr sz="17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8302D45-B5A0-4184-AB60-363E1487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2560320"/>
            <a:ext cx="23225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max_depth</a:t>
            </a:r>
            <a:endParaRPr sz="71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4E0BA58-97FC-429B-A4BF-051AE964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057400"/>
            <a:ext cx="246888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153F4B2-4109-45DF-8AC0-315657DC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2167128"/>
            <a:ext cx="23225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tamaño mínimo</a:t>
            </a:r>
            <a:endParaRPr sz="1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E7B3BE5-B7BB-40DC-8A9B-D9A5A51A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2560320"/>
            <a:ext cx="23225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min_samples_leaf</a:t>
            </a:r>
            <a:endParaRPr sz="71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0401F19-13D1-49BF-B0D2-A28CDF3B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2057400"/>
            <a:ext cx="246888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69B0D11-29FA-4689-8C13-6BC2528E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2167128"/>
            <a:ext cx="23225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cuándo dividir</a:t>
            </a:r>
            <a:endParaRPr sz="17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D18ABF2-EC9E-440E-A468-44DD6452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2560320"/>
            <a:ext cx="23225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min_samples_split</a:t>
            </a:r>
            <a:endParaRPr sz="71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EFC85627-9647-4FB2-9AED-8558B9D9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0" y="2057400"/>
            <a:ext cx="246888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DC27EEF-15A7-4429-B49A-11D66ABA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8592" y="2167128"/>
            <a:ext cx="232257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hojas máximas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0EEB957-C46C-462C-94C1-B1FFDC51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8592" y="2560320"/>
            <a:ext cx="23225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max_leaf_nodes</a:t>
            </a:r>
            <a:endParaRPr sz="71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CAD89CB-5F88-48F4-A701-7CED6137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03320"/>
            <a:ext cx="9966960" cy="105156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19AF6EC-8F3D-4591-9633-840C62FB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005072"/>
            <a:ext cx="93268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83722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Regla práctica: ajustar complejidad del árbol base después de fijar una validación coherente; no optimizar hiperparámetros mirando el test final.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213870288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DB8D465-9146-44FB-B801-DED130AD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16B2E38-73A1-40BB-9195-5AF16068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465B0C3-7E80-4221-9E44-50B06FBA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17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1244122-E9DB-410B-8378-67629200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CUARTO CONTROL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9EFD951-7028-4422-8E5B-E4BBAE0A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bootstrap y max_samples: cuánto ve cada árbol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04DF00F-7DA6-4C12-B79B-8E5FA6F6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 siempre conviene que cada árbol use una muestra bootstrap completa. Reducir max_samples puede aumentar diversidad y bajar costo, pero también debilitar árboles.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BB1930F-CD22-4E4C-AD56-16B24168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920240"/>
            <a:ext cx="384048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7F48C675-14FC-4EC8-9DC7-AF6223F8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011680"/>
            <a:ext cx="35661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Árbol más débil, menos correlación</a:t>
            </a:r>
            <a:endParaRPr sz="71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A097B90-9D4D-4FA4-96A1-306E7E6C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" y="221284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869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riesgo</a:t>
            </a:r>
            <a:endParaRPr sz="71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B5F845C-A047-43D6-AD48-5FE47AA7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1920240"/>
            <a:ext cx="384048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7A92C49-2BDA-4B1A-8E22-0C837B32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011680"/>
            <a:ext cx="35661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Árbol más fuerte, más correlación</a:t>
            </a:r>
            <a:endParaRPr sz="71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596845F-03F7-4002-97B6-8062C707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221284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869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riesgo</a:t>
            </a:r>
            <a:endParaRPr sz="71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874ED59D-39B7-4AC8-86B9-F83EC2A9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0" y="1920240"/>
            <a:ext cx="2194560" cy="237744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F3606C37-A13A-416A-8B38-485E1CE2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194560"/>
            <a:ext cx="13716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Lectura</a:t>
            </a:r>
            <a:endParaRPr sz="13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706875CB-B50E-4565-9D96-87B7AF06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615184"/>
            <a:ext cx="164592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max_samples permite controlar diversidad y costo cuando el dataset es grande.</a:t>
            </a:r>
            <a:endParaRPr sz="71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75CA23D0-DA79-41E7-892B-8549AA23C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10912"/>
            <a:ext cx="992124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244D826D-C7FD-4E2B-BEEE-8A59D08A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120640"/>
            <a:ext cx="95920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criterio</a:t>
            </a:r>
            <a:endParaRPr sz="68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FE382413-C2EB-42AC-AF46-71CE4ECE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340096"/>
            <a:ext cx="959205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Diversidad útil ≠ aleatoriedad sin señal</a:t>
            </a:r>
            <a:endParaRPr sz="1300"/>
          </a:p>
        </p:txBody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C18162D-A3A8-4FEB-855F-F1A988A3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3913632"/>
            <a:ext cx="3218688" cy="953"/>
          </a:xfrm>
          <a:custGeom xmlns:a="http://schemas.openxmlformats.org/drawingml/2006/main">
            <a:pathLst>
              <a:path w="3218688" h="953">
                <a:moveTo>
                  <a:pt x="0" y="0"/>
                </a:moveTo>
                <a:lnTo>
                  <a:pt x="321868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18A7718-87B0-464E-825C-A185285E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2194560"/>
            <a:ext cx="953" cy="1719072"/>
          </a:xfrm>
          <a:custGeom xmlns:a="http://schemas.openxmlformats.org/drawingml/2006/main">
            <a:pathLst>
              <a:path w="953" h="1719072">
                <a:moveTo>
                  <a:pt x="0" y="171907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802D09E-2180-4A5C-9FC1-04093043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3054096"/>
            <a:ext cx="643700" cy="34385"/>
          </a:xfrm>
          <a:custGeom xmlns:a="http://schemas.openxmlformats.org/drawingml/2006/main">
            <a:pathLst>
              <a:path w="643700" h="34385">
                <a:moveTo>
                  <a:pt x="0" y="0"/>
                </a:moveTo>
                <a:lnTo>
                  <a:pt x="643700" y="34385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855F7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6C010B8-CE65-4D28-A6B3-4969C0A09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6428" y="3088481"/>
            <a:ext cx="643700" cy="34385"/>
          </a:xfrm>
          <a:custGeom xmlns:a="http://schemas.openxmlformats.org/drawingml/2006/main">
            <a:pathLst>
              <a:path w="643700" h="34385">
                <a:moveTo>
                  <a:pt x="0" y="0"/>
                </a:moveTo>
                <a:lnTo>
                  <a:pt x="643700" y="34385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855F7"/>
            </a:solidFill>
          </a:ln>
        </p:spPr>
      </p:sp>
      <p:sp>
        <p:nvSpPr>
          <p:cNvPr id="3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C7DA747-9EE7-42BE-9444-81A97927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0222" y="3122867"/>
            <a:ext cx="643700" cy="17145"/>
          </a:xfrm>
          <a:custGeom xmlns:a="http://schemas.openxmlformats.org/drawingml/2006/main">
            <a:pathLst>
              <a:path w="643700" h="17145">
                <a:moveTo>
                  <a:pt x="0" y="0"/>
                </a:moveTo>
                <a:lnTo>
                  <a:pt x="643700" y="17145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855F7"/>
            </a:solidFill>
          </a:ln>
        </p:spPr>
      </p:sp>
      <p:sp>
        <p:nvSpPr>
          <p:cNvPr id="4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A1511A8-D70F-4A97-8AB1-1C506D2A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3922" y="3122867"/>
            <a:ext cx="643700" cy="17145"/>
          </a:xfrm>
          <a:custGeom xmlns:a="http://schemas.openxmlformats.org/drawingml/2006/main">
            <a:pathLst>
              <a:path w="643700" h="17145">
                <a:moveTo>
                  <a:pt x="0" y="17145"/>
                </a:moveTo>
                <a:lnTo>
                  <a:pt x="643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855F7"/>
            </a:solidFill>
          </a:ln>
        </p:spPr>
      </p:sp>
      <p:sp>
        <p:nvSpPr>
          <p:cNvPr id="4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C97CB12-4DC1-4E03-8BE1-CC1DE8DA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7717" y="3105722"/>
            <a:ext cx="643700" cy="17145"/>
          </a:xfrm>
          <a:custGeom xmlns:a="http://schemas.openxmlformats.org/drawingml/2006/main">
            <a:pathLst>
              <a:path w="643700" h="17145">
                <a:moveTo>
                  <a:pt x="0" y="17145"/>
                </a:moveTo>
                <a:lnTo>
                  <a:pt x="643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A855F7"/>
            </a:solidFill>
          </a:ln>
        </p:spPr>
      </p:sp>
      <p:sp>
        <p:nvSpPr>
          <p:cNvPr id="4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850D1B5-9A44-4CCF-BBD4-8A86A6FB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528" y="3913632"/>
            <a:ext cx="3218688" cy="953"/>
          </a:xfrm>
          <a:custGeom xmlns:a="http://schemas.openxmlformats.org/drawingml/2006/main">
            <a:pathLst>
              <a:path w="3218688" h="953">
                <a:moveTo>
                  <a:pt x="0" y="0"/>
                </a:moveTo>
                <a:lnTo>
                  <a:pt x="321868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4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7F00B8C-5D8B-41FC-824F-ADC718C8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528" y="2194560"/>
            <a:ext cx="953" cy="1719072"/>
          </a:xfrm>
          <a:custGeom xmlns:a="http://schemas.openxmlformats.org/drawingml/2006/main">
            <a:pathLst>
              <a:path w="953" h="1719072">
                <a:moveTo>
                  <a:pt x="0" y="171907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4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DA0D895-C509-4EFA-98AA-A3B73F7A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528" y="2882170"/>
            <a:ext cx="643700" cy="137541"/>
          </a:xfrm>
          <a:custGeom xmlns:a="http://schemas.openxmlformats.org/drawingml/2006/main">
            <a:pathLst>
              <a:path w="643700" h="137541">
                <a:moveTo>
                  <a:pt x="0" y="0"/>
                </a:moveTo>
                <a:lnTo>
                  <a:pt x="643700" y="137541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39FC791-589F-436F-9136-BB89A1DB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1228" y="3019711"/>
            <a:ext cx="643700" cy="51530"/>
          </a:xfrm>
          <a:custGeom xmlns:a="http://schemas.openxmlformats.org/drawingml/2006/main">
            <a:pathLst>
              <a:path w="643700" h="51530">
                <a:moveTo>
                  <a:pt x="0" y="0"/>
                </a:moveTo>
                <a:lnTo>
                  <a:pt x="643700" y="5153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7A68497-1398-4CCF-B33F-6574A4D2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5022" y="3071241"/>
            <a:ext cx="643700" cy="17145"/>
          </a:xfrm>
          <a:custGeom xmlns:a="http://schemas.openxmlformats.org/drawingml/2006/main">
            <a:pathLst>
              <a:path w="643700" h="17145">
                <a:moveTo>
                  <a:pt x="0" y="0"/>
                </a:moveTo>
                <a:lnTo>
                  <a:pt x="643700" y="17145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860EE1E-B70D-4A44-B32B-45176455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8722" y="3088481"/>
            <a:ext cx="643700" cy="953"/>
          </a:xfrm>
          <a:custGeom xmlns:a="http://schemas.openxmlformats.org/drawingml/2006/main">
            <a:pathLst>
              <a:path w="643700" h="953">
                <a:moveTo>
                  <a:pt x="0" y="0"/>
                </a:moveTo>
                <a:lnTo>
                  <a:pt x="6437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E80DD41-13D5-46CE-BB7E-642924BF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2517" y="3088481"/>
            <a:ext cx="643700" cy="953"/>
          </a:xfrm>
          <a:custGeom xmlns:a="http://schemas.openxmlformats.org/drawingml/2006/main">
            <a:pathLst>
              <a:path w="643700" h="953">
                <a:moveTo>
                  <a:pt x="0" y="0"/>
                </a:moveTo>
                <a:lnTo>
                  <a:pt x="6437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</p:spTree>
    <p:extLst>
      <p:ext uri="{BB962C8B-B14F-4D97-AF65-F5344CB8AC3E}">
        <p14:creationId xmlns:p14="http://schemas.microsoft.com/office/powerpoint/2010/main" val="20917085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726582D-BAD4-4A6D-8C68-0C889B8E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BB81218-366E-490B-A5FA-E9FE32BB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E4870A3-DD3A-4E5F-BFD3-DA6B0501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18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DF2F423-7831-4CDF-AC92-6857BBF9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EVALUACIÓN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D54E106-6151-4D6E-AD2B-904D2B04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OOB score como diagnóstico, no como excusa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94073B5-63CE-410F-A793-9E0EA7473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OOB score permite evaluar durante el entrenamiento, pero el proyecto debe preservar validación y test según la decisión.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74304E0-9AAC-4E1C-8957-10C0779C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011680"/>
            <a:ext cx="2148840" cy="1325880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0F2A2E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C9FEC55-6907-44E1-B793-D1FE5469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258568"/>
            <a:ext cx="15087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train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505BF9A-37C0-4821-9849-7534219CF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670048"/>
            <a:ext cx="1554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ajuste + OOB</a:t>
            </a:r>
            <a:endParaRPr sz="71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6D7AD976-D957-4A31-94EE-F5D44F25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2011680"/>
            <a:ext cx="2148840" cy="1325880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286356E-35B3-4077-BCB5-99620628C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2258568"/>
            <a:ext cx="15087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6499DC1-B4DF-44EE-9ACB-1D2C5CB8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2670048"/>
            <a:ext cx="1554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selección de hiperparámetros</a:t>
            </a:r>
            <a:endParaRPr sz="71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44D2426D-3981-4768-808B-FCBDF867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011680"/>
            <a:ext cx="2148840" cy="1325880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E0E2781-4929-49F6-AFE4-38D87696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2258568"/>
            <a:ext cx="15087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test</a:t>
            </a:r>
            <a:endParaRPr sz="13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045568A-CECC-48DF-9020-17C1BF00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2670048"/>
            <a:ext cx="1554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estimación final</a:t>
            </a:r>
            <a:endParaRPr sz="71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114634B-0205-4C1D-B773-6D6FC84D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2011680"/>
            <a:ext cx="2148840" cy="1325880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A55D000-007F-4804-AE8F-9FA8F5531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152" y="2258568"/>
            <a:ext cx="15087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producción</a:t>
            </a:r>
            <a:endParaRPr sz="13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1355A77-78F5-409C-967E-35C0C17F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7152" y="2670048"/>
            <a:ext cx="1554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monitoreo</a:t>
            </a:r>
            <a:endParaRPr sz="71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6CD97AD9-98D7-4A44-BFF8-256DB40F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251960"/>
            <a:ext cx="9875520" cy="9144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81E25B6-BA4D-49AF-B252-69956618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4553712"/>
            <a:ext cx="92354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83788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Error frecuente: usar OOB para ajustar todo y luego reportarlo como desempeño final sin test independiente.</a:t>
            </a:r>
            <a:endParaRPr sz="1400"/>
          </a:p>
        </p:txBody>
      </p:sp>
      <p:sp>
        <p:nvSpPr>
          <p:cNvPr id="2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16A408B-165E-451E-8DF6-DC45DF80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670048"/>
            <a:ext cx="411480" cy="953"/>
          </a:xfrm>
          <a:custGeom xmlns:a="http://schemas.openxmlformats.org/drawingml/2006/main">
            <a:pathLst>
              <a:path w="411480" h="953">
                <a:moveTo>
                  <a:pt x="0" y="0"/>
                </a:moveTo>
                <a:lnTo>
                  <a:pt x="4114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00D0C7"/>
            </a:solidFill>
          </a:ln>
        </p:spPr>
      </p:sp>
      <p:sp>
        <p:nvSpPr>
          <p:cNvPr id="2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152685D-0306-47FA-A28F-FEFD73DD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670048"/>
            <a:ext cx="411480" cy="953"/>
          </a:xfrm>
          <a:custGeom xmlns:a="http://schemas.openxmlformats.org/drawingml/2006/main">
            <a:pathLst>
              <a:path w="411480" h="953">
                <a:moveTo>
                  <a:pt x="0" y="0"/>
                </a:moveTo>
                <a:lnTo>
                  <a:pt x="4114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00D0C7"/>
            </a:solidFill>
          </a:ln>
        </p:spPr>
      </p:sp>
      <p:sp>
        <p:nvSpPr>
          <p:cNvPr id="2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CB83688-FD2E-4EBC-86F5-B8364166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670048"/>
            <a:ext cx="411480" cy="953"/>
          </a:xfrm>
          <a:custGeom xmlns:a="http://schemas.openxmlformats.org/drawingml/2006/main">
            <a:pathLst>
              <a:path w="411480" h="953">
                <a:moveTo>
                  <a:pt x="0" y="0"/>
                </a:moveTo>
                <a:lnTo>
                  <a:pt x="4114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4002">
            <a:solidFill>
              <a:srgbClr val="00D0C7"/>
            </a:solidFill>
          </a:ln>
        </p:spPr>
      </p:sp>
    </p:spTree>
    <p:extLst>
      <p:ext uri="{BB962C8B-B14F-4D97-AF65-F5344CB8AC3E}">
        <p14:creationId xmlns:p14="http://schemas.microsoft.com/office/powerpoint/2010/main" val="15221940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BA8EDD7-494E-4415-B1ED-999B7581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29EE0E4-D104-44F5-83B2-A033D2B1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E6B9204-06BE-419D-B443-DA10A20D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19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0E6E770-AF22-4AD9-8BB1-DB746318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MISMA ARQUITECTURA, DISTINTA SALIDA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E7BA873-E834-4865-A25C-551BF060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sirve para clasificación y regresión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B2269B4-747A-497E-A34A-2809994CF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lógica del bosque se mantiene; cambia la predicción de cada hoja y la función de error usada para evaluar.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19321FC8-D6FC-474E-9582-F630453C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074920" cy="27432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FB6D8EA-5036-4B2C-AAE1-2D212754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148840"/>
            <a:ext cx="1828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Clasificación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E2602D3-3BF6-44D0-9F69-234A421C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633472"/>
            <a:ext cx="4114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árbol vota clase o probabilidad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salida: mayoría o promedio de probabilidades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métricas: ROC-AUC, PR-AUC, recall, precisión, costo</a:t>
            </a:r>
            <a:endParaRPr sz="9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CC35B351-5AC4-4FDE-989A-CA1623A3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828800"/>
            <a:ext cx="5074920" cy="27432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106E7DD-032F-4F98-8366-B0E2F517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148840"/>
            <a:ext cx="1828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Regresión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A957022-B088-42AA-8416-8EC3FC67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633472"/>
            <a:ext cx="4114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árbol predice una media de hoja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salida: promedio de predicciones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métricas: MAE, RMSE, error por segmento, costo</a:t>
            </a:r>
            <a:endParaRPr sz="9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D124FA3-98E8-47EB-AD25-6763EDCF4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42416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73B3643-E081-4E8C-8A39-473D93FB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5184648"/>
            <a:ext cx="100949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regla</a:t>
            </a:r>
            <a:endParaRPr sz="68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4BF80CE-5A15-4291-8FC9-458BB06F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5404104"/>
            <a:ext cx="1009497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salida debe evaluarse según la decisión, no solo según el tipo de modelo.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76322280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0A6E9FF-C906-4811-98D3-AB12E1F8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C840853-FEFE-4CDA-A0C8-048FE12B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77CC419-B8A2-474F-AFF0-81DE45C7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20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53D0821-B729-44FF-9113-51C6C9D3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EVIDENCIA PARA DECIDIR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454772E-09E7-4790-B4A7-76832A970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Comparar modelos exige mirar más que AUC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EAA4998-4325-4846-A3D1-1155ED9E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bosque con mejor ranking puede ser peor decisión si falla calibración, latencia, costo de falso positivo o estabilidad por segmento.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1091C8C4-07FA-44D9-9607-6BCD9656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74520"/>
            <a:ext cx="480060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4354783-FE3A-43BD-B606-40D1A89B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2075688"/>
            <a:ext cx="164592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Discriminación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6CD37D7-0A34-4545-ACB7-BD868ED5C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2112264"/>
            <a:ext cx="23774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ROC-AUC · PR-AUC</a:t>
            </a:r>
            <a:endParaRPr sz="10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31C4D3F8-AC0B-4557-8F2D-01C489E8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874520"/>
            <a:ext cx="480060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E4B0352-DAB6-4B86-803B-4DE0C67A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2075688"/>
            <a:ext cx="164592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Calibración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D90D419-5B5C-461C-A396-CB415937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2112264"/>
            <a:ext cx="23774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Brier · reliability</a:t>
            </a:r>
            <a:endParaRPr sz="10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7033C170-4E75-4B8B-9EE6-F1C2105C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291840"/>
            <a:ext cx="480060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A96CB2B-E6EB-4431-87F8-558A058A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3493008"/>
            <a:ext cx="164592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Costo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B0ABFBC-C107-47EC-A1DE-32D8ACF6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3529584"/>
            <a:ext cx="23774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FP · FN · capacidad</a:t>
            </a:r>
            <a:endParaRPr sz="10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1B0FF88-8A69-4A2F-978C-5532080B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91840"/>
            <a:ext cx="480060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575EB95-495D-424B-AE9D-D43FE684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3493008"/>
            <a:ext cx="164592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Operación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64A683FF-B36D-4F9E-88AB-58963A67C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3529584"/>
            <a:ext cx="23774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fit · predict · memoria</a:t>
            </a:r>
            <a:endParaRPr sz="10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5B57F25-A95B-4D8D-8E22-E0F8DD57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66360"/>
            <a:ext cx="1037844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3F8B73E-D283-424F-BBC0-1C6BF9C4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5276088"/>
            <a:ext cx="100492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criterio</a:t>
            </a:r>
            <a:endParaRPr sz="68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D91EA0B-B424-4BBA-B5EA-2331E0AE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5495544"/>
            <a:ext cx="1004925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modelo ganador es el que mejora la decisión bajo restricciones reales.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3251373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6ADD05-A21E-4744-B2D4-A4F8E5DFF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FA21122-7CAF-455A-9316-7B545E32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481A94F-1E35-4B9A-95A7-844FB5EA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21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45466DC-2D04-4093-85E8-20B30011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FEATURE IMPORTANCE I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340D80F-03B3-487C-BECB-872F2B47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Mean Decrease Impurity: rápido, útil y peligroso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263C3C9-D98B-44D3-B07C-074A7239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importancia interna de Random Forest mide cuánto redujeron impureza los splits de una variable. No mide causalidad ni valor de negocio.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D5B3C1B-3831-4400-8B28-37CA7A31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920240"/>
            <a:ext cx="4937760" cy="27432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491F395-56F9-4572-AF4A-DF8A5987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240280"/>
            <a:ext cx="914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71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99B90D7-3FF8-42FE-B9FB-7D97FABC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2221992"/>
            <a:ext cx="2699309" cy="1554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C45CF2B-5A01-457C-B58C-7B051DE9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642616"/>
            <a:ext cx="914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ingreso</a:t>
            </a:r>
            <a:endParaRPr sz="71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5BD4913-FB69-4549-A167-50745742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2624328"/>
            <a:ext cx="2106778" cy="1554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7F15B77-C040-40CF-8AE1-7F86F761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044952"/>
            <a:ext cx="914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deuda</a:t>
            </a:r>
            <a:endParaRPr sz="71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03DB195-1FB5-4381-A6BD-8D6BF84C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3026664"/>
            <a:ext cx="1382573" cy="1554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3CE2EFB-7C6B-485A-9BD2-DD4CA132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447288"/>
            <a:ext cx="914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71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A788B8C-7430-4CBA-A57A-35C88AAC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3429000"/>
            <a:ext cx="1086307" cy="1554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5924694-DB58-4846-85C5-E9835198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849624"/>
            <a:ext cx="9144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71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5326EE4-78AE-4080-B4BB-A283AE71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3831336"/>
            <a:ext cx="724205" cy="1554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D8D05985-F4C1-47B1-A287-B0E7707EA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20240"/>
            <a:ext cx="4343400" cy="27432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F100532-0098-4B10-90B9-00D97291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212848"/>
            <a:ext cx="15544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Cuidado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8DDB00C-3191-4F7A-90F2-16F211B9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633472"/>
            <a:ext cx="356616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7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favorece variables con muchos puntos de corte</a:t>
            </a:r>
            <a:endParaRPr sz="87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7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puede repartir importancia de forma engañosa</a:t>
            </a:r>
            <a:endParaRPr sz="87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7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no es un efecto causal</a:t>
            </a:r>
            <a:endParaRPr sz="87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7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debe calcularse dentro de un diseño de validación</a:t>
            </a:r>
            <a:endParaRPr sz="870"/>
          </a:p>
        </p:txBody>
      </p:sp>
    </p:spTree>
    <p:extLst>
      <p:ext uri="{BB962C8B-B14F-4D97-AF65-F5344CB8AC3E}">
        <p14:creationId xmlns:p14="http://schemas.microsoft.com/office/powerpoint/2010/main" val="13022398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B3B8D9-4C2D-4120-9A6B-7967DCB5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AF085DC-21B3-4DC4-8F79-835509A70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F7FF067-91DB-4871-AAD8-EC6ACBE2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22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107E7D3-8AE0-4BA8-B22B-07C686EB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FEATURE IMPORTANCE II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D973BC0-E2AA-427B-B5BD-75EE21D36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266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Permutation importance: medir pérdida de desempeño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6A3AD43-AD11-4AA9-ADDA-B14479CF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pregunta cambia: ¿cuánto empeora el modelo cuando rompo la relación entre una variable y la respuesta fuera de muestra?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C0B67B9-DCF2-4B57-9038-4AEC38A3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2971800" cy="265176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2CA62A09-591E-4CAB-B5AA-169AB9AD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1828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1. Modelo fijo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763B2D8-3C24-4A74-8979-62C9504F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578608"/>
            <a:ext cx="18288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entrenado previamente</a:t>
            </a:r>
            <a:endParaRPr sz="71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1143EA11-C37D-4818-BC65-9A3816BC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1828800"/>
            <a:ext cx="2971800" cy="265176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9B20D09-875F-41C5-AAE9-3766F114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148840"/>
            <a:ext cx="1828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2. Permutar X_j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872EE2A-5567-4E86-B4FC-540C558E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78608"/>
            <a:ext cx="18288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romper una variable</a:t>
            </a:r>
            <a:endParaRPr sz="71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395516E-C337-4131-8C4C-70BA5012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1828800"/>
            <a:ext cx="2971800" cy="265176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8D61B64-0D48-400C-B91F-A690B304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2148840"/>
            <a:ext cx="1828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3. Medir caída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CB95173-95E2-453C-8543-B9FBB9C0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2578608"/>
            <a:ext cx="18288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pérdida de métrica</a:t>
            </a:r>
            <a:endParaRPr sz="71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E4C59D70-B425-4836-BE85-97F15851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983480"/>
            <a:ext cx="1019556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3D0CB9D-0E04-44F6-AE73-E78AC6F6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5093208"/>
            <a:ext cx="9866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definición operativa</a:t>
            </a:r>
            <a:endParaRPr sz="68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90D54EA6-B906-484F-BC33-7DDAC5CB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5312664"/>
            <a:ext cx="986637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Importancia_j = score_original − score_con_X_j_permutada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14270633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B38F049-56C8-4192-B836-AC42DA40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FF43F3-DCB8-4BA9-BD54-C013C017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5A42005-1245-4B04-B3A5-F838BD37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23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57A75D5-531B-40DE-8622-A5FF2A4D6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ALERTA PROFESIONAL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CCA5B50-E239-4783-9EA0-24225543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906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Variables correlacionadas: cuando la importancia engaña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F029727-5C17-4775-8E38-C9543F9A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dos variables transportan información muy parecida, permutar una puede no afectar mucho porque la otra la reemplaza parcialmente.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F157E5E-3A48-4838-AF2B-3A60D7CF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310896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32D5BCF-4178-4D18-B96A-CA40D0E1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2157984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Variable A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6639F9F-EDE4-4CE4-955D-9F8FF20D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2615184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score_crediticio</a:t>
            </a:r>
            <a:endParaRPr sz="13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CC54A528-5526-4A27-A7C9-BF91FD27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828800"/>
            <a:ext cx="310896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FD8CC71-7C1E-41DF-A068-9094A3F9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157984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Variable B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56BAC64-2270-4E3A-B336-77210985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615184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rating_bureau</a:t>
            </a:r>
            <a:endParaRPr sz="13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B64B1C56-386B-4E67-80D0-01AE8806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1828800"/>
            <a:ext cx="310896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91738CA-AC53-43ED-9D3B-84249153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2157984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Modelo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93A8038-1DCC-400C-8E64-A1A61B31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2615184"/>
            <a:ext cx="201168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usa ambas como sustitutos parciales</a:t>
            </a:r>
            <a:endParaRPr sz="11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F75DF6B5-6F99-4A2A-BB11-32CDD1C9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937760"/>
            <a:ext cx="10195560" cy="658368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F8B9674-E2F2-429D-9D42-61BF8DF6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5047488"/>
            <a:ext cx="9866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regla de lectura</a:t>
            </a:r>
            <a:endParaRPr sz="68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B7B7AA8-A51D-4ABD-89A6-6D68EBD9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5266944"/>
            <a:ext cx="9866376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Baja importancia individual no implica irrelevancia informativa.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64403911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E219E98-DE5D-4BFF-A6D2-5ADA31AF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64C3DBC-BB98-4D60-8307-B4AA1133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F8DA73F-56DB-45BC-8385-4DB471F1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24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1BBDD59-4EDE-43E9-ABFE-2FE5DCBF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PUENTE CON LOGÍSTICA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A3D13C0-F49B-49EC-B1DA-97FFEE77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5519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produce scores; la decisión requiere umbral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B435D1D-E45D-43CB-A8AA-24014222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clase predicha no basta. En problemas de negocio importan probabilidad, calibración, costo y capacidad.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585FAB6-F5E9-4A49-9705-62998203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74520"/>
            <a:ext cx="3337560" cy="233172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324F07D-5AFA-46C4-87AD-806B73F1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965960"/>
            <a:ext cx="30632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Ranking</a:t>
            </a:r>
            <a:endParaRPr sz="71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5FA4DC7-6856-4660-A2FF-6F7A6523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16712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71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9573F27-C4C6-4078-92DE-A0122DED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874520"/>
            <a:ext cx="3337560" cy="233172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2B9AF2E-A5CA-4AD4-B216-D9279A64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965960"/>
            <a:ext cx="30632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Calibración</a:t>
            </a:r>
            <a:endParaRPr sz="71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4FEECB09-9DEF-4DB8-87C7-1C016AA2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16712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obs</a:t>
            </a:r>
            <a:endParaRPr sz="71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3D83D96C-19EF-4792-AF15-FFA7369B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1874520"/>
            <a:ext cx="3337560" cy="233172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FE355EB7-2AE4-4E37-B1C0-6CE736AB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1965960"/>
            <a:ext cx="30632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Umbral</a:t>
            </a:r>
            <a:endParaRPr sz="71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75BA4CF2-32F3-4A42-928A-8375EC2F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7888" y="2167128"/>
            <a:ext cx="274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costo</a:t>
            </a:r>
            <a:endParaRPr sz="71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CA0A1870-1583-4267-9EC0-7E817425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10912"/>
            <a:ext cx="1001268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B3AB8929-184B-4EF4-AE66-75BF1E7A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120640"/>
            <a:ext cx="9683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recordatorio</a:t>
            </a:r>
            <a:endParaRPr sz="68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989E06F-ADED-42CF-A759-1AC8E51E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340096"/>
            <a:ext cx="968349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Probabilidad estimada ≠ acción automática</a:t>
            </a:r>
            <a:endParaRPr sz="1300"/>
          </a:p>
        </p:txBody>
      </p:sp>
      <p:sp>
        <p:nvSpPr>
          <p:cNvPr id="4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EA9B22C-D354-4BAA-A2C3-9804DB93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008" y="3822192"/>
            <a:ext cx="2715768" cy="953"/>
          </a:xfrm>
          <a:custGeom xmlns:a="http://schemas.openxmlformats.org/drawingml/2006/main">
            <a:pathLst>
              <a:path w="2715768" h="953">
                <a:moveTo>
                  <a:pt x="0" y="0"/>
                </a:moveTo>
                <a:lnTo>
                  <a:pt x="271576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4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CA9597A-409B-4953-BADC-AC51B663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008" y="2148840"/>
            <a:ext cx="953" cy="1673352"/>
          </a:xfrm>
          <a:custGeom xmlns:a="http://schemas.openxmlformats.org/drawingml/2006/main">
            <a:pathLst>
              <a:path w="953" h="1673352">
                <a:moveTo>
                  <a:pt x="0" y="167335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4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19B380D-0377-443A-BE13-57E4013A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008" y="3236500"/>
            <a:ext cx="543116" cy="250984"/>
          </a:xfrm>
          <a:custGeom xmlns:a="http://schemas.openxmlformats.org/drawingml/2006/main">
            <a:pathLst>
              <a:path w="543116" h="250984">
                <a:moveTo>
                  <a:pt x="0" y="250984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FF4E008-0FF1-4CDF-8A21-936F44FF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0124" y="3069146"/>
            <a:ext cx="543116" cy="167354"/>
          </a:xfrm>
          <a:custGeom xmlns:a="http://schemas.openxmlformats.org/drawingml/2006/main">
            <a:pathLst>
              <a:path w="543116" h="167354">
                <a:moveTo>
                  <a:pt x="0" y="167354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86FB54D-5A57-4B4D-A6ED-915D0917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3334" y="2901791"/>
            <a:ext cx="543116" cy="167354"/>
          </a:xfrm>
          <a:custGeom xmlns:a="http://schemas.openxmlformats.org/drawingml/2006/main">
            <a:pathLst>
              <a:path w="543116" h="167354">
                <a:moveTo>
                  <a:pt x="0" y="167354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A06F9E7-FEC6-489E-BD3D-5748B23A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6450" y="2701100"/>
            <a:ext cx="543116" cy="200787"/>
          </a:xfrm>
          <a:custGeom xmlns:a="http://schemas.openxmlformats.org/drawingml/2006/main">
            <a:pathLst>
              <a:path w="543116" h="200787">
                <a:moveTo>
                  <a:pt x="0" y="200787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3B41C14-C6F3-47B0-ABD6-DF6EC523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661" y="2516981"/>
            <a:ext cx="543116" cy="184023"/>
          </a:xfrm>
          <a:custGeom xmlns:a="http://schemas.openxmlformats.org/drawingml/2006/main">
            <a:pathLst>
              <a:path w="543116" h="184023">
                <a:moveTo>
                  <a:pt x="0" y="184023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00D0C7"/>
            </a:solidFill>
          </a:ln>
        </p:spPr>
      </p:sp>
      <p:sp>
        <p:nvSpPr>
          <p:cNvPr id="4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59A085A-B719-45BD-8840-C20B9931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822192"/>
            <a:ext cx="2715768" cy="953"/>
          </a:xfrm>
          <a:custGeom xmlns:a="http://schemas.openxmlformats.org/drawingml/2006/main">
            <a:pathLst>
              <a:path w="2715768" h="953">
                <a:moveTo>
                  <a:pt x="0" y="0"/>
                </a:moveTo>
                <a:lnTo>
                  <a:pt x="271576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B062269-E443-4DDF-9395-D62ADAC5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148840"/>
            <a:ext cx="953" cy="1673352"/>
          </a:xfrm>
          <a:custGeom xmlns:a="http://schemas.openxmlformats.org/drawingml/2006/main">
            <a:pathLst>
              <a:path w="953" h="1673352">
                <a:moveTo>
                  <a:pt x="0" y="167335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0DAED94-EB0E-4813-B80A-4F192543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403854"/>
            <a:ext cx="543116" cy="250984"/>
          </a:xfrm>
          <a:custGeom xmlns:a="http://schemas.openxmlformats.org/drawingml/2006/main">
            <a:pathLst>
              <a:path w="543116" h="250984">
                <a:moveTo>
                  <a:pt x="0" y="250984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5E2430C-91AA-49D0-8433-472F402E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7724" y="3253264"/>
            <a:ext cx="543116" cy="150590"/>
          </a:xfrm>
          <a:custGeom xmlns:a="http://schemas.openxmlformats.org/drawingml/2006/main">
            <a:pathLst>
              <a:path w="543116" h="150590">
                <a:moveTo>
                  <a:pt x="0" y="150590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679DB92-BE7D-4132-A154-AF116E84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0934" y="3069241"/>
            <a:ext cx="543116" cy="184023"/>
          </a:xfrm>
          <a:custGeom xmlns:a="http://schemas.openxmlformats.org/drawingml/2006/main">
            <a:pathLst>
              <a:path w="543116" h="184023">
                <a:moveTo>
                  <a:pt x="0" y="184023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2B9B584-3A32-4CB3-8DDD-2EB5487A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4050" y="2818162"/>
            <a:ext cx="543116" cy="250984"/>
          </a:xfrm>
          <a:custGeom xmlns:a="http://schemas.openxmlformats.org/drawingml/2006/main">
            <a:pathLst>
              <a:path w="543116" h="250984">
                <a:moveTo>
                  <a:pt x="0" y="250984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FB6AA82-0F36-4433-AD82-A936F6BD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7261" y="2617375"/>
            <a:ext cx="543116" cy="200787"/>
          </a:xfrm>
          <a:custGeom xmlns:a="http://schemas.openxmlformats.org/drawingml/2006/main">
            <a:pathLst>
              <a:path w="543116" h="200787">
                <a:moveTo>
                  <a:pt x="0" y="200787"/>
                </a:moveTo>
                <a:lnTo>
                  <a:pt x="543116" y="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2C55E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E68A92B-0061-4723-8FEF-F5428F23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3822192"/>
            <a:ext cx="2715768" cy="953"/>
          </a:xfrm>
          <a:custGeom xmlns:a="http://schemas.openxmlformats.org/drawingml/2006/main">
            <a:pathLst>
              <a:path w="2715768" h="953">
                <a:moveTo>
                  <a:pt x="0" y="0"/>
                </a:moveTo>
                <a:lnTo>
                  <a:pt x="2715768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6777C0D-3467-496B-A704-247145EE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2148840"/>
            <a:ext cx="953" cy="1673352"/>
          </a:xfrm>
          <a:custGeom xmlns:a="http://schemas.openxmlformats.org/drawingml/2006/main">
            <a:pathLst>
              <a:path w="953" h="1673352">
                <a:moveTo>
                  <a:pt x="0" y="1673352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8858">
            <a:solidFill>
              <a:srgbClr val="334155"/>
            </a:solidFill>
          </a:ln>
        </p:spPr>
      </p:sp>
      <p:sp>
        <p:nvSpPr>
          <p:cNvPr id="5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7568077-B6CC-4CBB-9BF0-86E039FD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2567178"/>
            <a:ext cx="543116" cy="150590"/>
          </a:xfrm>
          <a:custGeom xmlns:a="http://schemas.openxmlformats.org/drawingml/2006/main">
            <a:pathLst>
              <a:path w="543116" h="150590">
                <a:moveTo>
                  <a:pt x="0" y="0"/>
                </a:moveTo>
                <a:lnTo>
                  <a:pt x="543116" y="150590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5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32ED1C7-BAF3-487F-88CD-296FCDBC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5324" y="2717768"/>
            <a:ext cx="543116" cy="167354"/>
          </a:xfrm>
          <a:custGeom xmlns:a="http://schemas.openxmlformats.org/drawingml/2006/main">
            <a:pathLst>
              <a:path w="543116" h="167354">
                <a:moveTo>
                  <a:pt x="0" y="0"/>
                </a:moveTo>
                <a:lnTo>
                  <a:pt x="543116" y="167354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6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D5B4779-B969-4041-BF02-07D89587D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8534" y="2885123"/>
            <a:ext cx="543116" cy="133826"/>
          </a:xfrm>
          <a:custGeom xmlns:a="http://schemas.openxmlformats.org/drawingml/2006/main">
            <a:pathLst>
              <a:path w="543116" h="133826">
                <a:moveTo>
                  <a:pt x="0" y="0"/>
                </a:moveTo>
                <a:lnTo>
                  <a:pt x="543116" y="133826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6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6750BCD-A71C-4757-ADBE-DAEE8D5A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1650" y="3018949"/>
            <a:ext cx="543116" cy="100393"/>
          </a:xfrm>
          <a:custGeom xmlns:a="http://schemas.openxmlformats.org/drawingml/2006/main">
            <a:pathLst>
              <a:path w="543116" h="100393">
                <a:moveTo>
                  <a:pt x="0" y="0"/>
                </a:moveTo>
                <a:lnTo>
                  <a:pt x="543116" y="100393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  <p:sp>
        <p:nvSpPr>
          <p:cNvPr id="6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10A882A-437D-4540-8B4E-8CF7AE43C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4861" y="3119342"/>
            <a:ext cx="543116" cy="50197"/>
          </a:xfrm>
          <a:custGeom xmlns:a="http://schemas.openxmlformats.org/drawingml/2006/main">
            <a:pathLst>
              <a:path w="543116" h="50197">
                <a:moveTo>
                  <a:pt x="0" y="0"/>
                </a:moveTo>
                <a:lnTo>
                  <a:pt x="543116" y="50197"/>
                </a:ln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F59E0B"/>
            </a:solidFill>
          </a:ln>
        </p:spPr>
      </p:sp>
    </p:spTree>
    <p:extLst>
      <p:ext uri="{BB962C8B-B14F-4D97-AF65-F5344CB8AC3E}">
        <p14:creationId xmlns:p14="http://schemas.microsoft.com/office/powerpoint/2010/main" val="12509357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3C3DD70-1562-4872-A924-CEDE3D35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FD37F2F-1983-40B9-9A9D-0089D2B9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F0C15BB-B338-4DF4-A971-A4ABA204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25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1ECBF05-1EA1-40BB-968B-51B1F75F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APLICACIÓN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AA17E98-6723-43D9-AACA-81E62F27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Caso: priorizar siniestros para revisión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2540ED4-EDC4-4E08-BC31-59A54AF7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bosque puede detectar patrones no lineales e interacciones, pero la política debe respetar capacidad, costo y trazabilidad.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9A759258-94F8-4252-99C0-D37E3187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274320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C83614B-C0C3-4213-9757-D5C54165E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148840"/>
            <a:ext cx="1371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Entrada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FD78274-030E-4687-B506-3E4F2A03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606040"/>
            <a:ext cx="201168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monto del siniestro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historial del asegurado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zona y canal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tiempo desde póliza</a:t>
            </a:r>
            <a:endParaRPr sz="84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147A12F7-40D1-4BB2-B545-8D5B0849E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1828800"/>
            <a:ext cx="274320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9167D69-C9DF-4EE9-B984-166977C6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148840"/>
            <a:ext cx="1371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Bosque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F8C338A-3419-47BD-83F4-1F27AC6D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606040"/>
            <a:ext cx="20116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score de revisión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probabilidad estimada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importancias validadas</a:t>
            </a:r>
            <a:endParaRPr sz="84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359166D-CC3C-4332-83E2-443F8321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828800"/>
            <a:ext cx="2743200" cy="237744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893EC68-A154-4C11-8BD3-B951F168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2148840"/>
            <a:ext cx="1371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Acción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22A2515-6D92-4911-8798-FD9B2D5C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2606040"/>
            <a:ext cx="20116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revisar top K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derivar casos críticos</a:t>
            </a:r>
            <a:endParaRPr sz="84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84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auditar segmentos</a:t>
            </a:r>
            <a:endParaRPr sz="840"/>
          </a:p>
        </p:txBody>
      </p:sp>
      <p:cxnSp>
        <p:nvCxnSpPr>
          <p:cNvPr id="37" name=""/>
          <p:cNvCxnSpPr>
            <a:stCxn xmlns:a="http://schemas.openxmlformats.org/drawingml/2006/main" id="9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3474720" y="3017520"/>
            <a:ext cx="123444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38" name=""/>
          <p:cNvCxnSpPr>
            <a:stCxn xmlns:a="http://schemas.openxmlformats.org/drawingml/2006/main" id="12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7452360" y="3017520"/>
            <a:ext cx="123444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6053015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20DA123-9697-4F85-B9A4-0FD4D919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FF47060-DB7C-4BA2-8C6B-85401D64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6DDAF61-51A1-4BF3-9DB6-2D231AEE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26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3D364AB-C25C-4945-BA9F-496CD437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DE MÉTRICA A POLÍTICA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9237773-A1EE-4913-8E9D-8DD3BC17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9473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umbral debe dialogar con la capacidad operativa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EBF65D8-39A2-4A88-AADB-F3B60FBF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modelo que selecciona demasiados casos puede ser inútil si el equipo no puede revisarlos.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33BD7F5-70FE-4FBE-8185-B4AEDB78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20240"/>
            <a:ext cx="20574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8AEF8F9-984B-4CC0-801F-07F7120CA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029968"/>
            <a:ext cx="19110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10.000</a:t>
            </a:r>
            <a:endParaRPr sz="17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A80932B-3A54-4132-95B0-A428280CA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423160"/>
            <a:ext cx="19110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casos diarios (ejemplo)</a:t>
            </a:r>
            <a:endParaRPr sz="71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0C78DB92-1456-4201-8B5E-6A92EE9D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1920240"/>
            <a:ext cx="20574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036EBE5-8BBE-428B-886C-BE1B22FD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029968"/>
            <a:ext cx="19110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350</a:t>
            </a:r>
            <a:endParaRPr sz="1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9783C87-C91D-407E-9BD9-12061610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423160"/>
            <a:ext cx="19110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capacidad revisión</a:t>
            </a:r>
            <a:endParaRPr sz="71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84B27E77-7220-49A5-AB26-BD01DB80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1920240"/>
            <a:ext cx="20574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43067CA-7A13-448F-AC65-0EE24382E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2029968"/>
            <a:ext cx="19110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3,5%</a:t>
            </a:r>
            <a:endParaRPr sz="17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9C968BD-A9B8-4CE5-9776-376FF850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2423160"/>
            <a:ext cx="19110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top seleccionado</a:t>
            </a:r>
            <a:endParaRPr sz="71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07B4C863-FA68-409A-9424-F60516DF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1920240"/>
            <a:ext cx="2057400" cy="749808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C357EAA-28A5-40B8-BA4D-535CE04D2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2029968"/>
            <a:ext cx="191109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1476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tiempo + fricción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6A0D1A93-CD5C-4B7A-B422-9F09E28E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2423160"/>
            <a:ext cx="19110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costo FP</a:t>
            </a:r>
            <a:endParaRPr sz="71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47AADE6B-228A-46EA-8AD0-6F44F54A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794760"/>
            <a:ext cx="10012680" cy="100584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1C64DE4-0D77-401F-87EC-D140B388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087368"/>
            <a:ext cx="9418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82471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política puede ser “revisar los 350 casos con mayor score”, no necesariamente “predecir positivo si p &gt; 0,5”.</a:t>
            </a:r>
            <a:endParaRPr sz="1450"/>
          </a:p>
        </p:txBody>
      </p:sp>
    </p:spTree>
    <p:extLst>
      <p:ext uri="{BB962C8B-B14F-4D97-AF65-F5344CB8AC3E}">
        <p14:creationId xmlns:p14="http://schemas.microsoft.com/office/powerpoint/2010/main" val="19120758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07F91B3-176C-4D1C-80B7-33F91071C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D2705DF-D83B-4692-881D-18769D87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FC654BD-2EE7-4B80-973F-36FC6242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27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F27559E-0BD8-48B5-9BCA-097A0768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LATENCIA Y MANTENIMIENTO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6CD58FE-9FAC-4FC6-BF58-818772A9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Más árboles también significan costo operacional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C963013-D71C-4557-A4CC-D372FA86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Forest suele ser robusto, pero puede ser pesado en memoria y predicción si se lo escala sin restricciones.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B98EA14B-8B71-458A-80F0-112D6E28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828800"/>
            <a:ext cx="466344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6B98F43-BD2E-44A4-A00C-193192AC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029968"/>
            <a:ext cx="16459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Entrenamiento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C4B5A4D-D834-4102-8D52-212B55FF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2084832"/>
            <a:ext cx="15544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fit time</a:t>
            </a:r>
            <a:endParaRPr sz="10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963B1156-8A25-4F91-9C0D-49D0666A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1828800"/>
            <a:ext cx="466344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CDF6D1B-B1B5-4D5D-AFCE-EB5FFC4C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029968"/>
            <a:ext cx="16459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Predicción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46FA1C9-6DB8-4507-BD9B-4A796916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2084832"/>
            <a:ext cx="15544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latencia</a:t>
            </a:r>
            <a:endParaRPr sz="10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7103546C-6DA4-437A-AC4F-B01613CA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246120"/>
            <a:ext cx="466344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1D6356D-3CB3-4167-895F-75DCCF94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447288"/>
            <a:ext cx="16459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Memoria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E14C9FCA-D3E6-47AA-AA90-C21CF0B7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3502152"/>
            <a:ext cx="15544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tamaño modelo</a:t>
            </a:r>
            <a:endParaRPr sz="10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AF3E181A-F517-4DCD-97CA-13791CCD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3246120"/>
            <a:ext cx="4663440" cy="96012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09069702-4B46-49B8-B3B5-513500C38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3447288"/>
            <a:ext cx="16459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Monitoreo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95645109-B738-45A3-B4B3-B498558C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3502152"/>
            <a:ext cx="15544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 b="1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drift por segmento</a:t>
            </a:r>
            <a:endParaRPr sz="10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2201DA7-A20B-4893-A052-A1E4F7D3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102352"/>
            <a:ext cx="1005840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56F398A-A29B-4E28-BEED-5B03CF54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212080"/>
            <a:ext cx="97292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criterio</a:t>
            </a:r>
            <a:endParaRPr sz="68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B23A45D-C3C5-4C14-A2CC-F6CB0BE6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5431536"/>
            <a:ext cx="972921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Desempeño técnico sin viabilidad operativa no mejora la decisión.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27085972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6D5FA9D-73C4-4549-A24A-BC689E6C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B99BAE5-0CFC-4F80-B337-1368837C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A2640C0-5185-4E1E-AC43-757D26F8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28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1F4DA04-48EB-4ACB-A77A-67D1EDA4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DEL CONCEPTO AL LABORATORIO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E1EB690-EDD2-44B5-B957-82C6B1F9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Workflow mínimo en scikit-learn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F143247-8C41-4C9C-8834-203FD9F9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El notebook del módulo debe comparar modelos con el mismo protocolo y registrar evidencia reproducible.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6471934-BC88-42D9-B328-B415D75C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10698480" cy="2971800"/>
          </a:xfrm>
          <a:prstGeom xmlns:a="http://schemas.openxmlformats.org/drawingml/2006/main" prst="roundRect">
            <a:avLst>
              <a:gd name="adj" fmla="val 2462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D62DE49-9B65-4FA5-AD27-0E45ACC4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084832"/>
            <a:ext cx="1014984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from sklearn.ensemble import RandomForestClassifier</a:t>
            </a: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from sklearn.model_selection import cross_validate, StratifiedKFold</a:t>
            </a:r>
            <a:endParaRPr sz="1200"/>
          </a:p>
          <a:p xmlns:a="http://schemas.openxmlformats.org/drawingml/2006/main">
            <a:pPr marL="0" indent="0" algn="l">
              <a:buNone/>
            </a:pP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rf = RandomForestClassifier(</a:t>
            </a: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    n_estimators=500, max_features="sqrt",</a:t>
            </a: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    min_samples_leaf=20, oob_score=True,</a:t>
            </a: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    n_jobs=-1, random_state=42</a:t>
            </a: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)</a:t>
            </a:r>
            <a:endParaRPr sz="1200"/>
          </a:p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cv = StratifiedKFold(5, shuffle=True, random_state=42)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B2ED5D8-41E2-483A-AA85-A669AB45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166360"/>
            <a:ext cx="10058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Este código es punto de partida, no receta universal: hiperparámetros y métricas dependen del costo de decisión.</a:t>
            </a:r>
            <a:endParaRPr sz="710"/>
          </a:p>
        </p:txBody>
      </p:sp>
    </p:spTree>
    <p:extLst>
      <p:ext uri="{BB962C8B-B14F-4D97-AF65-F5344CB8AC3E}">
        <p14:creationId xmlns:p14="http://schemas.microsoft.com/office/powerpoint/2010/main" val="14993095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D26BFF4-C44F-452A-A221-A75663A2E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6BE6102-9A6A-4DA2-AB91-31E61674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6F6B900-5118-4E9D-837A-16749F95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29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37AC77B-A159-4F20-AF3B-CB911EE2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CONTROL DE CALIDAD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8AFB074-1969-4F9C-B5BD-2A469D00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Errores frecuentes que invalidan el análisis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AC40F3D-4BFA-4023-BE1C-BCBA76DE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Forest es fácil de correr y fácil de malinterpretar.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47D7DAF7-5B29-42B9-954E-CE4CD3E1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828800"/>
            <a:ext cx="4709160" cy="603504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04BFB5F-B6D9-4A0A-A898-86DBBABF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011680"/>
            <a:ext cx="43891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4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1. Comparar modelos con splits distintos.</a:t>
            </a:r>
            <a:endParaRPr sz="94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0DECFD5-8774-43AD-857C-90CC4C90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828800"/>
            <a:ext cx="4709160" cy="603504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27A4C2F-6A78-4493-9BDE-1991FE23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2011680"/>
            <a:ext cx="43891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4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2. Reportar OOB como desempeño final sin test.</a:t>
            </a:r>
            <a:endParaRPr sz="94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AF30EF7-76B1-45D3-99C9-58583E37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788920"/>
            <a:ext cx="4709160" cy="603504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75FF684-C76F-4033-9558-AD07B517E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971800"/>
            <a:ext cx="43891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4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3. Interpretar feature importance como causalidad.</a:t>
            </a:r>
            <a:endParaRPr sz="94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DCD7378-1DA3-4E40-BF78-EC8C3D30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88920"/>
            <a:ext cx="4709160" cy="603504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EF607D9-3CCE-4A4E-B557-9EE6FC4F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2971800"/>
            <a:ext cx="43891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4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4. Optimizar hiperparámetros mirando el test.</a:t>
            </a:r>
            <a:endParaRPr sz="94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705314C-271C-487A-B32B-D91CCC8E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49040"/>
            <a:ext cx="4709160" cy="603504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84ADBBA-BD85-45B0-8546-38EF49BE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3931920"/>
            <a:ext cx="43891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4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5. Ignorar calibración y costos.</a:t>
            </a:r>
            <a:endParaRPr sz="94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E692AEBF-6A91-4C59-8669-D06553AF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49040"/>
            <a:ext cx="4709160" cy="603504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EF4444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695B0D6-87BB-4173-BFF3-7828A428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3931920"/>
            <a:ext cx="43891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4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6. Agregar árboles sin medir latencia ni memoria.</a:t>
            </a:r>
            <a:endParaRPr sz="940"/>
          </a:p>
        </p:txBody>
      </p:sp>
    </p:spTree>
    <p:extLst>
      <p:ext uri="{BB962C8B-B14F-4D97-AF65-F5344CB8AC3E}">
        <p14:creationId xmlns:p14="http://schemas.microsoft.com/office/powerpoint/2010/main" val="9041424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976992D-5552-4C1F-8C95-B4C7BC7CF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7C73EA4-9594-4A9C-9A9F-D40C2344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B3D2F7E-184E-484A-B6F3-129E8447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30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52D514A-35DB-4927-A3EE-41AF69A0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ACTIVIDAD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BFEDC4A-0933-4FA1-B2EB-5B6A9CEB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Laboratorio guiado: del árbol al bosque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57EED72-8291-4893-B9C9-3E3F23E2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práctica debe forzar comparación honesta y registro de decisión, no solo ejecutar RandomForestClassifier.</a:t>
            </a:r>
            <a:endParaRPr sz="105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333E211-4D40-4582-BF64-B43C2729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920240"/>
            <a:ext cx="5486400" cy="2331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1. Entrenar árbol podado y traducir reglas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2. Medir inestabilidad con bootstrap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3. Entrenar bagging y Random Forest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4. Comparar OOB, CV y test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5. Medir importancia por permutación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6. Decidir política bajo capacidad y costo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8847E00-4485-450C-BAAA-99E15768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2011680"/>
            <a:ext cx="3886200" cy="2057400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637D64F-667B-497E-8E6F-034AE676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331720"/>
            <a:ext cx="16459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Entregable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2F9C14F-BE47-462D-816E-B42D8C3A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788920"/>
            <a:ext cx="3200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8537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Tabla comparativa + explicación validada + recomendación operativa.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90323205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F4928E0-DECD-4F80-9890-F5F2394C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A7A8588-E3F8-45AD-8718-9F6FD818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67F84C9-2761-4380-9EBD-406E359E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31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D641B58-ED34-42EB-8F43-5B63692C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EVIDENCIA MÍNIMA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6140240-EC2B-4FC0-A69C-5DF7B47F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Benchmark esperado del módulo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DC182D-EA85-422A-BD42-0F1B4A1F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Cada modelo debe compararse con las mismas particiones, métricas y restricciones.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3857938-49A4-4F76-82EE-49DEEDF4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228600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E73078C-F878-4FD3-B0D3-354347D3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956816"/>
            <a:ext cx="219456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48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Modelo</a:t>
            </a:r>
            <a:endParaRPr sz="7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D650E07-7C5D-4408-8A38-FB3E3307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1828800"/>
            <a:ext cx="123444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2AF131A-E90E-4E00-9E12-0274B9B9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1956816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48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ROC-AUC</a:t>
            </a:r>
            <a:endParaRPr sz="7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87B1504-8B56-4DA3-82D3-FE91F9F6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1828800"/>
            <a:ext cx="123444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64E3A725-C57E-406E-A2E1-44BB9D08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56816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48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PR-AUC</a:t>
            </a:r>
            <a:endParaRPr sz="7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D53DEA1-2FEE-439F-BABF-42D0BAB2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1828800"/>
            <a:ext cx="123444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1A37280-9D72-40E3-973C-7002D5F3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0" y="1956816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48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Brier</a:t>
            </a:r>
            <a:endParaRPr sz="7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DDFD4E7-4A58-4E3B-928F-82642CBB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1828800"/>
            <a:ext cx="123444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0B285A3-FA7F-44D2-9962-1D95B59D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1956816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48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FP/FN</a:t>
            </a:r>
            <a:endParaRPr sz="7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6FDE34BC-DD2F-49D8-BA0B-B4228142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28800"/>
            <a:ext cx="100584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0243A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53B0C76-8208-49E8-A46A-BC4B9A63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1956816"/>
            <a:ext cx="9144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48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ms</a:t>
            </a:r>
            <a:endParaRPr sz="75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DA9F96A5-2DED-4CC1-958C-293A4D59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240280"/>
            <a:ext cx="228600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FF52F5B-B4F8-4DFC-AE04-5F5853F72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219456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3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Logística</a:t>
            </a:r>
            <a:endParaRPr sz="73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6872F408-5872-4FFC-813E-4943ADB0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24028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5F22A0D-C0CF-48BF-8CE8-DC56565A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35915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BEA5D92-298D-4D33-AF8D-19FC552E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224028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1720D39-0C6A-4806-9B06-CAE1DC73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35915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6F25CA81-C86D-4AB3-B82A-EA9D7C93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224028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6AEE00B-3B6A-4877-A0FF-182BFB47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0" y="235915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D241432-E120-48CF-ADCF-6BB0514C4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24028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F018B9C-45E7-42B2-AC2A-633040E8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35915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9EAF050F-D430-45A3-9F6E-7F1A82DF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40280"/>
            <a:ext cx="10058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9B5B2F2F-E23D-4D45-BE6F-62008653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2359152"/>
            <a:ext cx="9144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39F01D3E-C2FD-458A-95BD-356047A5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651760"/>
            <a:ext cx="228600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82A06E0D-AF9C-4732-BE2F-E9461B52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770632"/>
            <a:ext cx="219456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3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podado</a:t>
            </a:r>
            <a:endParaRPr sz="73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7062EB3D-BA38-4D27-880F-E862733D8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65176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A8030F20-338D-44ED-A224-7B8FA968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77063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9191F1E5-D03C-47F5-B966-105A9A63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265176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72F324F-CE6D-4485-BC16-7026B9AE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7063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5A9D5DF9-8119-4611-A4BA-41174749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265176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97569BB2-A008-478F-80F5-77E9F0A80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0" y="277063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4717CB36-4DB4-4E54-B1CE-4C3CC365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65176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E03B1B27-462D-440B-9966-4CA8DBF4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77063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BBC338D-913C-4181-B465-5F72C896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651760"/>
            <a:ext cx="10058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730E14F0-A6E9-48F8-BD1D-4FB3143B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2770632"/>
            <a:ext cx="9144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4D6DFE7A-461C-47D8-B504-B5A82468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63240"/>
            <a:ext cx="228600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5509DB02-0D7C-4D0F-8070-35137FF8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182112"/>
            <a:ext cx="219456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3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73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FF5DC32-5B6B-42B0-B95C-DBC1479B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306324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2F97DD09-975A-4040-AF34-D9F659DD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318211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F6B94A1F-A63E-4934-9C08-99774C41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306324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D44C7BD8-E2F0-4841-BE7A-90484936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8211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D36CBE84-0ED9-4F06-961C-8F8C5DFC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06324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78A46A27-D3BE-4486-A512-A24569FFE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0" y="318211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553D38F1-8A7A-43CA-AFDA-CEAE466F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306324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8E24DAA9-C731-4BE7-9F52-0FC4AA00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18211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6A4CFEA8-C296-4D49-8C14-52AB5C2E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63240"/>
            <a:ext cx="10058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FFBBD1DE-466B-4984-BA87-D15582A2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3182112"/>
            <a:ext cx="9144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50EC2E68-8B52-4C16-8CC8-3CCEF93C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474720"/>
            <a:ext cx="228600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A9A6CABF-602C-4B44-A2C2-44361BF0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593592"/>
            <a:ext cx="219456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3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73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502E506F-4443-473F-9F20-10A23626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347472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64C10D05-FB2C-4BAA-9A58-747CA3E0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359359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DABF178A-847B-4DA4-8FBA-42F7FAC3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347472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B1A83321-4260-41F0-81D5-38C0882C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59359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B7968329-D834-45DC-8C40-88FCF0E4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47472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121628B3-5C1A-4409-BAF9-AAA48AE0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0" y="359359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7BB53673-0CD2-41E1-B2C2-976ADB39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3474720"/>
            <a:ext cx="12344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F5EA06D0-6D12-488D-9342-6770C0BB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593592"/>
            <a:ext cx="11430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07238D07-04A8-4872-8948-04DD706D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74720"/>
            <a:ext cx="100584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334155"/>
            </a:solidFill>
            <a:prstDash val="solid"/>
          </a:ln>
        </p:spPr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C53FC999-1799-4212-B9DF-4694219F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3593592"/>
            <a:ext cx="914400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748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3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—</a:t>
            </a:r>
            <a:endParaRPr sz="730"/>
          </a:p>
        </p:txBody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8B13C6E6-BAB1-4D3B-A450-4DB4C879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800600"/>
            <a:ext cx="1019556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420F47A0-F519-412D-9CC6-A9536555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4910328"/>
            <a:ext cx="9866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regla</a:t>
            </a:r>
            <a:endParaRPr sz="680"/>
          </a:p>
        </p:txBody>
      </p:sp>
      <p:sp>
        <p:nvSpPr>
          <p:cNvPr id="71" name="Text 69">
            <a:extLst xmlns:a="http://schemas.openxmlformats.org/drawingml/2006/main">
              <a:ext uri="{FF2B5EF4-FFF2-40B4-BE49-F238E27FC236}">
                <a16:creationId xmlns:a16="http://schemas.microsoft.com/office/drawing/2014/main" id="{DC3C2A15-CB15-4D50-B523-E9329D15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129784"/>
            <a:ext cx="9866376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Sin benchmark común no hay conclusión defendible.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51111851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D63DE19-B62C-40A5-A877-0166012B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4071F3F-3485-40AE-8C81-B0008A9B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2B49A20-C7E9-497E-9F9F-F5EBB7ED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32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AF17FED-E361-49A0-9E18-7AA9FD84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LECTURA COMPARADA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2F8460C-DD42-4F42-9004-19D5F4CE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Interpretabilidad, estabilidad y desempeño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EE76908-4370-4974-BB0A-945C4D9C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Forest ocupa un punto intermedio: menos interpretable que un árbol, más estable; más transparente que muchos modelos complejos, pero no automáticamente explicable.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686E6F9-B794-47AE-B433-0CACC060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65960"/>
            <a:ext cx="9966960" cy="475488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06ACAA8-9832-4A47-87B4-0BDDC0C3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130552"/>
            <a:ext cx="182880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078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Árbol</a:t>
            </a:r>
            <a:endParaRPr sz="8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2F98EC1-58C1-447D-B2FE-B3F92F1A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1305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Interpretabilidad: alto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ECFF5CE-87E2-472C-8BAC-75C21072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21305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Estabilidad: baja</a:t>
            </a:r>
            <a:endParaRPr sz="8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9974E17-0BE8-4A13-A408-7475EC14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1305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Desempeño: media</a:t>
            </a:r>
            <a:endParaRPr sz="8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12D47D79-3A87-477B-92BF-4E52F9B3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51760"/>
            <a:ext cx="9966960" cy="475488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B8E0DEF-484C-4544-96DB-7FB4209C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816352"/>
            <a:ext cx="182880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078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35067C4-4B61-4248-B6BE-5C2B813F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8163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Interpretabilidad: media</a:t>
            </a:r>
            <a:endParaRPr sz="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02AC226-2806-4CB4-B335-F583E3206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28163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Estabilidad: alta</a:t>
            </a:r>
            <a:endParaRPr sz="8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53405F5-6166-4C7B-81EB-068C0F93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8163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Desempeño: alta</a:t>
            </a:r>
            <a:endParaRPr sz="8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BA2D5B5-8F44-4FF4-A360-4BDB103C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9966960" cy="475488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67C6AFC-6BB6-4505-95C9-E5BBE45E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502152"/>
            <a:ext cx="182880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078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8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180B75F-9069-4615-837A-6EFF321E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35021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Interpretabilidad: media-baja</a:t>
            </a:r>
            <a:endParaRPr sz="8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DB9AB2A-8D23-40E7-85D7-47CB41F3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35021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Estabilidad: alta</a:t>
            </a:r>
            <a:endParaRPr sz="8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0119DAC-6D48-4B8A-BB80-A7A0CB11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5021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Desempeño: alta</a:t>
            </a:r>
            <a:endParaRPr sz="8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0CA6680E-29E0-42CE-AEA3-BCA5FFA8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23360"/>
            <a:ext cx="9966960" cy="475488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22C55E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B599955-3615-41E8-B181-0319915F0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4187952"/>
            <a:ext cx="182880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078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 b="1">
                <a:solidFill>
                  <a:srgbClr val="22C55E"/>
                </a:solidFill>
                <a:latin typeface="DejaVu Sans"/>
                <a:ea typeface="DejaVu Sans"/>
                <a:cs typeface="DejaVu Sans"/>
              </a:rPr>
              <a:t>Logística</a:t>
            </a:r>
            <a:endParaRPr sz="8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0A09188-C021-4C78-B740-E587497D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41879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Interpretabilidad: alta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3A453444-227F-4C4E-8CFD-0A143D32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41879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Estabilidad: media</a:t>
            </a:r>
            <a:endParaRPr sz="8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E082632-B8AF-4040-859C-31DC3A2D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187952"/>
            <a:ext cx="2011680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645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Desempeño: media</a:t>
            </a:r>
            <a:endParaRPr sz="8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FD5016CA-EC83-4784-B4B4-45E77FDB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83480"/>
            <a:ext cx="9875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La tabla no es una verdad universal: resume tendencias que deben validarse en cada problema.</a:t>
            </a:r>
            <a:endParaRPr sz="710"/>
          </a:p>
        </p:txBody>
      </p:sp>
    </p:spTree>
    <p:extLst>
      <p:ext uri="{BB962C8B-B14F-4D97-AF65-F5344CB8AC3E}">
        <p14:creationId xmlns:p14="http://schemas.microsoft.com/office/powerpoint/2010/main" val="110087407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6F79AA4-9950-4D71-9CCB-C7DEAE6F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81DE605-DAEE-434F-917A-92EAAE4CD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B849983-9BCF-449F-B429-B356078E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33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D087D0E-AAC4-4720-B0E5-1B1B3A46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CRITERIO PROFESIONAL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880E1F3-8B9A-4454-BE7E-7715EAE2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6256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Cuándo Random Forest puede no ser la mejor opción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C33DEBD-33F5-41E1-9E5C-E16920CD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Un buen modelo no es solo el que predice bien; también debe integrarse en el proceso de decisión.</a:t>
            </a:r>
            <a:endParaRPr sz="105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3A6CFB-87B3-4FFB-B88C-39D9631F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828800"/>
            <a:ext cx="9875520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se necesita una regla simple y auditable, un árbol podado puede ser preferible.</a:t>
            </a:r>
            <a:endParaRPr sz="12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la relación es casi lineal y la muestra es pequeña, logística puede competir muy bien.</a:t>
            </a:r>
            <a:endParaRPr sz="12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se exige extrapolación fuera del rango observado, los árboles tienen límites fuertes.</a:t>
            </a:r>
            <a:endParaRPr sz="12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la latencia es crítica, un bosque enorme puede ser inviable.</a:t>
            </a:r>
            <a:endParaRPr sz="12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2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Si la pregunta es causal, Random Forest predictivo no alcanza por sí solo.</a:t>
            </a:r>
            <a:endParaRPr sz="12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2C057A6-18E0-4C37-8B58-F367DA70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800600"/>
            <a:ext cx="9966960" cy="68580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1068326-A4DF-4FB3-97BD-97D7632B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5038344"/>
            <a:ext cx="93268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modelo correcto es el que mejora una decisión concreta bajo restricciones reales.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75224163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0DC81F6-6AFD-4DF4-9FD8-E0DBDD02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B30EA5D-7DA6-4550-8501-74B30CF4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071684E-338D-4DA5-A5C5-9D9E70DA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34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FFE1F4B-A030-47A1-A9F2-FFB5FEFE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HACIA PPT 03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37D20BA-1F73-4AF0-A8B3-C41B556A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Próximo paso: Boosting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1C19F43-7CD7-4282-B941-940E0847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Random Forest entrena árboles en paralelo y promedia. Boosting entrena árboles secuencialmente, intentando corregir errores previos.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D1C8A043-25B5-42F2-8DF9-21205A82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28800"/>
            <a:ext cx="4800600" cy="22860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C768BB9-F089-4AD8-A987-E7284162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8840"/>
            <a:ext cx="22860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99339FC-190C-40B8-B61F-BEA8A305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51760"/>
            <a:ext cx="347472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árboles paralelos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reduce varianza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agregación por voto/promedio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robusto y estable</a:t>
            </a:r>
            <a:endParaRPr sz="9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DE99A8FB-B5FB-4B48-97C6-8EEA92FE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28800"/>
            <a:ext cx="4800600" cy="22860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F7B2886-2EF5-4C1C-8972-A27DB9C5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2148840"/>
            <a:ext cx="22860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AD21541-2017-4B38-A28D-B15BB806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0840" y="2651760"/>
            <a:ext cx="347472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árboles secuenciales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corrige errores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learning rate</a:t>
            </a:r>
            <a:endParaRPr sz="9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9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puede lograr alto desempeño</a:t>
            </a:r>
            <a:endParaRPr sz="9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F269D26-BA8D-4DD5-A9B6-696D8941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892040"/>
            <a:ext cx="10241280" cy="73152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0A16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79036A6-9A73-4072-8FA7-AFFF0B46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001768"/>
            <a:ext cx="99120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68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transición</a:t>
            </a:r>
            <a:endParaRPr sz="68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07A32D6-A693-4736-AF0A-9FDFD3A2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221224"/>
            <a:ext cx="9912096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Bagging pregunta: ¿cómo estabilizo modelos inestables? Boosting pregunta: ¿cómo corrijo errores paso a paso?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5836947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AA954B2-3737-4ECF-8CE8-793342E8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D800681-CE32-424D-9204-5133664C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1805CAC-CBF8-42BD-9005-7D59AE7D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35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3668560-83C7-4A41-90BD-0D59C122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SÍNTESIS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CE48E07-CF00-4F2F-9640-42B93F69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Tres ideas que deben quedar claras</a:t>
            </a:r>
            <a:endParaRPr sz="21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0C33656-3CFA-45E3-98EA-5068D363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874520"/>
            <a:ext cx="310896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F32C925-E55E-4475-BE63-1EDB1D01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2148840"/>
            <a:ext cx="4114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953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1</a:t>
            </a:r>
            <a:endParaRPr sz="18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49DD781-1334-435D-9ACB-90301308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2670048"/>
            <a:ext cx="25603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no es un árbol grande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9DE4B5B-6CCC-4CFF-8DF1-256663F0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429000"/>
            <a:ext cx="256032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 una estrategia de diversidad + agregación</a:t>
            </a:r>
            <a:endParaRPr sz="71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4D41E80C-04A3-4A56-ACE2-934EAE2FC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874520"/>
            <a:ext cx="310896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F59E0B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B193271-37B0-4DDB-BCE5-4A27380D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2148840"/>
            <a:ext cx="4114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953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2</a:t>
            </a:r>
            <a:endParaRPr sz="1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B6734E7-22C4-4DCC-920D-F672CCC3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2670048"/>
            <a:ext cx="25603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clave no es solo B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EBA4763-86D7-4C70-890A-C08D9FDC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3429000"/>
            <a:ext cx="256032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también importa la correlación entre árboles</a:t>
            </a:r>
            <a:endParaRPr sz="71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623C4A5-8FD1-46F6-8B5E-930442E9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1874520"/>
            <a:ext cx="3108960" cy="219456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A855F7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9498369-5E2C-4C6C-BB23-7A8A5913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2148840"/>
            <a:ext cx="4114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953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3</a:t>
            </a:r>
            <a:endParaRPr sz="18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EB341E1-411E-4DA0-A4DC-39D84536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2670048"/>
            <a:ext cx="25603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importancia no es causalidad</a:t>
            </a:r>
            <a:endParaRPr sz="13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D11720D-54D5-42F7-AF3E-CB036ECC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3429000"/>
            <a:ext cx="256032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1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la explicación debe validarse fuera de muestra</a:t>
            </a:r>
            <a:endParaRPr sz="71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A02331A-9908-49C1-9E91-321CB043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5166360"/>
            <a:ext cx="102412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Próximo módulo: Boosting, interpretación avanzada y decisión bajo costos.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4231917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6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9A97406-1484-4E57-82EB-339C50E2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0C7"/>
          </a:solidFill>
          <a:ln xmlns:a="http://schemas.openxmlformats.org/drawingml/2006/main" w="12700">
            <a:solidFill>
              <a:srgbClr val="00D0C7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2EF8D5C-A92D-4AF0-A322-F5DFC47E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9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8F35AB0-361C-4990-AECD-A62CE5AB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36</a:t>
            </a:r>
            <a:endParaRPr sz="5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D917309-6F44-48A2-AED5-1EED37D1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38912"/>
            <a:ext cx="43891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 b="1">
                <a:solidFill>
                  <a:srgbClr val="00D0C7"/>
                </a:solidFill>
                <a:latin typeface="DejaVu Sans"/>
                <a:ea typeface="DejaVu Sans"/>
                <a:cs typeface="DejaVu Sans"/>
              </a:rPr>
              <a:t>CIERRE ACTIVO</a:t>
            </a:r>
            <a:endParaRPr sz="7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C302135-B0BB-4201-934E-12A69D3D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749808"/>
            <a:ext cx="7863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Preguntas para abrir la práctica</a:t>
            </a:r>
            <a:endParaRPr sz="215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066C3D4-6934-47A6-B04E-B233BC4A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1298448"/>
            <a:ext cx="1014984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Estas preguntas conectan la teoría con el notebook y las simulaciones.</a:t>
            </a:r>
            <a:endParaRPr sz="105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E345499-BAAC-44A3-B77D-EDD9F503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28800"/>
            <a:ext cx="10149840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¿Qué métrica usarías si los positivos son raros y costosos?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¿Cuándo preferirías árbol podado antes que Random Forest?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¿Cómo detectarías que la importancia de variables está engañando?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¿Qué umbral usarías si solo podés revisar 350 casos por día?</a:t>
            </a:r>
            <a:endParaRPr sz="1300"/>
          </a:p>
          <a:p xmlns:a="http://schemas.openxmlformats.org/drawingml/2006/main">
            <a:pPr marL="127000" indent="-127000">
              <a:buSzPct val="100000"/>
              <a:buChar char="•"/>
            </a:pPr>
            <a:r>
              <a:rPr sz="130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¿Qué evidencia exigirías antes de poner el modelo en producción?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8D62D30-65A8-40B4-938A-1B57F1B0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983480"/>
            <a:ext cx="10012680" cy="658368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81525"/>
          </a:solidFill>
          <a:ln xmlns:a="http://schemas.openxmlformats.org/drawingml/2006/main" w="10160">
            <a:solidFill>
              <a:srgbClr val="00D0C7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2DB8B04-F839-4003-BC27-BF38B48A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5193792"/>
            <a:ext cx="94183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rmAutofit fontScale="95444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respuesta correcta no es “más árboles”: es mejor evidencia para una decisión concreta.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95202852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2026-09-29T22:35:35.2680000Z</dcterms:created>
  <dcterms:modified xsi:type="dcterms:W3CDTF">2026-09-29T22:35:35.2680000Z</dcterms:modified>
</coreProperties>
</file>