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7cf441111045f1" /><Relationship Type="http://schemas.openxmlformats.org/officeDocument/2006/relationships/extended-properties" Target="/docProps/app.xml" Id="Rfe2a4311f3bd444c" /><Relationship Type="http://schemas.openxmlformats.org/officeDocument/2006/relationships/officeDocument" Target="/ppt/presentation.xml" Id="R345e16d1b59c47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1dcaae9a344ddd"/>
  </p:sldMasterIdLst>
  <p:notesMasterIdLst>
    <p:notesMasterId xmlns:r="http://schemas.openxmlformats.org/officeDocument/2006/relationships" r:id="Rd25ddf7ca30e47e8"/>
  </p:notesMasterIdLst>
  <p:sldIdLst>
    <p:sldId xmlns:r="http://schemas.openxmlformats.org/officeDocument/2006/relationships" id="256" r:id="R95e77700806d44f5"/>
    <p:sldId xmlns:r="http://schemas.openxmlformats.org/officeDocument/2006/relationships" id="257" r:id="Rb5f469ceee6342aa"/>
    <p:sldId xmlns:r="http://schemas.openxmlformats.org/officeDocument/2006/relationships" id="258" r:id="Re5705f2cfd0b4bb9"/>
    <p:sldId xmlns:r="http://schemas.openxmlformats.org/officeDocument/2006/relationships" id="259" r:id="Ra2524585eaf54b70"/>
    <p:sldId xmlns:r="http://schemas.openxmlformats.org/officeDocument/2006/relationships" id="260" r:id="Ra6811b9679ab4079"/>
    <p:sldId xmlns:r="http://schemas.openxmlformats.org/officeDocument/2006/relationships" id="261" r:id="R85ca951a52c54b19"/>
    <p:sldId xmlns:r="http://schemas.openxmlformats.org/officeDocument/2006/relationships" id="262" r:id="Rc48a48762c3249b6"/>
    <p:sldId xmlns:r="http://schemas.openxmlformats.org/officeDocument/2006/relationships" id="263" r:id="R684421bdfd22418f"/>
    <p:sldId xmlns:r="http://schemas.openxmlformats.org/officeDocument/2006/relationships" id="264" r:id="R78a0ee6f36814a2b"/>
    <p:sldId xmlns:r="http://schemas.openxmlformats.org/officeDocument/2006/relationships" id="265" r:id="Rf93398c39f1e4de7"/>
    <p:sldId xmlns:r="http://schemas.openxmlformats.org/officeDocument/2006/relationships" id="266" r:id="Re1c1ef783f9c43ad"/>
    <p:sldId xmlns:r="http://schemas.openxmlformats.org/officeDocument/2006/relationships" id="267" r:id="Rb9e4cf9b5df5458c"/>
    <p:sldId xmlns:r="http://schemas.openxmlformats.org/officeDocument/2006/relationships" id="268" r:id="Rc65b0b9f45dc4e12"/>
    <p:sldId xmlns:r="http://schemas.openxmlformats.org/officeDocument/2006/relationships" id="269" r:id="R12c4d9a339f242fd"/>
    <p:sldId xmlns:r="http://schemas.openxmlformats.org/officeDocument/2006/relationships" id="270" r:id="R253207421eea4f38"/>
    <p:sldId xmlns:r="http://schemas.openxmlformats.org/officeDocument/2006/relationships" id="271" r:id="R56318902330446ab"/>
    <p:sldId xmlns:r="http://schemas.openxmlformats.org/officeDocument/2006/relationships" id="272" r:id="R49a6f57767d54c4c"/>
    <p:sldId xmlns:r="http://schemas.openxmlformats.org/officeDocument/2006/relationships" id="273" r:id="Rf1d103109e6e48a5"/>
    <p:sldId xmlns:r="http://schemas.openxmlformats.org/officeDocument/2006/relationships" id="274" r:id="R91faf7df727342d2"/>
    <p:sldId xmlns:r="http://schemas.openxmlformats.org/officeDocument/2006/relationships" id="275" r:id="R62b1205d2c1e4e0f"/>
    <p:sldId xmlns:r="http://schemas.openxmlformats.org/officeDocument/2006/relationships" id="276" r:id="R17174c513f2944c0"/>
    <p:sldId xmlns:r="http://schemas.openxmlformats.org/officeDocument/2006/relationships" id="277" r:id="Rf14f75d00ae246ad"/>
    <p:sldId xmlns:r="http://schemas.openxmlformats.org/officeDocument/2006/relationships" id="278" r:id="R7599ff19e7e64e9f"/>
    <p:sldId xmlns:r="http://schemas.openxmlformats.org/officeDocument/2006/relationships" id="279" r:id="R03f81a6b38ed44f9"/>
    <p:sldId xmlns:r="http://schemas.openxmlformats.org/officeDocument/2006/relationships" id="280" r:id="R3a2d0456e7b6410e"/>
    <p:sldId xmlns:r="http://schemas.openxmlformats.org/officeDocument/2006/relationships" id="281" r:id="Ra9b0481c4a864ec5"/>
    <p:sldId xmlns:r="http://schemas.openxmlformats.org/officeDocument/2006/relationships" id="282" r:id="R9b081892afce4e5f"/>
    <p:sldId xmlns:r="http://schemas.openxmlformats.org/officeDocument/2006/relationships" id="283" r:id="Rf55c34fdce7d4929"/>
    <p:sldId xmlns:r="http://schemas.openxmlformats.org/officeDocument/2006/relationships" id="284" r:id="Rf458616e6bca4be7"/>
    <p:sldId xmlns:r="http://schemas.openxmlformats.org/officeDocument/2006/relationships" id="285" r:id="R5f4e0e7389024f7e"/>
    <p:sldId xmlns:r="http://schemas.openxmlformats.org/officeDocument/2006/relationships" id="286" r:id="R699d3cfd01494a57"/>
    <p:sldId xmlns:r="http://schemas.openxmlformats.org/officeDocument/2006/relationships" id="287" r:id="Rd20e06f6cce64284"/>
    <p:sldId xmlns:r="http://schemas.openxmlformats.org/officeDocument/2006/relationships" id="288" r:id="Rfbccd69cc0644b19"/>
    <p:sldId xmlns:r="http://schemas.openxmlformats.org/officeDocument/2006/relationships" id="289" r:id="Rb83fdaefb92a455e"/>
    <p:sldId xmlns:r="http://schemas.openxmlformats.org/officeDocument/2006/relationships" id="290" r:id="R20f708a8b0ca487b"/>
    <p:sldId xmlns:r="http://schemas.openxmlformats.org/officeDocument/2006/relationships" id="291" r:id="R2cdb65694b864da8"/>
    <p:sldId xmlns:r="http://schemas.openxmlformats.org/officeDocument/2006/relationships" id="292" r:id="R1ef6da982d1647ec"/>
    <p:sldId xmlns:r="http://schemas.openxmlformats.org/officeDocument/2006/relationships" id="293" r:id="R5693978df5cb40d4"/>
    <p:sldId xmlns:r="http://schemas.openxmlformats.org/officeDocument/2006/relationships" id="294" r:id="R4bbb82a3d795471d"/>
    <p:sldId xmlns:r="http://schemas.openxmlformats.org/officeDocument/2006/relationships" id="295" r:id="Rc8b388f040624131"/>
    <p:sldId xmlns:r="http://schemas.openxmlformats.org/officeDocument/2006/relationships" id="296" r:id="Rf3445dc5cee74891"/>
  </p:sldIdLst>
  <p:sldSz cx="12191695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3d40b78a214b7a" /><Relationship Type="http://schemas.openxmlformats.org/officeDocument/2006/relationships/slideMaster" Target="/ppt/slideMasters/slideMaster1.xml" Id="R311dcaae9a344ddd" /><Relationship Type="http://schemas.openxmlformats.org/officeDocument/2006/relationships/notesMaster" Target="/ppt/notesMasters/notesMaster1.xml" Id="Rd25ddf7ca30e47e8" /><Relationship Type="http://schemas.openxmlformats.org/officeDocument/2006/relationships/presProps" Target="/ppt/presProps.xml" Id="Ra198e777d6fb4393" /><Relationship Type="http://schemas.openxmlformats.org/officeDocument/2006/relationships/viewProps" Target="/ppt/viewProps.xml" Id="Rc129a631aac64fa2" /><Relationship Type="http://schemas.openxmlformats.org/officeDocument/2006/relationships/tableStyles" Target="/ppt/tableStyles.xml" Id="Rcf09796f60b249f3" /><Relationship Type="http://schemas.openxmlformats.org/officeDocument/2006/relationships/slide" Target="/ppt/slides/slide1.xml" Id="R95e77700806d44f5" /><Relationship Type="http://schemas.openxmlformats.org/officeDocument/2006/relationships/slide" Target="/ppt/slides/slide2.xml" Id="Rb5f469ceee6342aa" /><Relationship Type="http://schemas.openxmlformats.org/officeDocument/2006/relationships/slide" Target="/ppt/slides/slide3.xml" Id="Re5705f2cfd0b4bb9" /><Relationship Type="http://schemas.openxmlformats.org/officeDocument/2006/relationships/slide" Target="/ppt/slides/slide4.xml" Id="Ra2524585eaf54b70" /><Relationship Type="http://schemas.openxmlformats.org/officeDocument/2006/relationships/slide" Target="/ppt/slides/slide5.xml" Id="Ra6811b9679ab4079" /><Relationship Type="http://schemas.openxmlformats.org/officeDocument/2006/relationships/slide" Target="/ppt/slides/slide6.xml" Id="R85ca951a52c54b19" /><Relationship Type="http://schemas.openxmlformats.org/officeDocument/2006/relationships/slide" Target="/ppt/slides/slide7.xml" Id="Rc48a48762c3249b6" /><Relationship Type="http://schemas.openxmlformats.org/officeDocument/2006/relationships/slide" Target="/ppt/slides/slide8.xml" Id="R684421bdfd22418f" /><Relationship Type="http://schemas.openxmlformats.org/officeDocument/2006/relationships/slide" Target="/ppt/slides/slide9.xml" Id="R78a0ee6f36814a2b" /><Relationship Type="http://schemas.openxmlformats.org/officeDocument/2006/relationships/slide" Target="/ppt/slides/slide10.xml" Id="Rf93398c39f1e4de7" /><Relationship Type="http://schemas.openxmlformats.org/officeDocument/2006/relationships/slide" Target="/ppt/slides/slide11.xml" Id="Re1c1ef783f9c43ad" /><Relationship Type="http://schemas.openxmlformats.org/officeDocument/2006/relationships/slide" Target="/ppt/slides/slide12.xml" Id="Rb9e4cf9b5df5458c" /><Relationship Type="http://schemas.openxmlformats.org/officeDocument/2006/relationships/slide" Target="/ppt/slides/slide13.xml" Id="Rc65b0b9f45dc4e12" /><Relationship Type="http://schemas.openxmlformats.org/officeDocument/2006/relationships/slide" Target="/ppt/slides/slide14.xml" Id="R12c4d9a339f242fd" /><Relationship Type="http://schemas.openxmlformats.org/officeDocument/2006/relationships/slide" Target="/ppt/slides/slide15.xml" Id="R253207421eea4f38" /><Relationship Type="http://schemas.openxmlformats.org/officeDocument/2006/relationships/slide" Target="/ppt/slides/slide16.xml" Id="R56318902330446ab" /><Relationship Type="http://schemas.openxmlformats.org/officeDocument/2006/relationships/slide" Target="/ppt/slides/slide17.xml" Id="R49a6f57767d54c4c" /><Relationship Type="http://schemas.openxmlformats.org/officeDocument/2006/relationships/slide" Target="/ppt/slides/slide18.xml" Id="Rf1d103109e6e48a5" /><Relationship Type="http://schemas.openxmlformats.org/officeDocument/2006/relationships/slide" Target="/ppt/slides/slide19.xml" Id="R91faf7df727342d2" /><Relationship Type="http://schemas.openxmlformats.org/officeDocument/2006/relationships/slide" Target="/ppt/slides/slide20.xml" Id="R62b1205d2c1e4e0f" /><Relationship Type="http://schemas.openxmlformats.org/officeDocument/2006/relationships/slide" Target="/ppt/slides/slide21.xml" Id="R17174c513f2944c0" /><Relationship Type="http://schemas.openxmlformats.org/officeDocument/2006/relationships/slide" Target="/ppt/slides/slide22.xml" Id="Rf14f75d00ae246ad" /><Relationship Type="http://schemas.openxmlformats.org/officeDocument/2006/relationships/slide" Target="/ppt/slides/slide23.xml" Id="R7599ff19e7e64e9f" /><Relationship Type="http://schemas.openxmlformats.org/officeDocument/2006/relationships/slide" Target="/ppt/slides/slide24.xml" Id="R03f81a6b38ed44f9" /><Relationship Type="http://schemas.openxmlformats.org/officeDocument/2006/relationships/slide" Target="/ppt/slides/slide25.xml" Id="R3a2d0456e7b6410e" /><Relationship Type="http://schemas.openxmlformats.org/officeDocument/2006/relationships/slide" Target="/ppt/slides/slide26.xml" Id="Ra9b0481c4a864ec5" /><Relationship Type="http://schemas.openxmlformats.org/officeDocument/2006/relationships/slide" Target="/ppt/slides/slide27.xml" Id="R9b081892afce4e5f" /><Relationship Type="http://schemas.openxmlformats.org/officeDocument/2006/relationships/slide" Target="/ppt/slides/slide28.xml" Id="Rf55c34fdce7d4929" /><Relationship Type="http://schemas.openxmlformats.org/officeDocument/2006/relationships/slide" Target="/ppt/slides/slide29.xml" Id="Rf458616e6bca4be7" /><Relationship Type="http://schemas.openxmlformats.org/officeDocument/2006/relationships/slide" Target="/ppt/slides/slide30.xml" Id="R5f4e0e7389024f7e" /><Relationship Type="http://schemas.openxmlformats.org/officeDocument/2006/relationships/slide" Target="/ppt/slides/slide31.xml" Id="R699d3cfd01494a57" /><Relationship Type="http://schemas.openxmlformats.org/officeDocument/2006/relationships/slide" Target="/ppt/slides/slide32.xml" Id="Rd20e06f6cce64284" /><Relationship Type="http://schemas.openxmlformats.org/officeDocument/2006/relationships/slide" Target="/ppt/slides/slide33.xml" Id="Rfbccd69cc0644b19" /><Relationship Type="http://schemas.openxmlformats.org/officeDocument/2006/relationships/slide" Target="/ppt/slides/slide34.xml" Id="Rb83fdaefb92a455e" /><Relationship Type="http://schemas.openxmlformats.org/officeDocument/2006/relationships/slide" Target="/ppt/slides/slide35.xml" Id="R20f708a8b0ca487b" /><Relationship Type="http://schemas.openxmlformats.org/officeDocument/2006/relationships/slide" Target="/ppt/slides/slide36.xml" Id="R2cdb65694b864da8" /><Relationship Type="http://schemas.openxmlformats.org/officeDocument/2006/relationships/slide" Target="/ppt/slides/slide37.xml" Id="R1ef6da982d1647ec" /><Relationship Type="http://schemas.openxmlformats.org/officeDocument/2006/relationships/slide" Target="/ppt/slides/slide38.xml" Id="R5693978df5cb40d4" /><Relationship Type="http://schemas.openxmlformats.org/officeDocument/2006/relationships/slide" Target="/ppt/slides/slide39.xml" Id="R4bbb82a3d795471d" /><Relationship Type="http://schemas.openxmlformats.org/officeDocument/2006/relationships/slide" Target="/ppt/slides/slide40.xml" Id="Rc8b388f040624131" /><Relationship Type="http://schemas.openxmlformats.org/officeDocument/2006/relationships/slide" Target="/ppt/slides/slide41.xml" Id="Rf3445dc5cee748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931e4dbb3e4d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db6d44fcfb44fa" /><Relationship Type="http://schemas.openxmlformats.org/officeDocument/2006/relationships/notesMaster" Target="/ppt/notesMasters/notesMaster1.xml" Id="R731289b6ca2e44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bce1b26e59471f" /><Relationship Type="http://schemas.openxmlformats.org/officeDocument/2006/relationships/notesMaster" Target="/ppt/notesMasters/notesMaster1.xml" Id="Rbe6bc1b9a8ef46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aa50acb2a344dd" /><Relationship Type="http://schemas.openxmlformats.org/officeDocument/2006/relationships/notesMaster" Target="/ppt/notesMasters/notesMaster1.xml" Id="Rd393ae61b89341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cf4f74cb8348f0" /><Relationship Type="http://schemas.openxmlformats.org/officeDocument/2006/relationships/notesMaster" Target="/ppt/notesMasters/notesMaster1.xml" Id="Rde8c9da351bb47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e2edc234c44a71" /><Relationship Type="http://schemas.openxmlformats.org/officeDocument/2006/relationships/notesMaster" Target="/ppt/notesMasters/notesMaster1.xml" Id="R65068870b31d4c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ce3e86be5a4be6" /><Relationship Type="http://schemas.openxmlformats.org/officeDocument/2006/relationships/notesMaster" Target="/ppt/notesMasters/notesMaster1.xml" Id="R91fc00cf0a3f4e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ccb06cd8a6450e" /><Relationship Type="http://schemas.openxmlformats.org/officeDocument/2006/relationships/notesMaster" Target="/ppt/notesMasters/notesMaster1.xml" Id="R20e4d0e9e8094a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301a3ad8e14c36" /><Relationship Type="http://schemas.openxmlformats.org/officeDocument/2006/relationships/notesMaster" Target="/ppt/notesMasters/notesMaster1.xml" Id="R132698fe3e8343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9310b68f5b4aad" /><Relationship Type="http://schemas.openxmlformats.org/officeDocument/2006/relationships/notesMaster" Target="/ppt/notesMasters/notesMaster1.xml" Id="R5cdebb48784145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5ee17e660248df" /><Relationship Type="http://schemas.openxmlformats.org/officeDocument/2006/relationships/notesMaster" Target="/ppt/notesMasters/notesMaster1.xml" Id="Ra5833eb15fba43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a72b2b94c448ff" /><Relationship Type="http://schemas.openxmlformats.org/officeDocument/2006/relationships/notesMaster" Target="/ppt/notesMasters/notesMaster1.xml" Id="R0f919d470e2846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298abf52d3e45b5" /><Relationship Type="http://schemas.openxmlformats.org/officeDocument/2006/relationships/notesMaster" Target="/ppt/notesMasters/notesMaster1.xml" Id="R2b75a21a536e445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92a6a30122484d" /><Relationship Type="http://schemas.openxmlformats.org/officeDocument/2006/relationships/notesMaster" Target="/ppt/notesMasters/notesMaster1.xml" Id="Rb4727e4c8c7146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fe48449121c4297" /><Relationship Type="http://schemas.openxmlformats.org/officeDocument/2006/relationships/notesMaster" Target="/ppt/notesMasters/notesMaster1.xml" Id="R342107a134d449e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f7433b07b2848f3" /><Relationship Type="http://schemas.openxmlformats.org/officeDocument/2006/relationships/notesMaster" Target="/ppt/notesMasters/notesMaster1.xml" Id="R2f021559a93148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16aa12167942eb" /><Relationship Type="http://schemas.openxmlformats.org/officeDocument/2006/relationships/notesMaster" Target="/ppt/notesMasters/notesMaster1.xml" Id="R05ff2dc72d69481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29455d27d945c8" /><Relationship Type="http://schemas.openxmlformats.org/officeDocument/2006/relationships/notesMaster" Target="/ppt/notesMasters/notesMaster1.xml" Id="Rf4e199ab08694ef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ae428f442342e2" /><Relationship Type="http://schemas.openxmlformats.org/officeDocument/2006/relationships/notesMaster" Target="/ppt/notesMasters/notesMaster1.xml" Id="R49701b1cd2aa406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12cb90ef8c64ffe" /><Relationship Type="http://schemas.openxmlformats.org/officeDocument/2006/relationships/notesMaster" Target="/ppt/notesMasters/notesMaster1.xml" Id="Rd59c26cea5914d3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1cbaaf2a48462a" /><Relationship Type="http://schemas.openxmlformats.org/officeDocument/2006/relationships/notesMaster" Target="/ppt/notesMasters/notesMaster1.xml" Id="Rac8dc112189e47e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461f7496af94eb5" /><Relationship Type="http://schemas.openxmlformats.org/officeDocument/2006/relationships/notesMaster" Target="/ppt/notesMasters/notesMaster1.xml" Id="R4b530d433cbf457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1f3e4b429eb4a3d" /><Relationship Type="http://schemas.openxmlformats.org/officeDocument/2006/relationships/notesMaster" Target="/ppt/notesMasters/notesMaster1.xml" Id="Rb367e633f3bf492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a46e8d1eef84708" /><Relationship Type="http://schemas.openxmlformats.org/officeDocument/2006/relationships/notesMaster" Target="/ppt/notesMasters/notesMaster1.xml" Id="R9b7fddce3f46413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73c3fcdba4440a8" /><Relationship Type="http://schemas.openxmlformats.org/officeDocument/2006/relationships/notesMaster" Target="/ppt/notesMasters/notesMaster1.xml" Id="R292e9f6f6450415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c24eeeed9824fa1" /><Relationship Type="http://schemas.openxmlformats.org/officeDocument/2006/relationships/notesMaster" Target="/ppt/notesMasters/notesMaster1.xml" Id="Redcbb0e60ba44cc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c35e07765c24f70" /><Relationship Type="http://schemas.openxmlformats.org/officeDocument/2006/relationships/notesMaster" Target="/ppt/notesMasters/notesMaster1.xml" Id="R4c2c8812b9934fd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0eb09ed8e67485e" /><Relationship Type="http://schemas.openxmlformats.org/officeDocument/2006/relationships/notesMaster" Target="/ppt/notesMasters/notesMaster1.xml" Id="R78b6245b89f444a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38dbb16077a4bbb" /><Relationship Type="http://schemas.openxmlformats.org/officeDocument/2006/relationships/notesMaster" Target="/ppt/notesMasters/notesMaster1.xml" Id="R93f9b54b27f14f4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9cb2dc2c446461e" /><Relationship Type="http://schemas.openxmlformats.org/officeDocument/2006/relationships/notesMaster" Target="/ppt/notesMasters/notesMaster1.xml" Id="R17c46f8a16b9413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779e0b3eee04fd8" /><Relationship Type="http://schemas.openxmlformats.org/officeDocument/2006/relationships/notesMaster" Target="/ppt/notesMasters/notesMaster1.xml" Id="R31b92c3fdbc64ec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1c39adaad424ee6" /><Relationship Type="http://schemas.openxmlformats.org/officeDocument/2006/relationships/notesMaster" Target="/ppt/notesMasters/notesMaster1.xml" Id="R23e485b46d0547b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5b92675f2fc409a" /><Relationship Type="http://schemas.openxmlformats.org/officeDocument/2006/relationships/notesMaster" Target="/ppt/notesMasters/notesMaster1.xml" Id="Rca952fd32410419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25d0d9c94b146f2" /><Relationship Type="http://schemas.openxmlformats.org/officeDocument/2006/relationships/notesMaster" Target="/ppt/notesMasters/notesMaster1.xml" Id="R534f656602964c8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bee5481d9b3492e" /><Relationship Type="http://schemas.openxmlformats.org/officeDocument/2006/relationships/notesMaster" Target="/ppt/notesMasters/notesMaster1.xml" Id="R2a263e12102e41d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5e8d28aa8e44d80" /><Relationship Type="http://schemas.openxmlformats.org/officeDocument/2006/relationships/notesMaster" Target="/ppt/notesMasters/notesMaster1.xml" Id="R82b48f456b684e7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d314415a71f4a9b" /><Relationship Type="http://schemas.openxmlformats.org/officeDocument/2006/relationships/notesMaster" Target="/ppt/notesMasters/notesMaster1.xml" Id="Ra029ccbc3aad401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3cbd5006eb346ae" /><Relationship Type="http://schemas.openxmlformats.org/officeDocument/2006/relationships/notesMaster" Target="/ppt/notesMasters/notesMaster1.xml" Id="Rf7c822f63b5942f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d516faaf8b264f51" /><Relationship Type="http://schemas.openxmlformats.org/officeDocument/2006/relationships/notesMaster" Target="/ppt/notesMasters/notesMaster1.xml" Id="Recf9c36412714ad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18e66c9c8fa4230" /><Relationship Type="http://schemas.openxmlformats.org/officeDocument/2006/relationships/notesMaster" Target="/ppt/notesMasters/notesMaster1.xml" Id="Rb9aaa9260ceb48c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1072aa9f1a840fb" /><Relationship Type="http://schemas.openxmlformats.org/officeDocument/2006/relationships/notesMaster" Target="/ppt/notesMasters/notesMaster1.xml" Id="Rd7d4f3a9155f4de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4cb947444e6475f" /><Relationship Type="http://schemas.openxmlformats.org/officeDocument/2006/relationships/notesMaster" Target="/ppt/notesMasters/notesMaster1.xml" Id="R062927efae3442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 reglas interpretables a modelos no lineales para decidir.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Del modelo lineal a reglas de decisión.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clase no termina en un árbol bonito: termina en una regla defendible para actuar..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Caso guía: priorización de siniestros.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Cuando una frontera lineal no alcanza.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Un árbol traduce datos en preguntas encadenadas.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Nombre cada pieza antes de discutir matemática, complejidad o interpretación..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Dos representaciones de un mismo modelo.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CART: Classification and Regression Trees.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¿Qué significa “buen split”?.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Gini mide cuán mezcladas están las clases dentro de un nodo..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Ejemplo calculado: dos splits candidatos.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Entropía e information gain.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En la práctica suelen elegir splits similares, pero no enseñan exactamente lo mismo..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Construcción recursiva paso a paso.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hoja resume las observaciones que llegaron por el mismo camino..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No todos los árboles clasifican: también predicen valores continuos..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Interacciones sin escribir interacciones.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Interpretabilidad: reglas IF–THEN.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Complejidad: cuánto crece el árbol.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Overfitting: el árbol memoriza regiones pequeñas.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Hiperparámetros que controlan el árbol.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max_depth: el control más visible.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min_samples_leaf y min_samples_split.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Pre-pruning: detener antes de memorizar.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Post-pruning: poda costo-complejidad.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A medida que aumenta α, desaparecen ramas completas..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profundidad reduce sesgo, pero puede aumentar mucho la varianza..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Inestabilidad: el talón de Aquiles del árbol.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Probabilidades de árboles: cuidado con calibración.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Desbalance de clases y costos asimétricos.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Métrica técnica + política de decisión.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Importancia de variables: útil pero peligrosa.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Clasificación vs regresión: misma estructura, distinta pérdida.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Flujo de trabajo para el caso de siniestros.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El objetivo práctico es ver el árbol, controlar su complejidad y defender una regla..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Simulaciones que nacen de esta PPT.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Checklist de un árbol defendible.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mayoría de los problemas no son de sintaxis: son de diseño de evidencia..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Puente hacia Random Forest.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Un árbol es una máquina de reglas..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Apoyo conceptual: https://scikit-learn.org/stable/modules/tree.html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3bfd5b62814378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5c27ba11a54981" /><Relationship Type="http://schemas.openxmlformats.org/officeDocument/2006/relationships/slideLayout" Target="/ppt/slideLayouts/slideLayout1.xml" Id="Rb8443eef71f94dc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443eef71f94dca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c9e0c20a74756" /><Relationship Type="http://schemas.openxmlformats.org/officeDocument/2006/relationships/notesSlide" Target="/ppt/notesSlides/notesSlide1.xml" Id="Rface4ed3647342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05e750491435b" /><Relationship Type="http://schemas.openxmlformats.org/officeDocument/2006/relationships/notesSlide" Target="/ppt/notesSlides/notesSlide2.xml" Id="Rece2fffbc4764f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d30b5422c41fa" /><Relationship Type="http://schemas.openxmlformats.org/officeDocument/2006/relationships/notesSlide" Target="/ppt/notesSlides/notesSlide3.xml" Id="R472d731af78a45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f285e1a35425c" /><Relationship Type="http://schemas.openxmlformats.org/officeDocument/2006/relationships/notesSlide" Target="/ppt/notesSlides/notesSlide4.xml" Id="R1e60a721805d44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8634ee8ca4f27" /><Relationship Type="http://schemas.openxmlformats.org/officeDocument/2006/relationships/notesSlide" Target="/ppt/notesSlides/notesSlide5.xml" Id="Rb91d06945ff347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036e0b6dc467f" /><Relationship Type="http://schemas.openxmlformats.org/officeDocument/2006/relationships/notesSlide" Target="/ppt/notesSlides/notesSlide6.xml" Id="Re75e1ded74844b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8d4f14fe9467b" /><Relationship Type="http://schemas.openxmlformats.org/officeDocument/2006/relationships/notesSlide" Target="/ppt/notesSlides/notesSlide7.xml" Id="R4216000fc3c64e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8a064b4ed4a0c" /><Relationship Type="http://schemas.openxmlformats.org/officeDocument/2006/relationships/notesSlide" Target="/ppt/notesSlides/notesSlide8.xml" Id="R7c6f344c42e245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e92a563114904" /><Relationship Type="http://schemas.openxmlformats.org/officeDocument/2006/relationships/notesSlide" Target="/ppt/notesSlides/notesSlide9.xml" Id="Ra93d21378c2448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83fba74074200" /><Relationship Type="http://schemas.openxmlformats.org/officeDocument/2006/relationships/notesSlide" Target="/ppt/notesSlides/notesSlide10.xml" Id="R1bd58ff777a346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17a7fb8314d7a" /><Relationship Type="http://schemas.openxmlformats.org/officeDocument/2006/relationships/notesSlide" Target="/ppt/notesSlides/notesSlide11.xml" Id="R6399b1e3d9074a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987884b9e426c" /><Relationship Type="http://schemas.openxmlformats.org/officeDocument/2006/relationships/notesSlide" Target="/ppt/notesSlides/notesSlide12.xml" Id="Re8f761d5466048f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f26e5817848e5" /><Relationship Type="http://schemas.openxmlformats.org/officeDocument/2006/relationships/notesSlide" Target="/ppt/notesSlides/notesSlide13.xml" Id="R672e7d338f8b44a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8cdacf949e4954" /><Relationship Type="http://schemas.openxmlformats.org/officeDocument/2006/relationships/notesSlide" Target="/ppt/notesSlides/notesSlide14.xml" Id="R37683aa3c39a492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474fd2a124d11" /><Relationship Type="http://schemas.openxmlformats.org/officeDocument/2006/relationships/notesSlide" Target="/ppt/notesSlides/notesSlide15.xml" Id="R3032bc73da5349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3223f99d44785" /><Relationship Type="http://schemas.openxmlformats.org/officeDocument/2006/relationships/notesSlide" Target="/ppt/notesSlides/notesSlide16.xml" Id="Rc3df4251327e45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edebda3a042e1" /><Relationship Type="http://schemas.openxmlformats.org/officeDocument/2006/relationships/notesSlide" Target="/ppt/notesSlides/notesSlide17.xml" Id="Raac2f311d57e46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1269bdbad4741" /><Relationship Type="http://schemas.openxmlformats.org/officeDocument/2006/relationships/notesSlide" Target="/ppt/notesSlides/notesSlide18.xml" Id="R4f085908afb74ec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42b22ee7949ee" /><Relationship Type="http://schemas.openxmlformats.org/officeDocument/2006/relationships/notesSlide" Target="/ppt/notesSlides/notesSlide19.xml" Id="R83210f7c035f45f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c866345a64e28" /><Relationship Type="http://schemas.openxmlformats.org/officeDocument/2006/relationships/notesSlide" Target="/ppt/notesSlides/notesSlide20.xml" Id="R85e487ab8fdc4b2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9e6ea72a24923" /><Relationship Type="http://schemas.openxmlformats.org/officeDocument/2006/relationships/notesSlide" Target="/ppt/notesSlides/notesSlide21.xml" Id="R95d526f6812741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d3ba76a4c4f6a" /><Relationship Type="http://schemas.openxmlformats.org/officeDocument/2006/relationships/notesSlide" Target="/ppt/notesSlides/notesSlide22.xml" Id="R8156f58ad81446b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d45bb7e2f4f7b" /><Relationship Type="http://schemas.openxmlformats.org/officeDocument/2006/relationships/notesSlide" Target="/ppt/notesSlides/notesSlide23.xml" Id="R0850b94f428f410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bf7fa026f4e3c" /><Relationship Type="http://schemas.openxmlformats.org/officeDocument/2006/relationships/notesSlide" Target="/ppt/notesSlides/notesSlide24.xml" Id="Rf179d2a50a6340b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dce74248b4443" /><Relationship Type="http://schemas.openxmlformats.org/officeDocument/2006/relationships/notesSlide" Target="/ppt/notesSlides/notesSlide25.xml" Id="Rdfed03ad6842459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171d667324998" /><Relationship Type="http://schemas.openxmlformats.org/officeDocument/2006/relationships/notesSlide" Target="/ppt/notesSlides/notesSlide26.xml" Id="R7ee53879ce9b4d7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e870c77b84148" /><Relationship Type="http://schemas.openxmlformats.org/officeDocument/2006/relationships/notesSlide" Target="/ppt/notesSlides/notesSlide27.xml" Id="Rabe9fb31677c48c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e8c2468a84112" /><Relationship Type="http://schemas.openxmlformats.org/officeDocument/2006/relationships/notesSlide" Target="/ppt/notesSlides/notesSlide28.xml" Id="R8d487c2f550e465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c4694fe264ac2" /><Relationship Type="http://schemas.openxmlformats.org/officeDocument/2006/relationships/notesSlide" Target="/ppt/notesSlides/notesSlide29.xml" Id="Re513e6a3f174459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a59b135df4440" /><Relationship Type="http://schemas.openxmlformats.org/officeDocument/2006/relationships/notesSlide" Target="/ppt/notesSlides/notesSlide30.xml" Id="R16d29b5c1dec463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275c843824b6c" /><Relationship Type="http://schemas.openxmlformats.org/officeDocument/2006/relationships/notesSlide" Target="/ppt/notesSlides/notesSlide31.xml" Id="Reb14dc71744e4fd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6930d7fab4098" /><Relationship Type="http://schemas.openxmlformats.org/officeDocument/2006/relationships/notesSlide" Target="/ppt/notesSlides/notesSlide32.xml" Id="R39423b4a38b146b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e799d98194296" /><Relationship Type="http://schemas.openxmlformats.org/officeDocument/2006/relationships/notesSlide" Target="/ppt/notesSlides/notesSlide33.xml" Id="Rcfa996a8a6704bc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5818e2266469d" /><Relationship Type="http://schemas.openxmlformats.org/officeDocument/2006/relationships/notesSlide" Target="/ppt/notesSlides/notesSlide34.xml" Id="R8942c1fe11b941d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f6227615274881" /><Relationship Type="http://schemas.openxmlformats.org/officeDocument/2006/relationships/notesSlide" Target="/ppt/notesSlides/notesSlide35.xml" Id="R4a4e101738cf4f7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97d7e687b44c5" /><Relationship Type="http://schemas.openxmlformats.org/officeDocument/2006/relationships/notesSlide" Target="/ppt/notesSlides/notesSlide36.xml" Id="Rd3652bbd639c4bc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3172dbd254b28" /><Relationship Type="http://schemas.openxmlformats.org/officeDocument/2006/relationships/notesSlide" Target="/ppt/notesSlides/notesSlide37.xml" Id="Ra62598e9dc704e1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030c2da93b4518" /><Relationship Type="http://schemas.openxmlformats.org/officeDocument/2006/relationships/notesSlide" Target="/ppt/notesSlides/notesSlide38.xml" Id="R3b427b6fe291409e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5a95fe3cf34165" /><Relationship Type="http://schemas.openxmlformats.org/officeDocument/2006/relationships/notesSlide" Target="/ppt/notesSlides/notesSlide39.xml" Id="Rc8022af15458456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8fd6bb30f4e6a" /><Relationship Type="http://schemas.openxmlformats.org/officeDocument/2006/relationships/notesSlide" Target="/ppt/notesSlides/notesSlide40.xml" Id="Ra53ebc1f800c47a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1974852454de3" /><Relationship Type="http://schemas.openxmlformats.org/officeDocument/2006/relationships/notesSlide" Target="/ppt/notesSlides/notesSlide41.xml" Id="Raa510098004b4c7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F654925-19E1-42CF-A381-26DDB341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6682CE5-B1E1-4C34-BE2D-A7B5B1D9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B436820-FD32-4DD0-8F63-F8C8D908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502920"/>
            <a:ext cx="32004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MÓDULO 09 · PPT 01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61810A2-1EB0-4B54-8B46-8DB81C7E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43000"/>
            <a:ext cx="576072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Árboles de decisión</a:t>
            </a:r>
            <a:endParaRPr sz="4200"/>
          </a:p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y CART</a:t>
            </a:r>
            <a:endParaRPr sz="4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1BD0EED-661D-4685-A9AC-28CB7021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762250"/>
            <a:ext cx="571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 reglas interpretables a modelos no lineales para decidir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3C22490-83D5-443B-B632-F17A5E5F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685800"/>
            <a:ext cx="4434840" cy="2651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38650E8-BEFF-4B14-8211-1ECD7C20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685800"/>
            <a:ext cx="2306117" cy="2651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B5AAC47-F8B3-40FE-9445-E5DAC860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957" y="685800"/>
            <a:ext cx="2128723" cy="11932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C649A95-1C91-4B88-BC32-48BEA459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957" y="1879092"/>
            <a:ext cx="2128723" cy="14584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81D4D69-11C7-4B3E-90E0-A1DF0F4A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8819" y="1218895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DFE693F2-6E60-4C2E-8399-5E12C987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697" y="1749247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4289D15-3B53-481D-9BE1-6342CA45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6213" y="265084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7EFD6904-0C72-40B8-AD09-A3BB8844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1878" y="235915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2C10BE1D-D070-413F-A7EF-FE6038E5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8846" y="1112825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6BB5D269-B1B2-49CB-96A1-CFE9185F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7117" y="143103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EFFCBB2-41E5-4AD3-BB62-CA418C92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4936" y="265084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AE0EF05-132A-438E-ACA9-CC86C5BEE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3207" y="2412187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8F315D0-2C50-493C-9740-ACC32CE4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1452" y="2147011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B9B6BA2-0786-402F-B75F-17263237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1026" y="196138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FC0124F-42DA-4F25-A20E-824D7C24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4449" y="3703320"/>
            <a:ext cx="145618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4.8</a:t>
            </a:r>
            <a:endParaRPr sz="10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E08E5A3-004F-47C9-9467-0BD2EA82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9135" y="4759452"/>
            <a:ext cx="1237755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A</a:t>
            </a:r>
            <a:endParaRPr sz="9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04D06A2-E5B7-41FA-83AE-3874F253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7052" y="4759452"/>
            <a:ext cx="131056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2.1</a:t>
            </a:r>
            <a:endParaRPr sz="9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C67DF330-9A09-4774-9FD1-AA69CB9F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9395" y="5431536"/>
            <a:ext cx="109213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B</a:t>
            </a:r>
            <a:endParaRPr sz="8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BCEAA61-B027-4410-A4BF-07178191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3971" y="5431536"/>
            <a:ext cx="109213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C</a:t>
            </a:r>
            <a:endParaRPr sz="8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7EB12C90-3625-454B-B88E-EFEEF923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886200"/>
            <a:ext cx="82296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333"/>
          </a:solidFill>
          <a:ln xmlns:a="http://schemas.openxmlformats.org/drawingml/2006/main" w="7620">
            <a:solidFill>
              <a:srgbClr val="14B8A6">
                <a:alpha val="80000"/>
              </a:srgbClr>
            </a:solidFill>
          </a:ln>
        </p:spPr>
        <p:txBody>
          <a:bodyPr xmlns:a="http://schemas.openxmlformats.org/drawingml/2006/main" wrap="square" lIns="381" tIns="381" rIns="381" bIns="381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8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9C786F98-4867-4DCE-AA1D-A45DF827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886200"/>
            <a:ext cx="141732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333"/>
          </a:solidFill>
          <a:ln xmlns:a="http://schemas.openxmlformats.org/drawingml/2006/main" w="7620">
            <a:solidFill>
              <a:srgbClr val="22D3EE">
                <a:alpha val="80000"/>
              </a:srgbClr>
            </a:solidFill>
          </a:ln>
        </p:spPr>
        <p:txBody>
          <a:bodyPr xmlns:a="http://schemas.openxmlformats.org/drawingml/2006/main" wrap="square" lIns="381" tIns="381" rIns="381" bIns="381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22D3EE"/>
                </a:solidFill>
                <a:latin typeface="DejaVu Sans"/>
                <a:ea typeface="DejaVu Sans"/>
                <a:cs typeface="DejaVu Sans"/>
              </a:rPr>
              <a:t>Gini · Entropía</a:t>
            </a:r>
            <a:endParaRPr sz="8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1AA318B4-C12A-4552-B83E-DD6E2FF0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886200"/>
            <a:ext cx="91440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333"/>
          </a:solidFill>
          <a:ln xmlns:a="http://schemas.openxmlformats.org/drawingml/2006/main" w="7620">
            <a:solidFill>
              <a:srgbClr val="F59E0B">
                <a:alpha val="80000"/>
              </a:srgbClr>
            </a:solidFill>
          </a:ln>
        </p:spPr>
        <p:txBody>
          <a:bodyPr xmlns:a="http://schemas.openxmlformats.org/drawingml/2006/main" wrap="square" lIns="381" tIns="381" rIns="381" bIns="381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Pruning</a:t>
            </a:r>
            <a:endParaRPr sz="8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B655BFBB-1F58-4DF6-A8BF-FB7DA0BA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0" y="3886200"/>
            <a:ext cx="141732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333"/>
          </a:solidFill>
          <a:ln xmlns:a="http://schemas.openxmlformats.org/drawingml/2006/main" w="7620">
            <a:solidFill>
              <a:srgbClr val="A855F7">
                <a:alpha val="80000"/>
              </a:srgbClr>
            </a:solidFill>
          </a:ln>
        </p:spPr>
        <p:txBody>
          <a:bodyPr xmlns:a="http://schemas.openxmlformats.org/drawingml/2006/main" wrap="square" lIns="381" tIns="381" rIns="381" bIns="381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Interpretabilidad</a:t>
            </a:r>
            <a:endParaRPr sz="85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027B11E9-D7C8-4115-9433-110CFBDD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9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05192737-EC23-4ABF-AC17-F51F5C39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6528816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endParaRPr sz="65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9D94EB21-CD34-4A53-A2F0-0D14AAEB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01</a:t>
            </a:r>
            <a:endParaRPr sz="700"/>
          </a:p>
        </p:txBody>
      </p:sp>
      <p:sp>
        <p:nvSpPr>
          <p:cNvPr id="4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825BD49-B448-4B2D-B5D8-BEAE438D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938" y="685800"/>
            <a:ext cx="953" cy="2651760"/>
          </a:xfrm>
          <a:custGeom xmlns:a="http://schemas.openxmlformats.org/drawingml/2006/main">
            <a:pathLst>
              <a:path w="953" h="2651760">
                <a:moveTo>
                  <a:pt x="0" y="0"/>
                </a:moveTo>
                <a:lnTo>
                  <a:pt x="953" y="265176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84386B1-F2F5-47D9-AF26-2495E9F0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6938" y="1879092"/>
            <a:ext cx="2128742" cy="953"/>
          </a:xfrm>
          <a:custGeom xmlns:a="http://schemas.openxmlformats.org/drawingml/2006/main">
            <a:pathLst>
              <a:path w="2128742" h="953">
                <a:moveTo>
                  <a:pt x="0" y="0"/>
                </a:moveTo>
                <a:lnTo>
                  <a:pt x="2128742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cxnSp>
        <p:nvCxnSpPr>
          <p:cNvPr id="83" name=""/>
          <p:cNvCxnSpPr>
            <a:stCxn xmlns:a="http://schemas.openxmlformats.org/drawingml/2006/main" id="27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 flipH="1">
            <a:off x="7868013" y="4114800"/>
            <a:ext cx="1024528" cy="64465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8541292-9FEF-42C0-8D95-0CBC9D64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8835" y="4265676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85" name=""/>
          <p:cNvCxnSpPr>
            <a:stCxn xmlns:a="http://schemas.openxmlformats.org/drawingml/2006/main" id="27" idx="2"/>
            <a:endCxn xmlns:a="http://schemas.openxmlformats.org/drawingml/2006/main" id="29" idx="0"/>
          </p:cNvCxnSpPr>
          <p:nvPr/>
        </p:nvCxnSpPr>
        <p:spPr>
          <a:xfrm xmlns:a="http://schemas.openxmlformats.org/drawingml/2006/main">
            <a:off x="8892540" y="4114800"/>
            <a:ext cx="1549794" cy="64465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F5D178C-DDB6-42FF-8261-F483AE5A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5996" y="4265676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87" name=""/>
          <p:cNvCxnSpPr>
            <a:stCxn xmlns:a="http://schemas.openxmlformats.org/drawingml/2006/main" id="29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 flipH="1">
            <a:off x="9875464" y="5170932"/>
            <a:ext cx="566870" cy="26060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AE22483-A302-4FCB-9329-FC45D6A8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7486" y="5129784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89" name=""/>
          <p:cNvCxnSpPr>
            <a:stCxn xmlns:a="http://schemas.openxmlformats.org/drawingml/2006/main" id="29" idx="2"/>
            <a:endCxn xmlns:a="http://schemas.openxmlformats.org/drawingml/2006/main" id="31" idx="0"/>
          </p:cNvCxnSpPr>
          <p:nvPr/>
        </p:nvCxnSpPr>
        <p:spPr>
          <a:xfrm xmlns:a="http://schemas.openxmlformats.org/drawingml/2006/main">
            <a:off x="10442334" y="5170932"/>
            <a:ext cx="847706" cy="26060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3F3EF57-3E27-45AA-8B0E-8AC68436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4765" y="5129784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040653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63D0D68-FDBA-464A-A409-DA46B755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B0A453C-208D-4FBC-82DE-25125131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F1CD562-7E2F-4D4C-B746-93096684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MAPA DEL MÓDULO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32D13BF-2BF4-4BDC-BEA3-492F6CE3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Del modelo lineal a reglas de decisión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150082-5088-4A9F-890C-FA628973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módulo anterior produjo probabilidades; ahora aprenderemos modelos que segmentan el espacio mediante preguntas.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D6871F1-523E-4AB7-84A5-B7B78F6E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74520"/>
            <a:ext cx="2033626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Datos</a:t>
            </a:r>
            <a:endParaRPr sz="1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A27011B-31CD-433E-BB0B-49A7282B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0594" y="1874520"/>
            <a:ext cx="2033626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22D3EE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138682B-FACF-46EF-A97B-1979DC9A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3947" y="1874520"/>
            <a:ext cx="2033626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6366F1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3F02B51-1128-4187-AFAF-545563CD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301" y="1874520"/>
            <a:ext cx="2033626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8820246-5B56-4F23-9EE9-34480174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0654" y="1874520"/>
            <a:ext cx="2033626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E492A46-AE79-4756-BDAF-0537D9A2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71800"/>
            <a:ext cx="498348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Idea central: un árbol aprende una secuencia de preguntas simples que divide datos heterogéneos en grupos más homogéneos.</a:t>
            </a:r>
            <a:endParaRPr sz="12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484C01E-924A-4FEA-B45A-02247AFD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971800"/>
            <a:ext cx="475488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Riesgo central: esa flexibilidad puede memorizar el entrenamiento si no controlamos complejidad y validación.</a:t>
            </a:r>
            <a:endParaRPr sz="12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8DD2666-572E-41A0-90B2-EFB0C83B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617720"/>
            <a:ext cx="2743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Continuidad con logística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5BC4BEC-5225-409C-887E-6287D28F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5010912"/>
            <a:ext cx="502920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Probabilidad estimada ≠ decisión operativa.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métrica se interpreta con costos, umbrales y capacidad.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test no participa de diseño ni poda.</a:t>
            </a:r>
            <a:endParaRPr sz="11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9B351D4-23E0-4AA6-9816-7AFD4747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4617720"/>
            <a:ext cx="2743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Nuevo foco</a:t>
            </a:r>
            <a:endParaRPr sz="16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A1687CD-9C9C-4563-A075-536196E3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5010912"/>
            <a:ext cx="502920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Reglas, interacciones y no linealidad sin especificarlas a mano.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Control de varianza mediante poda y validación.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Puente natural hacia Random Forest.</a:t>
            </a:r>
            <a:endParaRPr sz="11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1C49097-C320-4E0E-AC7E-11EA924F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9A00E41-89BC-4819-A78D-2B8B902D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02</a:t>
            </a:r>
            <a:endParaRPr sz="700"/>
          </a:p>
        </p:txBody>
      </p:sp>
      <p:cxnSp>
        <p:nvCxnSpPr>
          <p:cNvPr id="47" name=""/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2810866" y="2217420"/>
            <a:ext cx="10972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8" name=""/>
          <p:cNvCxnSpPr>
            <a:stCxn xmlns:a="http://schemas.openxmlformats.org/drawingml/2006/main" id="9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4954220" y="2217420"/>
            <a:ext cx="109727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9" name=""/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097573" y="2217420"/>
            <a:ext cx="10972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0" name=""/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240927" y="2217420"/>
            <a:ext cx="109727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7850936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13732CE-F7FA-48E0-A3EE-71DB128E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D0F5E8D-C643-41EA-8BB8-6238EFC0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47A93B8-C130-45B6-BDD2-C4B68030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OBJETIVOS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6E597AF-9CB1-4D19-AD76-FCADE80A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Pregunta de decisión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8BC2C63-5D0F-4A1F-9D3B-4C192E22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clase no termina en un árbol bonito: termina en una regla defendible para actuar.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9872E86-7E0F-44B1-ABCA-C12A3D97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1024128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2147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¿Qué reglas e interacciones segmentan el problema y qué tan confiables son fuera de muestra?</a:t>
            </a:r>
            <a:endParaRPr sz="26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594152A-64B0-4577-B2E1-3CD16250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78892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01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C402B9B-62F8-407E-8ABC-F835C386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136392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Entender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0421525-7162-4070-8F2D-E6CADDD0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538728"/>
            <a:ext cx="190195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cómo un árbol elige splits con Gini o entropía.</a:t>
            </a:r>
            <a:endParaRPr sz="94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8063A7B-0487-4459-8FBC-B047A597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8892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02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851D837-9D41-4A73-9D01-F5DD6281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3136392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Construir</a:t>
            </a:r>
            <a:endParaRPr sz="15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EFED726-8BDB-4A82-AFF6-B11644D5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1216" y="3538728"/>
            <a:ext cx="190195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 de clasificación/regresión paso a paso.</a:t>
            </a:r>
            <a:endParaRPr sz="94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CE91E4E-024C-4AEA-8AD4-4F53A733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278892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03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A2AA827-6AAF-4A04-8BDB-C347BD94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136392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Controlar</a:t>
            </a:r>
            <a:endParaRPr sz="15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889D580-F335-4F04-BA6F-849D144B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38728"/>
            <a:ext cx="190195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overfitting con profundidad, hojas mínimas y pruning.</a:t>
            </a:r>
            <a:endParaRPr sz="94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8A9E7AB2-E95D-476F-87C5-D6132B40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278892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04</a:t>
            </a:r>
            <a:endParaRPr sz="13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FAD373B-6B2F-4E46-B603-6E82278A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3136392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Traducir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31DC453-7B52-4DB6-B66C-C58FAAE1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7184" y="3538728"/>
            <a:ext cx="190195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hojas a reglas IF–THEN con límites claros.</a:t>
            </a:r>
            <a:endParaRPr sz="94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636FDA6-C1F2-4BE6-BC21-F0C0B922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304" y="278892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05</a:t>
            </a:r>
            <a:endParaRPr sz="13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2E66E22-56F2-4CE4-9F6F-C68B8B21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304" y="3136392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Preparar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B62CADE-9FAB-43E7-903A-A590E057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5168" y="3538728"/>
            <a:ext cx="190195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puente hacia bagging y Random Forest.</a:t>
            </a:r>
            <a:endParaRPr sz="94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E625328-95BC-495E-8F19-290A00A7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B5CD6A36-03A8-48C0-AF78-5CD180E3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03</a:t>
            </a:r>
            <a:endParaRPr sz="700"/>
          </a:p>
        </p:txBody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C6CABE5-CFAF-4A4A-8511-66972E24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862072"/>
            <a:ext cx="953" cy="1325880"/>
          </a:xfrm>
          <a:custGeom xmlns:a="http://schemas.openxmlformats.org/drawingml/2006/main">
            <a:pathLst>
              <a:path w="953" h="1325880">
                <a:moveTo>
                  <a:pt x="0" y="0"/>
                </a:moveTo>
                <a:lnTo>
                  <a:pt x="953" y="1325880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334155">
                <a:alpha val="90000"/>
              </a:srgbClr>
            </a:solidFill>
          </a:ln>
        </p:spPr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C704C4E-2868-4A54-A246-83E0539F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1184" y="2862072"/>
            <a:ext cx="953" cy="1325880"/>
          </a:xfrm>
          <a:custGeom xmlns:a="http://schemas.openxmlformats.org/drawingml/2006/main">
            <a:pathLst>
              <a:path w="953" h="1325880">
                <a:moveTo>
                  <a:pt x="0" y="0"/>
                </a:moveTo>
                <a:lnTo>
                  <a:pt x="953" y="1325880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334155">
                <a:alpha val="90000"/>
              </a:srgbClr>
            </a:solidFill>
          </a:ln>
        </p:spPr>
      </p:sp>
      <p:sp>
        <p:nvSpPr>
          <p:cNvPr id="3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5818249-FD5D-4BA3-8549-8809782F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2862072"/>
            <a:ext cx="953" cy="1325880"/>
          </a:xfrm>
          <a:custGeom xmlns:a="http://schemas.openxmlformats.org/drawingml/2006/main">
            <a:pathLst>
              <a:path w="953" h="1325880">
                <a:moveTo>
                  <a:pt x="0" y="0"/>
                </a:moveTo>
                <a:lnTo>
                  <a:pt x="953" y="1325880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334155">
                <a:alpha val="90000"/>
              </a:srgbClr>
            </a:solidFill>
          </a:ln>
        </p:spPr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7266E53-7510-424F-86D7-3E191102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152" y="2862072"/>
            <a:ext cx="953" cy="1325880"/>
          </a:xfrm>
          <a:custGeom xmlns:a="http://schemas.openxmlformats.org/drawingml/2006/main">
            <a:pathLst>
              <a:path w="953" h="1325880">
                <a:moveTo>
                  <a:pt x="0" y="0"/>
                </a:moveTo>
                <a:lnTo>
                  <a:pt x="953" y="1325880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334155">
                <a:alpha val="90000"/>
              </a:srgbClr>
            </a:solidFill>
          </a:ln>
        </p:spPr>
      </p:sp>
    </p:spTree>
    <p:extLst>
      <p:ext uri="{BB962C8B-B14F-4D97-AF65-F5344CB8AC3E}">
        <p14:creationId xmlns:p14="http://schemas.microsoft.com/office/powerpoint/2010/main" val="372320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469EFBB-17C0-4711-B07B-0B878CA3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CA604DD-899B-4BF0-BCB1-141A282D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BA2D79A-8EE6-49AE-B39E-6E68FD07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CASO DE NEGOCIO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3EF61BD-B564-4108-83B9-9B83185A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Caso guía: priorización de siniestros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55B528F-89EE-4E62-95E8-6742CA1C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Una aseguradora quiere revisar casos con mayor riesgo sin saturar al equipo de auditoría.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816E2C5-5136-455E-BC18-90904735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600200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Entrada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ED50454-8BEC-47C4-ABC1-FA97585A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965960"/>
            <a:ext cx="292608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Monto reclamado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Antigüedad del asegurado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Tipo de cobertura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Historial de siniestros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Canal de denuncia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220F8E0-DADB-4D9F-91D5-6E9330C6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8958" y="1554480"/>
            <a:ext cx="131216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historial &gt; 2</a:t>
            </a:r>
            <a:endParaRPr sz="1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2D79B1F-0374-4082-8369-0EE97E50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4169" y="2686050"/>
            <a:ext cx="1115339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alta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3412A45-CE9A-4EC7-8A51-E05B7CBD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1084" y="2686050"/>
            <a:ext cx="118094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 &gt; 1M</a:t>
            </a:r>
            <a:endParaRPr sz="9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1C01124-E93C-4921-BEE9-348B659F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689" y="3406140"/>
            <a:ext cx="98412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media</a:t>
            </a:r>
            <a:endParaRPr sz="8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19D3977-43DD-4ED7-BBCA-55682718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3363" y="3406140"/>
            <a:ext cx="98412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baja</a:t>
            </a:r>
            <a:endParaRPr sz="8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5535062-F123-4DAC-B6D4-77BD8CC4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2520" y="1600200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Salida</a:t>
            </a:r>
            <a:endParaRPr sz="14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E3E053A-D7D6-4D2A-82CD-07DEEF57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1965960"/>
            <a:ext cx="274320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Ranking de casos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Reglas justificables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Capacidad diaria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Control de falsos positivos</a:t>
            </a:r>
            <a:endParaRPr sz="1100"/>
          </a:p>
          <a:p xmlns:a="http://schemas.openxmlformats.org/drawingml/2006/main"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Revisión periódica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ACBD827-C7AD-4F4A-AE60-523CD93A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17720"/>
            <a:ext cx="10149840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objetivo no es maximizar exactitud en abstracto: es decidir a quién revisar, con qué costo y bajo qué límite de capacidad.</a:t>
            </a:r>
            <a:endParaRPr sz="12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EBBD97E-9C5C-40CA-8C37-A21F3FC5B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B406542-ED3F-4AA4-ACEB-8D27E806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04</a:t>
            </a:r>
            <a:endParaRPr sz="700"/>
          </a:p>
        </p:txBody>
      </p:sp>
      <p:cxnSp>
        <p:nvCxnSpPr>
          <p:cNvPr id="47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5111839" y="1965960"/>
            <a:ext cx="923202" cy="72009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A6D303-E4FF-428E-B905-F7942DAA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2009" y="2154555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49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6035040" y="1965960"/>
            <a:ext cx="1396518" cy="72009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4B23AD-7EC1-4303-B971-DB18A7FB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868" y="2154555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51" name=""/>
          <p:cNvCxnSpPr>
            <a:stCxn xmlns:a="http://schemas.openxmlformats.org/drawingml/2006/main" id="15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 flipH="1">
            <a:off x="6920751" y="3097530"/>
            <a:ext cx="510807" cy="30861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2" name=""/>
          <p:cNvCxnSpPr>
            <a:stCxn xmlns:a="http://schemas.openxmlformats.org/drawingml/2006/main" id="15" idx="2"/>
            <a:endCxn xmlns:a="http://schemas.openxmlformats.org/drawingml/2006/main" id="17" idx="0"/>
          </p:cNvCxnSpPr>
          <p:nvPr/>
        </p:nvCxnSpPr>
        <p:spPr>
          <a:xfrm xmlns:a="http://schemas.openxmlformats.org/drawingml/2006/main">
            <a:off x="7431558" y="3097530"/>
            <a:ext cx="763866" cy="30861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2662235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0DE62A-A5C6-47DE-97CA-E865F5AC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FE75C3F-0391-4845-A9E5-255D6B2C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DC7C506-F694-4C5E-87F0-226C5341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INTUICIÓN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C31BA1E-90E4-446F-8914-BE74FB8E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Cuando una frontera lineal no alcanza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9AB1456-81FA-4C7F-A83E-89C0DC1D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Los árboles agregan valor cuando la decisión depende de umbrales, segmentos o interacciones.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7115117-55F0-4921-B8CA-A93E787E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1536192"/>
            <a:ext cx="31089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Frontera lineal</a:t>
            </a:r>
            <a:endParaRPr sz="15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BE1FA1EF-6F6C-464D-A449-FF2ECFF7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874520"/>
            <a:ext cx="4023360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A0FBF25D-9581-4753-BC1D-49765A08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" y="1833372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32D1950-D7BE-4928-A396-B47FA7332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3335" y="3505810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A4E3C330-08A8-47CB-950E-EF81691A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1978" y="2343607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61A0E391-9135-4450-B6F3-1D6644E3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7262" y="4016045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8693E83-4AB3-4341-A8C8-D0E8B809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905" y="2853842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D2CA448-BE70-4B23-B1AB-CF23401B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4548" y="4526280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DEF419D-5B39-462C-98FF-4343B6C4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9831" y="3364078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D08CED2C-8572-4EF2-9FB3-ADBF1C13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8474" y="2201875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4A6CF2A4-746F-492D-B4AE-6FE2EFFC7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7118" y="3874313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52D964B-2AE5-41B3-8777-66BB9B8D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2401" y="2712110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3CC32E6-096B-4394-A3B9-E963691B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044" y="4384548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EF6C518-D5A0-4A07-9B54-313DA878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6327" y="3222346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26B3F0F-EB07-49C7-8DBB-BD8F1368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970" y="2060143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B8AB0BE2-0408-4A20-9491-EB32A7A6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3614" y="3732581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D714D23-9CAD-46DD-B106-56C588E2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8897" y="2570378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708FC5EF-8172-4A8A-B1B8-313CCC40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7540" y="4242816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14C3CCC3-2763-4CD7-921A-2AE24552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6183" y="308061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FC64BC2C-993E-4AA0-86EA-F69D7E9F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1466" y="1918411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6350">
            <a:solidFill>
              <a:srgbClr val="FFFFFF">
                <a:alpha val="7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7A4FCCC-6205-4D49-8593-AE0BBD21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828032"/>
            <a:ext cx="3931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único plano separador obliga a resumir el patrón.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C4C70F21-9D67-43ED-B270-D5B39947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1536192"/>
            <a:ext cx="31089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Partición por reglas</a:t>
            </a:r>
            <a:endParaRPr sz="15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32FCA4E-6973-4356-87FD-DAFB32C6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874520"/>
            <a:ext cx="4023360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DB52B6F6-C3BA-4FB7-87B8-6999A62C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874520"/>
            <a:ext cx="2092147" cy="2834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022E0FC7-3751-4357-B4C0-CB82BEA2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667" y="1874520"/>
            <a:ext cx="1931213" cy="12755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F33233C3-60AD-42F9-8E93-9F804811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667" y="3150108"/>
            <a:ext cx="1931213" cy="15590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61B0F4F5-7B2A-488D-93C3-7D4F9325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0433" y="244784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4AC7AD91-98D2-4E4A-A7D9-A6AC2BD3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3703" y="3014777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49661E86-31C0-4AB3-B8AA-73A5D547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1367" y="397855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ADF6A12E-1755-4CA9-AF0B-A5BF138E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506" y="366674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0E985B07-12CF-4409-8D48-40D82889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1178" y="2334463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74116DF4-690A-4070-946D-C2FBC932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5383" y="267462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54FB920C-BA1A-4A8E-B87E-FC24C499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2580" y="397855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9FD0DBCC-80B8-4EBB-9483-2C30DDC4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6785" y="3723437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FA9458E2-5799-4048-931E-50F65ED2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244" y="3439973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E05BEEDE-18D8-4FC2-9F3E-CD87CC43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3982" y="324154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C58137FB-B2CE-496C-ADFC-B58F7FEB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4828032"/>
            <a:ext cx="40233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Las reglas generan regiones rectangulares y capturan interacciones.</a:t>
            </a:r>
            <a:endParaRPr sz="105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2C2BDD96-2316-46A1-8EDE-C49A4CA2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99EC97A7-D41D-4424-99D9-B80C88A4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05</a:t>
            </a:r>
            <a:endParaRPr sz="700"/>
          </a:p>
        </p:txBody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05256F3-3724-4BAB-8D36-B32DA698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344" y="2214658"/>
            <a:ext cx="2937034" cy="2069306"/>
          </a:xfrm>
          <a:custGeom xmlns:a="http://schemas.openxmlformats.org/drawingml/2006/main">
            <a:pathLst>
              <a:path w="2937034" h="2069306">
                <a:moveTo>
                  <a:pt x="0" y="2069306"/>
                </a:moveTo>
                <a:lnTo>
                  <a:pt x="293703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EFEA469-9AD7-455F-A1FB-DE695BE3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686" y="1874520"/>
            <a:ext cx="953" cy="2834640"/>
          </a:xfrm>
          <a:custGeom xmlns:a="http://schemas.openxmlformats.org/drawingml/2006/main">
            <a:pathLst>
              <a:path w="953" h="2834640">
                <a:moveTo>
                  <a:pt x="0" y="0"/>
                </a:moveTo>
                <a:lnTo>
                  <a:pt x="953" y="283464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CB0F6D6-430E-46E4-BA6C-611A7B71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8686" y="3150108"/>
            <a:ext cx="1931194" cy="953"/>
          </a:xfrm>
          <a:custGeom xmlns:a="http://schemas.openxmlformats.org/drawingml/2006/main">
            <a:pathLst>
              <a:path w="1931194" h="953">
                <a:moveTo>
                  <a:pt x="0" y="0"/>
                </a:moveTo>
                <a:lnTo>
                  <a:pt x="1931194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</p:spTree>
    <p:extLst>
      <p:ext uri="{BB962C8B-B14F-4D97-AF65-F5344CB8AC3E}">
        <p14:creationId xmlns:p14="http://schemas.microsoft.com/office/powerpoint/2010/main" val="17420217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AE7D17D-F4DE-457D-AE9B-41D5C343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B98666F-5C2D-4F40-A4B9-E4C4ECE7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0B127EC-BB30-4230-A7A4-CC29C577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INTUICIÓN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3D1CD3D-6B7E-4964-B714-F6A0A9669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árbol traduce datos en preguntas encadenadas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4DD6C6D-BEEB-478C-925A-A79505CF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nodo formula una pregunta binaria; cada respuesta reduce heterogeneidad.</a:t>
            </a:r>
            <a:endParaRPr sz="12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5366975-2B0A-4FF8-B96E-80CB146C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6662" y="1417320"/>
            <a:ext cx="156819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¿monto &gt; 1M?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29B3809-6FF1-43BC-8788-657C2AD6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0939" y="2926080"/>
            <a:ext cx="133296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baja</a:t>
            </a:r>
            <a:endParaRPr sz="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3ADC88A-7BE1-47D0-ADC1-A092F262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4080" y="2926080"/>
            <a:ext cx="141137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¿historial &gt; 2?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79CFA40-7991-4A9B-8C5E-BC62E72B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1219" y="3886200"/>
            <a:ext cx="117614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alta</a:t>
            </a:r>
            <a:endParaRPr sz="8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0BBCC6D-BE95-4A31-997C-3394B745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609" y="3886200"/>
            <a:ext cx="117614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media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A9FCB2F-937F-4E9A-940A-E88F0A2F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480560"/>
            <a:ext cx="2926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Lectura como reglas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00E6292-059A-4858-8109-AE5380DF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892040"/>
            <a:ext cx="512064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monto &gt; 1M y historial &gt; 2 → revisión alta.</a:t>
            </a:r>
            <a:endParaRPr sz="1130"/>
          </a:p>
          <a:p xmlns:a="http://schemas.openxmlformats.org/drawingml/2006/main">
            <a:r>
              <a:rPr sz="11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monto &gt; 1M e historial ≤ 2 → revisión media.</a:t>
            </a:r>
            <a:endParaRPr sz="1130"/>
          </a:p>
          <a:p xmlns:a="http://schemas.openxmlformats.org/drawingml/2006/main">
            <a:r>
              <a:rPr sz="11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monto ≤ 1M → revisión baja.</a:t>
            </a:r>
            <a:endParaRPr sz="113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58E1F99-3251-45D3-B01D-552E487E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663440"/>
            <a:ext cx="4709160" cy="868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interpretabilidad surge porque el camino raíz → hoja puede explicarse como una regla operacional.</a:t>
            </a:r>
            <a:endParaRPr sz="12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2346DE1-9526-4CBF-9F99-B9B7B47D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584434C-6D31-437F-A10B-F9946289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06</a:t>
            </a:r>
            <a:endParaRPr sz="700"/>
          </a:p>
        </p:txBody>
      </p:sp>
      <p:cxnSp>
        <p:nvCxnSpPr>
          <p:cNvPr id="45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 flipH="1">
            <a:off x="4977423" y="1828800"/>
            <a:ext cx="1103338" cy="109728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768096-62C7-4475-B067-A5CBDDBC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622" y="2205990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47" name=""/>
          <p:cNvCxnSpPr>
            <a:stCxn xmlns:a="http://schemas.openxmlformats.org/drawingml/2006/main" id="11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6080760" y="1828800"/>
            <a:ext cx="1669008" cy="109728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B4B48C-51CE-4206-A9EB-DCEF169F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95" y="2205990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49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7139293" y="3337560"/>
            <a:ext cx="610476" cy="54864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37926D-0C0F-4124-96E4-A1C77341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3052" y="3440430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51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7749768" y="3337560"/>
            <a:ext cx="912914" cy="54864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E43307-4EBA-425F-84C5-0009F1BB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4719" y="3440430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1008247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878DD00-21A7-49D2-B489-3C5A3D3F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E7AFF24-8188-42F7-AC28-390D31F5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51CB23B-01A0-4338-A2BF-9F64CB99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FUNDAMENTOS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3D18235-2FE4-403B-BBBD-1FD4C13F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Anatomía de un árbol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D891447-767F-44CB-85BC-9FD9108DF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Nombre cada pieza antes de discutir matemática, complejidad o interpretación.</a:t>
            </a:r>
            <a:endParaRPr sz="12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8609B63-0A50-4743-A6E8-7F10927E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496" y="1417320"/>
            <a:ext cx="166420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Nodo raíz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11EB088-49AB-4E80-BEBD-DEEC390D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5422" y="3026664"/>
            <a:ext cx="141457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005CF98-D373-466C-8645-32964D7E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5899" y="3026664"/>
            <a:ext cx="1497787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Nodo interno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03B0589-F449-469D-9EB5-DCE34103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2862" y="4050792"/>
            <a:ext cx="124815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8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B977E1F-D0F7-4912-B469-21774505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9522" y="4050792"/>
            <a:ext cx="124815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445782C-FCD0-4541-9E88-9704F230A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645920"/>
            <a:ext cx="246888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Nodo raíz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AD13CB-CB5B-4724-8822-C5C25750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83664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conjunto completo de observaciones</a:t>
            </a:r>
            <a:endParaRPr sz="9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DB31A7E-B927-49E3-B6BC-0B1FB1D9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246888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22D3EE"/>
                </a:solidFill>
                <a:latin typeface="DejaVu Sans"/>
                <a:ea typeface="DejaVu Sans"/>
                <a:cs typeface="DejaVu Sans"/>
              </a:rPr>
              <a:t>Rama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6ABA3FE-E819-475A-9E4B-B989D206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69464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resultado de una pregunta</a:t>
            </a:r>
            <a:endParaRPr sz="9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114D659-216F-4BE8-955D-FA3978B8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17520"/>
            <a:ext cx="246888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Nodo interno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A977D23-B0AB-40E8-91B4-2D877394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55264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subconjunto que vuelve a dividirse</a:t>
            </a:r>
            <a:endParaRPr sz="9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21D24AB-A779-441F-B135-1E5CC6C8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920240"/>
            <a:ext cx="246888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22D3EE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AE93862-F0FE-454C-A274-A951C658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157984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nodo terminal que predice</a:t>
            </a:r>
            <a:endParaRPr sz="9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6C19BE0-62C4-4384-9DEB-6F3CCF91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606040"/>
            <a:ext cx="246888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Profundidad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79424CB6-B3C1-4C34-89B1-568A8633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2843784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máximo número de decisiones encadenadas</a:t>
            </a:r>
            <a:endParaRPr sz="9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521D8B0-35F3-4C98-8F03-4B05D030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67BEA05D-82B5-4095-B494-74C93605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07</a:t>
            </a:r>
            <a:endParaRPr sz="700"/>
          </a:p>
        </p:txBody>
      </p:sp>
      <p:cxnSp>
        <p:nvCxnSpPr>
          <p:cNvPr id="55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 flipH="1">
            <a:off x="4772711" y="1828800"/>
            <a:ext cx="1170890" cy="119786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6" name=""/>
          <p:cNvCxnSpPr>
            <a:stCxn xmlns:a="http://schemas.openxmlformats.org/drawingml/2006/main" id="11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5943600" y="1828800"/>
            <a:ext cx="1771193" cy="119786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7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7066940" y="3438144"/>
            <a:ext cx="647852" cy="61264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8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7714793" y="3438144"/>
            <a:ext cx="968807" cy="61264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1526724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2A36791-178C-4456-816C-9B7F5DD2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55210CD-B7F1-44E0-88BE-DE110EE2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E5AF4C4-8AFC-42CD-B384-565955BC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FUNDAMENTOS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26DC169-F240-4095-AD8D-822CFB50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Dos representaciones de un mismo modelo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E8024FC-3839-4192-8C8A-9B3D6BFB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árbol y la partición 2D dicen lo mismo con lenguajes diferentes.</a:t>
            </a:r>
            <a:endParaRPr sz="12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D1909FA-A1DD-4FCC-8363-D77DEDAA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754880" cy="3246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79EDAEBB-4EE3-4573-AC8B-3DD7E3B7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2472538" cy="3246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4807CEE-7A5E-4C98-B0C7-38DFC287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778" y="1508760"/>
            <a:ext cx="2282342" cy="146075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7646186-23E3-42F6-9531-0CB032FE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778" y="2969514"/>
            <a:ext cx="2282342" cy="17853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94F4429-FAAE-4647-8B16-13669387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2826" y="217261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A798DDF4-4CFE-4A86-8720-B1C74D3A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8510" y="282183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E4CB8BC-945F-43B5-B9B0-6F51CAD9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022" y="392551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E7269F1-84C9-4D22-9544-42ED85B8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095" y="356844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7C06973-2877-40D5-8E1C-77EC2602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0071" y="204277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A170917-86D6-44A2-A6C2-B684C5A7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5950" y="243230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102E9A7-DBF5-490D-8A06-B87C42D5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5364" y="392551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95B13857-B47E-41A1-8C51-6C4E2E68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1242" y="36333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DD22BDA-A7E0-43DD-8BC9-8924248A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9876" y="330875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7E20F6C1-25AA-42F2-B24F-9AC2EAB4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0657" y="308152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6DA2EB7-FD07-41F4-955B-A1EC88A4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1554480"/>
            <a:ext cx="153619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0.52</a:t>
            </a:r>
            <a:endParaRPr sz="10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C458207-2628-4992-B227-A05D08ED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8818" y="3138678"/>
            <a:ext cx="130576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A</a:t>
            </a:r>
            <a:endParaRPr sz="9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254AE948-3AE5-4394-96C3-561FBB34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6181" y="3138678"/>
            <a:ext cx="138257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0.45</a:t>
            </a:r>
            <a:endParaRPr sz="9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E884930-204C-497C-9CDB-AE3B3CB0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3378" y="4146804"/>
            <a:ext cx="115214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B</a:t>
            </a:r>
            <a:endParaRPr sz="8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BC66351-9E11-4699-AB73-50BDBF08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5678" y="4146804"/>
            <a:ext cx="115214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C</a:t>
            </a:r>
            <a:endParaRPr sz="8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764256C1-1EAC-4204-99CA-C7D23D96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5074920"/>
            <a:ext cx="987552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split vertical en el plano es una pregunta sobre x₁. Un split horizontal posterior es una pregunta sobre x₂ solo dentro de una región.</a:t>
            </a:r>
            <a:endParaRPr sz="12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392F271-5A7D-48A4-805F-759201B8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3D3CEF2-931F-4B1E-AFB1-5354A618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08</a:t>
            </a:r>
            <a:endParaRPr sz="700"/>
          </a:p>
        </p:txBody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3A5145A-3210-409E-9573-AAE5AF2D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740" y="1508760"/>
            <a:ext cx="953" cy="3246120"/>
          </a:xfrm>
          <a:custGeom xmlns:a="http://schemas.openxmlformats.org/drawingml/2006/main">
            <a:pathLst>
              <a:path w="953" h="3246120">
                <a:moveTo>
                  <a:pt x="0" y="0"/>
                </a:moveTo>
                <a:lnTo>
                  <a:pt x="953" y="324612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A769C33-37EC-46C2-9D6A-FF420456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9740" y="2969514"/>
            <a:ext cx="2282381" cy="953"/>
          </a:xfrm>
          <a:custGeom xmlns:a="http://schemas.openxmlformats.org/drawingml/2006/main">
            <a:pathLst>
              <a:path w="2282381" h="953">
                <a:moveTo>
                  <a:pt x="0" y="0"/>
                </a:moveTo>
                <a:lnTo>
                  <a:pt x="2282381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cxnSp>
        <p:nvCxnSpPr>
          <p:cNvPr id="77" name=""/>
          <p:cNvCxnSpPr>
            <a:stCxn xmlns:a="http://schemas.openxmlformats.org/drawingml/2006/main" id="27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 flipH="1">
            <a:off x="7651700" y="1965960"/>
            <a:ext cx="1080820" cy="117271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B5710A7-C22F-43B4-AC5F-83F3F99C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669" y="238086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79" name=""/>
          <p:cNvCxnSpPr>
            <a:stCxn xmlns:a="http://schemas.openxmlformats.org/drawingml/2006/main" id="27" idx="2"/>
            <a:endCxn xmlns:a="http://schemas.openxmlformats.org/drawingml/2006/main" id="29" idx="0"/>
          </p:cNvCxnSpPr>
          <p:nvPr/>
        </p:nvCxnSpPr>
        <p:spPr>
          <a:xfrm xmlns:a="http://schemas.openxmlformats.org/drawingml/2006/main">
            <a:off x="8732520" y="1965960"/>
            <a:ext cx="1634948" cy="117271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F2F461-4AF3-43FD-95E9-466C5ECA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8553" y="238086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81" name=""/>
          <p:cNvCxnSpPr>
            <a:stCxn xmlns:a="http://schemas.openxmlformats.org/drawingml/2006/main" id="29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 flipH="1">
            <a:off x="9769450" y="3550158"/>
            <a:ext cx="598018" cy="59664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8EE4131-8D79-4110-ACC6-11A3A1B7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7047" y="367703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83" name=""/>
          <p:cNvCxnSpPr>
            <a:stCxn xmlns:a="http://schemas.openxmlformats.org/drawingml/2006/main" id="29" idx="2"/>
            <a:endCxn xmlns:a="http://schemas.openxmlformats.org/drawingml/2006/main" id="31" idx="0"/>
          </p:cNvCxnSpPr>
          <p:nvPr/>
        </p:nvCxnSpPr>
        <p:spPr>
          <a:xfrm xmlns:a="http://schemas.openxmlformats.org/drawingml/2006/main">
            <a:off x="10367468" y="3550158"/>
            <a:ext cx="894283" cy="59664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74B256B-8EC0-44CD-A0EF-732D9173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3187" y="367703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1C4E9B6-3471-4ED3-AA82-0B46677B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0992" y="3127248"/>
            <a:ext cx="612648" cy="953"/>
          </a:xfrm>
          <a:custGeom xmlns:a="http://schemas.openxmlformats.org/drawingml/2006/main">
            <a:pathLst>
              <a:path w="612648" h="953">
                <a:moveTo>
                  <a:pt x="0" y="0"/>
                </a:moveTo>
                <a:lnTo>
                  <a:pt x="61264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12998724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2470A64-0D19-4EB9-890B-129BD251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A6CB0DD-6F64-4622-AE2A-C0EA3411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0C1C0F1-FBC7-46B9-9594-BEE3DD793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C27FE9-7A19-49CE-AAFC-300A88C7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CART: Classification and Regression Trees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6152-FADB-4A3D-9F8A-B774BBD8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Una receta greedy: elegir el mejor split local, repetir, detener y eventualmente podar.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1380FAC-614C-4C2F-8FF9-5E7B4D67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69164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1</a:t>
            </a:r>
            <a:endParaRPr sz="16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210A33-C021-4E7C-BDA8-74C2DA1C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8" y="171907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Elegir variable y umbral candidato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69CF824-E1DF-433D-9D0E-63CBC336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69164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2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6245C58-8AF3-4E72-AE41-6DADF170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171907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Medir impureza antes y después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DC7D3E6-6FA7-489D-967D-18A696C4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169164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3</a:t>
            </a:r>
            <a:endParaRPr sz="16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6B27BFA-29F4-4A01-B61E-5D9D3CB5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171907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Conservar el split con mayor reducción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5FEAAD9-E31B-48D4-8268-9BE11A05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10896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4</a:t>
            </a:r>
            <a:endParaRPr sz="16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C992381-A48D-47B3-A951-7DD26BD7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608" y="313639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Repetir recursivamente en cada hijo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9BDE141-46B9-4530-85F8-6D703395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0896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5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16DC408-76BE-4387-9C9C-A1465E29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313639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Detener por regla de complejidad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C36F8C3-E417-45C2-AE31-8374D093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3108960"/>
            <a:ext cx="402336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6</a:t>
            </a:r>
            <a:endParaRPr sz="16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3D66D1B-1049-4072-9F10-180CF6D7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3136392"/>
            <a:ext cx="27432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Podar si mejora validación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AB8F4CD-07C9-4844-9408-113328A0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4846320"/>
            <a:ext cx="8412480" cy="42748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14B8A6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split* = argmin  impureza ponderada de los hijos</a:t>
            </a:r>
            <a:endParaRPr sz="2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0CB818B-B96A-47DB-A5A2-9C3BEABD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5328209"/>
            <a:ext cx="8229600" cy="25648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algoritmo no prueba “todas las teorías”: prueba candidatos de división y elige el mejor localmente.</a:t>
            </a:r>
            <a:endParaRPr sz="92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958A497-41B1-4FAE-BC52-BB561C0A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827749B-02A9-427E-A74F-97A805DA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09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3943246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71DC3EC-337B-4AA8-9FAF-F1259B37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85C2E35-6767-47AB-906E-824AF079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F993018-E76A-4353-8490-1CFEDEA1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D2E2EB3-448E-4A7C-9945-071B0DE8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¿Qué significa “buen split”?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9DA3A59-FB05-4879-80E4-C09B3A06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 buscamos dividir por dividir: buscamos hijos más homogéneos que el padre.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73B3A1C-A540-4136-AD8A-24A1D29F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777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Padre</a:t>
            </a:r>
            <a:endParaRPr sz="14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F676AA72-7661-4329-AB3A-21E7080C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627632"/>
            <a:ext cx="2011680" cy="2926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6DFB2F7-DC86-45E9-9F13-19C12109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1627632"/>
            <a:ext cx="1645920" cy="2926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53CB4B8-C437-4B1A-8263-4A401465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627632"/>
            <a:ext cx="3657600" cy="2926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469E7EF-788C-49A7-8CE2-6463C18C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600200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Impureza alta</a:t>
            </a:r>
            <a:endParaRPr sz="10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9251014-8CB8-4F5F-A56F-705E3F8A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2240280"/>
            <a:ext cx="402336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buen split reduce mezcla dentro de los hijos, ponderando por cuántas observaciones caen en cada lado.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F3A99FB-540B-4843-A1CA-58103AF8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212080"/>
            <a:ext cx="9784080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A855F7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Ganancia = I(padre) − [nL/n · I(L) + nR/n · I(R)]</a:t>
            </a:r>
            <a:endParaRPr sz="2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91B1C33D-1342-4CAF-89E3-2B7A90A4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665622"/>
            <a:ext cx="9601200" cy="2414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 puede ser Gini, entropía u otra función de impureza.</a:t>
            </a:r>
            <a:endParaRPr sz="92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8002B520-4162-4DAC-A2A6-3799F766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B7713FF-D3EF-41A0-A08D-8EC22D9B9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10</a:t>
            </a:r>
            <a:endParaRPr sz="700"/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998050-FCB1-455E-96DB-3B3E688F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333750"/>
            <a:ext cx="19716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42D901-4899-4F9D-BEDC-6CB3DC1F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2190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64DECB-FE2A-4053-A446-C6C9BADB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3337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4A3B8"/>
            </a:solidFill>
          </a:ln>
        </p:spPr>
      </p:sp>
      <p:cxnSp>
        <p:nvCxnSpPr>
          <p:cNvPr id="56" name=""/>
          <p:cNvCxnSpPr>
            <a:stCxn xmlns:a="http://schemas.openxmlformats.org/drawingml/2006/main" id="10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 flipH="1">
            <a:off x="2000250" y="1920240"/>
            <a:ext cx="1657350" cy="141351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363CE22-12A3-4BA2-A1BE-71076FAF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19525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Hijo izquierdo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793356-67EF-47B4-944E-4E76D26C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333750"/>
            <a:ext cx="39433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7ABEF98-0B97-4C2B-9C02-984EFEF0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3333750"/>
            <a:ext cx="179641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E295BD2-0C1E-48D2-B75E-CB24A022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3337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4A3B8"/>
            </a:solidFill>
          </a:ln>
        </p:spPr>
      </p:sp>
      <p:cxnSp>
        <p:nvCxnSpPr>
          <p:cNvPr id="61" name=""/>
          <p:cNvCxnSpPr>
            <a:stCxn xmlns:a="http://schemas.openxmlformats.org/drawingml/2006/main" id="10" idx="2"/>
            <a:endCxn xmlns:a="http://schemas.openxmlformats.org/drawingml/2006/main" id="35" idx="0"/>
          </p:cNvCxnSpPr>
          <p:nvPr/>
        </p:nvCxnSpPr>
        <p:spPr>
          <a:xfrm xmlns:a="http://schemas.openxmlformats.org/drawingml/2006/main">
            <a:off x="3657600" y="1920240"/>
            <a:ext cx="1295400" cy="141351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C683962-C32A-465C-9D9C-305C796F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819525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Hijo derecho</a:t>
            </a:r>
          </a:p>
        </p:txBody>
      </p:sp>
    </p:spTree>
    <p:extLst>
      <p:ext uri="{BB962C8B-B14F-4D97-AF65-F5344CB8AC3E}">
        <p14:creationId xmlns:p14="http://schemas.microsoft.com/office/powerpoint/2010/main" val="21439487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969CBE0-2C93-4BB7-BCB6-09BEA0FA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AB51CFF-DA1A-467E-AA63-055B3F0B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982238A-BD12-4E81-8D64-8F53076D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4BCE560-622A-4C93-87B6-65B92606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Impureza Gini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6BEA802-C954-420B-93AB-0C664832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 mide cuán mezcladas están las clases dentro de un nodo.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9CD71E5-EF3E-41F8-A423-289D5218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600200"/>
            <a:ext cx="5212080" cy="57835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14B8A6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Gini(t) = 1 − Σₖ pₖ²</a:t>
            </a:r>
            <a:endParaRPr sz="2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D226BFE-D237-4118-A855-54852B87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52167"/>
            <a:ext cx="5029200" cy="3470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pₖ es la proporción de observaciones de la clase k dentro del nodo.</a:t>
            </a:r>
            <a:endParaRPr sz="92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931E315-BE53-468B-BBDA-63D18BDE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645920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Tres situaciones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C4DE5CF-0A42-4DE9-8EEB-798FF9D2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148840"/>
            <a:ext cx="13716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Nodo puro</a:t>
            </a:r>
            <a:endParaRPr sz="11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754AE98-CBAB-4104-9BC5-07CA85AC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2176272"/>
            <a:ext cx="20116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2B363135-9C79-4BA7-8278-F66D1106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2176272"/>
            <a:ext cx="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4DCBA29-FBD1-405C-BF3A-0C84F9EA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2176272"/>
            <a:ext cx="20116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379B709-4C73-40D3-BCA0-BFC8E6E3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120" y="2148840"/>
            <a:ext cx="10058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 = 0</a:t>
            </a:r>
            <a:endParaRPr sz="9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5979546-C30B-4602-BC14-5A3E728D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017520"/>
            <a:ext cx="13716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50 / 50</a:t>
            </a:r>
            <a:endParaRPr sz="11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3763CC1-595E-4BAB-8331-724311EE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044952"/>
            <a:ext cx="100584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C880980-E5AF-4C2D-B0AC-523B0821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3044952"/>
            <a:ext cx="100584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ABC88D8A-BF71-417E-814D-E7B4B995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044952"/>
            <a:ext cx="20116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3F232CD-6255-4B8E-9888-73ACE71B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120" y="3017520"/>
            <a:ext cx="10058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 = 0,50</a:t>
            </a:r>
            <a:endParaRPr sz="9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EAA00FE-9ADC-49DD-9484-B695CE26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886200"/>
            <a:ext cx="13716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80 / 20</a:t>
            </a:r>
            <a:endParaRPr sz="11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3F6DB76D-483C-4FE0-B459-D5E2E995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913632"/>
            <a:ext cx="160934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9131DF1-82CE-4229-A0AF-D4CC3EC5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4624" y="3913632"/>
            <a:ext cx="402336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C7EE6C7-2592-4069-8989-9D1C4DCB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913632"/>
            <a:ext cx="20116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EBF14E8-B299-439C-A16C-016C86A6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120" y="3886200"/>
            <a:ext cx="10058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 = 0,32</a:t>
            </a:r>
            <a:endParaRPr sz="9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C408966-46CF-4098-ADCC-5FD4A75D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80560"/>
            <a:ext cx="10149840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Lectura rápida: Gini baja cuando una clase domina. Un split útil busca hijos con Gini menor que el padre.</a:t>
            </a:r>
            <a:endParaRPr sz="12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0DF11CF-0DD1-4919-9344-A6D668C9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7258BF7-D5CF-42F7-A580-B9D96D97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11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0208322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479A83-63F8-4FE9-BFC8-C1500F3D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3039160-A27E-49C9-BF25-2F36444C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5F9C09A-7E52-49AB-9FB9-7A8F2F88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DA5A338-701F-4CA9-9BFD-8D9A35D9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Ejemplo calculado: dos splits candidatos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D1B67FC-831C-4C88-A806-D8E94FC0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algoritmo compara impureza ponderada, no intuiciones visuales.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FB8E06-FEA7-4F21-83AC-39D01774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481328"/>
            <a:ext cx="5303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Nodo padre: 100 casos · 50 positivos · 50 negativos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838373-B078-417A-9FA1-F7FDFE35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874520"/>
            <a:ext cx="4389120" cy="2916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14B8A6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90746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Gini(padre)=1−0,5²−0,5² = 0,50</a:t>
            </a:r>
            <a:endParaRPr sz="2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3062784-0B37-4F0B-8DEF-C8EE40DA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834640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Split A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F09538A-3180-42F1-B260-FAD083ED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24612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Izq: 40+ / 10−</a:t>
            </a:r>
            <a:endParaRPr sz="12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66F8A694-DC02-401C-B841-1E7F35F9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255264"/>
            <a:ext cx="146304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51B40D5E-5CE0-48E4-8107-018DE2F5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255264"/>
            <a:ext cx="36576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095155A-09E2-4B2E-9ADD-CBCBA0CF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255264"/>
            <a:ext cx="18288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6C88765-9ADC-4AF5-821E-D94AD3E8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0332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Der: 10+ / 40−</a:t>
            </a:r>
            <a:endParaRPr sz="12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DCF21BDB-E923-4150-A175-E36A9FB3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712464"/>
            <a:ext cx="36576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7E67786F-3935-4178-9A17-98151130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3712464"/>
            <a:ext cx="146304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05C99F9-6375-470A-B222-B12D2FF7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712464"/>
            <a:ext cx="18288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20563A5-F068-432D-89C6-0A280167A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33672"/>
            <a:ext cx="42976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Imp. ponderada = 0,32</a:t>
            </a:r>
            <a:endParaRPr sz="13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06256B1-B47F-4D57-B2E8-693BBEC89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34640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Split B</a:t>
            </a:r>
            <a:endParaRPr sz="15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244BA84-CC67-413B-99AA-1577888A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24612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Izq: 30+ / 20−</a:t>
            </a:r>
            <a:endParaRPr sz="12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452975F-1D4C-46F1-BC98-4D9C16859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55264"/>
            <a:ext cx="146304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BD3D9CCA-B655-45C8-B907-5B23FC7A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3255264"/>
            <a:ext cx="36576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CC63BBA-F9F4-4B6E-B53A-125027D6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55264"/>
            <a:ext cx="18288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940C7A3-17DF-45D0-8BE7-07441C85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0332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Der: 20+ / 30−</a:t>
            </a:r>
            <a:endParaRPr sz="12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9C83A35-F344-4B3E-982D-4FC72EEB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712464"/>
            <a:ext cx="36576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C6F6F030-4B58-4FB8-9C94-20A039ED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712464"/>
            <a:ext cx="146304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B059B564-3D07-4A4E-8976-FD7C60C7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712464"/>
            <a:ext cx="18288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1F">
              <a:alpha val="0"/>
            </a:srgbClr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2765915-48F5-4CB4-9FB8-1E7A42CA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233672"/>
            <a:ext cx="42976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Imp. ponderada = 0,48</a:t>
            </a:r>
            <a:endParaRPr sz="13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4E300CDA-CD31-45F7-8C19-C7368208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5394960"/>
            <a:ext cx="850392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 A gana porque produce hijos más puros: reducción de impureza = 0,50 − 0,32 = 0,18.</a:t>
            </a:r>
            <a:endParaRPr sz="12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2653BF98-5AE2-437B-B853-D4E2F962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8BA0C13-AA86-42D2-BEA3-C581DD44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12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9523778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297D4C9-1B98-4CCC-AA39-3107C9BA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BEF6F5C-F4F1-4BDC-94DA-5A2C5815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E4F6974-11CF-4EC9-9A71-9AE72B71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D425322-EB8B-464A-9E08-BD9426C2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Entropía e information gain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E7D1633-A229-433A-BEEC-3267B01A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Otra forma de medir incertidumbre: muy útil para conectar con teoría de información.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FAB0256-F09D-4E17-A05B-0287748D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508760"/>
            <a:ext cx="5212080" cy="5280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22D3EE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H(t) = − Σₖ pₖ log₂(pₖ)</a:t>
            </a:r>
            <a:endParaRPr sz="2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B61DA9-DFBB-4CBF-8A96-C09F085A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04034"/>
            <a:ext cx="5029200" cy="316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Entropía alta: mezcla intensa. Entropía cero: nodo puro.</a:t>
            </a:r>
            <a:endParaRPr sz="92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D4FBFB3-5A4A-40BA-8ABA-424465A8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834640"/>
            <a:ext cx="5212080" cy="5280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A855F7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IG = H(padre) − H ponderada(hijos)</a:t>
            </a:r>
            <a:endParaRPr sz="2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7FCEECF-5EB2-479B-BB14-895661E9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29914"/>
            <a:ext cx="5029200" cy="316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Information Gain mide cuánto reduce incertidumbre el split.</a:t>
            </a:r>
            <a:endParaRPr sz="92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CCDD89F-E047-4925-B8C1-1AD2B727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554480"/>
            <a:ext cx="42062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Máxima mezcla → máxima entropía</a:t>
            </a:r>
            <a:endParaRPr sz="16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616D58B-5246-43BB-ADC2-64998836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7396" y="41285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4410B75-5C74-4CD9-88FC-446FCDDF4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3196" y="261427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70FB987-79B3-4F31-B8C9-C6023C47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8996" y="217261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98223C86-D337-4C4D-9BF7-81261135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4796" y="202539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2AFDAAED-0EAC-4C91-9756-AF33E8B6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0596" y="217261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229BB4E-5495-4340-A9DA-B380949B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6396" y="261427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19AD3A9A-CD75-41D6-B558-78B0DD8B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2196" y="41285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E2E1C87-5EF0-40D2-9166-E6573B64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423367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p(clase 1)</a:t>
            </a:r>
            <a:endParaRPr sz="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620F21F2-45A7-4E65-B3C5-DD34BFAE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82880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H</a:t>
            </a:r>
            <a:endParaRPr sz="7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A883D18A-3805-4D7A-8B61-44ED36B2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389120"/>
            <a:ext cx="4114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Para dos clases, la curva sube hasta p=0,5 y baja cuando una clase domina.</a:t>
            </a:r>
            <a:endParaRPr sz="10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29260603-E54C-4BF8-B204-412873BC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545D58B-8394-448D-83EC-D41FA14E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13</a:t>
            </a:r>
            <a:endParaRPr sz="700"/>
          </a:p>
        </p:txBody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DB8F0D8-2B4D-4D59-BB30-A350EAF5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160520"/>
            <a:ext cx="4114800" cy="953"/>
          </a:xfrm>
          <a:custGeom xmlns:a="http://schemas.openxmlformats.org/drawingml/2006/main">
            <a:pathLst>
              <a:path w="4114800" h="953">
                <a:moveTo>
                  <a:pt x="0" y="0"/>
                </a:moveTo>
                <a:lnTo>
                  <a:pt x="41148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5A39484-0BA9-427D-A544-B50737AF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057400"/>
            <a:ext cx="953" cy="2103120"/>
          </a:xfrm>
          <a:custGeom xmlns:a="http://schemas.openxmlformats.org/drawingml/2006/main">
            <a:pathLst>
              <a:path w="953" h="2103120">
                <a:moveTo>
                  <a:pt x="0" y="0"/>
                </a:moveTo>
                <a:lnTo>
                  <a:pt x="953" y="2103120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30FCDA1-46DE-4A64-A4DE-1DC3C8F7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646236"/>
            <a:ext cx="685800" cy="1514285"/>
          </a:xfrm>
          <a:custGeom xmlns:a="http://schemas.openxmlformats.org/drawingml/2006/main">
            <a:pathLst>
              <a:path w="685800" h="1514285">
                <a:moveTo>
                  <a:pt x="0" y="1514285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37C58F1-6021-424E-84D6-57138C75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4561"/>
            <a:ext cx="685800" cy="441674"/>
          </a:xfrm>
          <a:custGeom xmlns:a="http://schemas.openxmlformats.org/drawingml/2006/main">
            <a:pathLst>
              <a:path w="685800" h="441674">
                <a:moveTo>
                  <a:pt x="0" y="441674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1AE5F77-72C6-4981-BCA6-B839974B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57400"/>
            <a:ext cx="685800" cy="147257"/>
          </a:xfrm>
          <a:custGeom xmlns:a="http://schemas.openxmlformats.org/drawingml/2006/main">
            <a:pathLst>
              <a:path w="685800" h="147257">
                <a:moveTo>
                  <a:pt x="0" y="147257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9E6FEC4-F5DC-4C23-87B3-3FD4CD6C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057400"/>
            <a:ext cx="685800" cy="147257"/>
          </a:xfrm>
          <a:custGeom xmlns:a="http://schemas.openxmlformats.org/drawingml/2006/main">
            <a:pathLst>
              <a:path w="685800" h="147257">
                <a:moveTo>
                  <a:pt x="0" y="0"/>
                </a:moveTo>
                <a:lnTo>
                  <a:pt x="685800" y="147257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  <p:sp>
        <p:nvSpPr>
          <p:cNvPr id="3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8F0B4B2-D5F6-41FC-A2A7-7389ACA6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204657"/>
            <a:ext cx="685800" cy="441674"/>
          </a:xfrm>
          <a:custGeom xmlns:a="http://schemas.openxmlformats.org/drawingml/2006/main">
            <a:pathLst>
              <a:path w="685800" h="441674">
                <a:moveTo>
                  <a:pt x="0" y="0"/>
                </a:moveTo>
                <a:lnTo>
                  <a:pt x="685800" y="441674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  <p:sp>
        <p:nvSpPr>
          <p:cNvPr id="4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262FBDC-B140-4D9B-BD34-6B5A914D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646236"/>
            <a:ext cx="685800" cy="1514285"/>
          </a:xfrm>
          <a:custGeom xmlns:a="http://schemas.openxmlformats.org/drawingml/2006/main">
            <a:pathLst>
              <a:path w="685800" h="1514285">
                <a:moveTo>
                  <a:pt x="0" y="0"/>
                </a:moveTo>
                <a:lnTo>
                  <a:pt x="685800" y="1514285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22D3EE"/>
            </a:solidFill>
          </a:ln>
        </p:spPr>
      </p:sp>
    </p:spTree>
    <p:extLst>
      <p:ext uri="{BB962C8B-B14F-4D97-AF65-F5344CB8AC3E}">
        <p14:creationId xmlns:p14="http://schemas.microsoft.com/office/powerpoint/2010/main" val="13503597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1A66D50-6E9F-41B8-8471-FAB03E40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6467E14-9421-4195-8E26-43334405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DC5526E-8446-4D7A-BFFF-D00D1642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BFD2872-C500-4097-8F21-D71C9538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Gini vs entropía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087BBF9-E7B2-4692-A236-81CF6DE6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 la práctica suelen elegir splits similares, pero no enseñan exactamente lo mismo.</a:t>
            </a:r>
            <a:endParaRPr sz="12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64E7903-4E1A-4312-A9DC-A6E0E6C2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" y="48143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6BEE73AD-7116-4600-A89C-2931D3F96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3916" y="381944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3D1FA98-6C6A-4478-BFEF-44ECE181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76" y="332201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4946BB8-DAE8-421D-B956-1394136F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9836" y="325983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7BDA649-C4E9-422E-81C0-A0E85F39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2796" y="332201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DD59D023-0457-4F60-9046-E8BF0B2B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756" y="381944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38B85E5-F0FF-4545-B2D1-4F4C3978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8716" y="48143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A404C167-9E3A-4483-A175-94406267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" y="48143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3AAB4B7-BE0F-424E-A7B6-AFAB7BCC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3916" y="257586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62BD89C9-7C25-4F30-BBF1-49FBDB6D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76" y="192298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35014D2A-FF1E-48D0-A12D-21E83371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9836" y="170535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A1E5F870-AD71-4F47-8BA0-D31F7480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2796" y="192298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9410AB2C-E3F4-485A-B0A9-01519AFB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756" y="257586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B5693044-ECFB-4969-8831-F660B203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8716" y="481431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FC2059D-7E4F-4E69-B896-9686E874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91947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p</a:t>
            </a:r>
            <a:endParaRPr sz="7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1D326578-6713-4EC4-82E3-C4459132B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50876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impureza</a:t>
            </a:r>
            <a:endParaRPr sz="7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7C617F3C-AC5E-4D11-AA84-E1092367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74920"/>
            <a:ext cx="731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Gini</a:t>
            </a:r>
            <a:endParaRPr sz="10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8711D431-5B6A-43C4-B64B-91BB4B62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074920"/>
            <a:ext cx="13258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Entropía</a:t>
            </a:r>
            <a:endParaRPr sz="10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82BF6278-7D56-46C7-A718-30934730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74520"/>
            <a:ext cx="466344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 es rápido, simple y muy usado en CART.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Entropía penaliza con más fuerza ciertas mezclas extremas.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comparación importante no es “cuál es mejor” sino mantener validación coherente.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27FEACE3-2290-4251-A802-F9214880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160520"/>
            <a:ext cx="4663440" cy="868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Regla docente: usá Gini para construir intuición operativa; mostrale al alumno que entropía cuenta una historia de incertidumbre.</a:t>
            </a:r>
            <a:endParaRPr sz="125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3E142113-2B34-4981-9D66-8C7FD4A0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776848DD-4527-4E48-BF2E-4EE48330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14</a:t>
            </a:r>
            <a:endParaRPr sz="700"/>
          </a:p>
        </p:txBody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427093A-F423-4282-80BA-1FC4F810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846320"/>
            <a:ext cx="4937760" cy="953"/>
          </a:xfrm>
          <a:custGeom xmlns:a="http://schemas.openxmlformats.org/drawingml/2006/main">
            <a:pathLst>
              <a:path w="4937760" h="953">
                <a:moveTo>
                  <a:pt x="0" y="0"/>
                </a:moveTo>
                <a:lnTo>
                  <a:pt x="49377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E60C44F-0F3B-4FEB-8421-28EB4AFA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737360"/>
            <a:ext cx="953" cy="3108960"/>
          </a:xfrm>
          <a:custGeom xmlns:a="http://schemas.openxmlformats.org/drawingml/2006/main">
            <a:pathLst>
              <a:path w="953" h="3108960">
                <a:moveTo>
                  <a:pt x="0" y="0"/>
                </a:moveTo>
                <a:lnTo>
                  <a:pt x="953" y="3108960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FFD46FF-8805-4F9A-B567-58022F5E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851434"/>
            <a:ext cx="822960" cy="994886"/>
          </a:xfrm>
          <a:custGeom xmlns:a="http://schemas.openxmlformats.org/drawingml/2006/main">
            <a:pathLst>
              <a:path w="822960" h="994886">
                <a:moveTo>
                  <a:pt x="0" y="994886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5C711E0-1D7C-42DC-BE92-B1CE15E7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3354038"/>
            <a:ext cx="822960" cy="497396"/>
          </a:xfrm>
          <a:custGeom xmlns:a="http://schemas.openxmlformats.org/drawingml/2006/main">
            <a:pathLst>
              <a:path w="822960" h="497396">
                <a:moveTo>
                  <a:pt x="0" y="497396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B2BCB2B-4C81-4532-8C61-350825B1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3291840"/>
            <a:ext cx="822960" cy="62198"/>
          </a:xfrm>
          <a:custGeom xmlns:a="http://schemas.openxmlformats.org/drawingml/2006/main">
            <a:pathLst>
              <a:path w="822960" h="62198">
                <a:moveTo>
                  <a:pt x="0" y="62198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732BB30-C109-4A42-AFA4-63161764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3291840"/>
            <a:ext cx="822960" cy="62198"/>
          </a:xfrm>
          <a:custGeom xmlns:a="http://schemas.openxmlformats.org/drawingml/2006/main">
            <a:pathLst>
              <a:path w="822960" h="62198">
                <a:moveTo>
                  <a:pt x="0" y="0"/>
                </a:moveTo>
                <a:lnTo>
                  <a:pt x="822960" y="62198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EA72F7D-00AD-4D91-A0DF-CD8F54A1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354038"/>
            <a:ext cx="822960" cy="497396"/>
          </a:xfrm>
          <a:custGeom xmlns:a="http://schemas.openxmlformats.org/drawingml/2006/main">
            <a:pathLst>
              <a:path w="822960" h="497396">
                <a:moveTo>
                  <a:pt x="0" y="0"/>
                </a:moveTo>
                <a:lnTo>
                  <a:pt x="822960" y="49739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014F868-C166-48F2-BC8F-8228F7CB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851434"/>
            <a:ext cx="822960" cy="994886"/>
          </a:xfrm>
          <a:custGeom xmlns:a="http://schemas.openxmlformats.org/drawingml/2006/main">
            <a:pathLst>
              <a:path w="822960" h="994886">
                <a:moveTo>
                  <a:pt x="0" y="0"/>
                </a:moveTo>
                <a:lnTo>
                  <a:pt x="822960" y="99488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3186D13-117C-4E7A-AAB1-C2B9BC8B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607850"/>
            <a:ext cx="822960" cy="2238470"/>
          </a:xfrm>
          <a:custGeom xmlns:a="http://schemas.openxmlformats.org/drawingml/2006/main">
            <a:pathLst>
              <a:path w="822960" h="2238470">
                <a:moveTo>
                  <a:pt x="0" y="2238470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2EDDC78-DABB-46A7-BA76-36A90661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1955006"/>
            <a:ext cx="822960" cy="652844"/>
          </a:xfrm>
          <a:custGeom xmlns:a="http://schemas.openxmlformats.org/drawingml/2006/main">
            <a:pathLst>
              <a:path w="822960" h="652844">
                <a:moveTo>
                  <a:pt x="0" y="652844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2F94EAA-85E6-49DD-BBC3-A9CE1D11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737360"/>
            <a:ext cx="822960" cy="217646"/>
          </a:xfrm>
          <a:custGeom xmlns:a="http://schemas.openxmlformats.org/drawingml/2006/main">
            <a:pathLst>
              <a:path w="822960" h="217646">
                <a:moveTo>
                  <a:pt x="0" y="217646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95CF364-6BD8-41DE-8474-6C989416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737360"/>
            <a:ext cx="822960" cy="217646"/>
          </a:xfrm>
          <a:custGeom xmlns:a="http://schemas.openxmlformats.org/drawingml/2006/main">
            <a:pathLst>
              <a:path w="822960" h="217646">
                <a:moveTo>
                  <a:pt x="0" y="0"/>
                </a:moveTo>
                <a:lnTo>
                  <a:pt x="822960" y="21764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9457750-B46E-496D-93C1-5347365D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55006"/>
            <a:ext cx="822960" cy="652844"/>
          </a:xfrm>
          <a:custGeom xmlns:a="http://schemas.openxmlformats.org/drawingml/2006/main">
            <a:pathLst>
              <a:path w="822960" h="652844">
                <a:moveTo>
                  <a:pt x="0" y="0"/>
                </a:moveTo>
                <a:lnTo>
                  <a:pt x="822960" y="652844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9EF6B6E-CD36-4D0A-9D4E-0B953327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607850"/>
            <a:ext cx="822960" cy="2238470"/>
          </a:xfrm>
          <a:custGeom xmlns:a="http://schemas.openxmlformats.org/drawingml/2006/main">
            <a:pathLst>
              <a:path w="822960" h="2238470">
                <a:moveTo>
                  <a:pt x="0" y="0"/>
                </a:moveTo>
                <a:lnTo>
                  <a:pt x="822960" y="223847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</p:spTree>
    <p:extLst>
      <p:ext uri="{BB962C8B-B14F-4D97-AF65-F5344CB8AC3E}">
        <p14:creationId xmlns:p14="http://schemas.microsoft.com/office/powerpoint/2010/main" val="157489751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455A11F-1516-4DB8-A07F-A85C8744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7B8E41A-1C37-4E02-9925-AA7DA9D6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A855268-1D57-4AE0-9A74-8C44A6C2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CART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DE2DBD2-C528-43AE-9D6A-36B2D67F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Construcción recursiva paso a paso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608DA58-D260-4412-A764-1104D086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hoja candidata se convierte en un nuevo problema de split.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C880705-B9F7-4A2A-B50A-3CFCB874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74520"/>
            <a:ext cx="41148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1</a:t>
            </a:r>
            <a:endParaRPr sz="16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9B21CB1-C099-4402-A034-668FDE25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423160"/>
            <a:ext cx="1417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Datos originales</a:t>
            </a:r>
            <a:endParaRPr sz="10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B33EFD4-42C1-4FF4-A768-BC376075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1874520"/>
            <a:ext cx="41148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2</a:t>
            </a:r>
            <a:endParaRPr sz="16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EEC5C5A-356C-49B9-B5EF-CB72D8AE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2423160"/>
            <a:ext cx="1417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Mejor split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C3E22BD-7CB1-49C2-9066-2D969EB3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0" y="1874520"/>
            <a:ext cx="41148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3</a:t>
            </a:r>
            <a:endParaRPr sz="16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15D6E24-2015-447F-ADE3-32826732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423160"/>
            <a:ext cx="1417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Dos nodos hijos</a:t>
            </a:r>
            <a:endParaRPr sz="10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031FE95-25A9-446D-A8A2-8CC6A96B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874520"/>
            <a:ext cx="41148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4</a:t>
            </a:r>
            <a:endParaRPr sz="16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D7C791C-62A2-45C2-A1B3-7929D65C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2423160"/>
            <a:ext cx="1417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Nuevo split local</a:t>
            </a:r>
            <a:endParaRPr sz="10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0B18ACF-22EC-41B2-9D20-92297AB1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1874520"/>
            <a:ext cx="41148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5</a:t>
            </a:r>
            <a:endParaRPr sz="16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B948A72-60D7-45D7-9219-C1724ED6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8360" y="2423160"/>
            <a:ext cx="1417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Hojas finales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CFF9FFC-7295-4594-828F-9A71AD0B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0952" y="3456432"/>
            <a:ext cx="140817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 1</a:t>
            </a:r>
            <a:endParaRPr sz="10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3E44E1E-B636-485C-856A-1B0A551D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813" y="4235958"/>
            <a:ext cx="119695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9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02A93C1-A6E3-45F8-8684-3E6C30C6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0062" y="4235958"/>
            <a:ext cx="126735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 2</a:t>
            </a:r>
            <a:endParaRPr sz="9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F32D145-EE1D-45EB-A444-83341262D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493" y="4732020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8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03332A0-AF8D-4859-A613-9CD32D19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5435" y="4732020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  <a:endParaRPr sz="8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FB6799C-E427-4E77-8370-E79137B1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321808"/>
            <a:ext cx="996696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árbol es greedy: una decisión local temprana condiciona todo lo que viene después.</a:t>
            </a:r>
            <a:endParaRPr sz="12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F181630D-FEDD-4C50-8C1B-1060085D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631128B0-39E9-4DED-B62E-4BB2668B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15</a:t>
            </a:r>
            <a:endParaRPr sz="700"/>
          </a:p>
        </p:txBody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B1FC453-709E-4BA0-AEC8-4EDA0DA5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084832"/>
            <a:ext cx="1463040" cy="953"/>
          </a:xfrm>
          <a:custGeom xmlns:a="http://schemas.openxmlformats.org/drawingml/2006/main">
            <a:pathLst>
              <a:path w="1463040" h="953">
                <a:moveTo>
                  <a:pt x="0" y="0"/>
                </a:moveTo>
                <a:lnTo>
                  <a:pt x="14630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94A3B8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58D1EA1-7008-444E-AD72-28951835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2084832"/>
            <a:ext cx="1463040" cy="953"/>
          </a:xfrm>
          <a:custGeom xmlns:a="http://schemas.openxmlformats.org/drawingml/2006/main">
            <a:pathLst>
              <a:path w="1463040" h="953">
                <a:moveTo>
                  <a:pt x="0" y="0"/>
                </a:moveTo>
                <a:lnTo>
                  <a:pt x="14630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94A3B8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E7180DE-54A3-439B-A3F5-A438C4EA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2084832"/>
            <a:ext cx="1463040" cy="953"/>
          </a:xfrm>
          <a:custGeom xmlns:a="http://schemas.openxmlformats.org/drawingml/2006/main">
            <a:pathLst>
              <a:path w="1463040" h="953">
                <a:moveTo>
                  <a:pt x="0" y="0"/>
                </a:moveTo>
                <a:lnTo>
                  <a:pt x="14630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94A3B8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5F7A0C7-C9AE-40F5-B3B5-E01D0B424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084832"/>
            <a:ext cx="1463040" cy="953"/>
          </a:xfrm>
          <a:custGeom xmlns:a="http://schemas.openxmlformats.org/drawingml/2006/main">
            <a:pathLst>
              <a:path w="1463040" h="953">
                <a:moveTo>
                  <a:pt x="0" y="0"/>
                </a:moveTo>
                <a:lnTo>
                  <a:pt x="14630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94A3B8"/>
            </a:solidFill>
          </a:ln>
        </p:spPr>
      </p:sp>
      <p:cxnSp>
        <p:nvCxnSpPr>
          <p:cNvPr id="69" name=""/>
          <p:cNvCxnSpPr>
            <a:stCxn xmlns:a="http://schemas.openxmlformats.org/drawingml/2006/main" id="25" idx="2"/>
            <a:endCxn xmlns:a="http://schemas.openxmlformats.org/drawingml/2006/main" id="26" idx="0"/>
          </p:cNvCxnSpPr>
          <p:nvPr/>
        </p:nvCxnSpPr>
        <p:spPr>
          <a:xfrm xmlns:a="http://schemas.openxmlformats.org/drawingml/2006/main" flipH="1">
            <a:off x="5044288" y="3867912"/>
            <a:ext cx="990752" cy="36804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0" name=""/>
          <p:cNvCxnSpPr>
            <a:stCxn xmlns:a="http://schemas.openxmlformats.org/drawingml/2006/main" id="25" idx="2"/>
            <a:endCxn xmlns:a="http://schemas.openxmlformats.org/drawingml/2006/main" id="27" idx="0"/>
          </p:cNvCxnSpPr>
          <p:nvPr/>
        </p:nvCxnSpPr>
        <p:spPr>
          <a:xfrm xmlns:a="http://schemas.openxmlformats.org/drawingml/2006/main">
            <a:off x="6035040" y="3867912"/>
            <a:ext cx="1498701" cy="36804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1" name=""/>
          <p:cNvCxnSpPr>
            <a:stCxn xmlns:a="http://schemas.openxmlformats.org/drawingml/2006/main" id="27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 flipH="1">
            <a:off x="6985559" y="4647438"/>
            <a:ext cx="548182" cy="845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2" name=""/>
          <p:cNvCxnSpPr>
            <a:stCxn xmlns:a="http://schemas.openxmlformats.org/drawingml/2006/main" id="27" idx="2"/>
            <a:endCxn xmlns:a="http://schemas.openxmlformats.org/drawingml/2006/main" id="29" idx="0"/>
          </p:cNvCxnSpPr>
          <p:nvPr/>
        </p:nvCxnSpPr>
        <p:spPr>
          <a:xfrm xmlns:a="http://schemas.openxmlformats.org/drawingml/2006/main">
            <a:off x="7533741" y="4647438"/>
            <a:ext cx="819760" cy="845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7869869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1FD463B-9327-45EC-A079-B92C5445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BF6868E-6CD5-45D2-BE00-1192474C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A240CF6-08AD-4ABA-9E17-29CFF2E0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PREDICCIÓN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EA6F7FD-BB0F-4949-8875-F30F28CE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¿Qué predice una hoja?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D86B38C-2001-4F77-B184-9B74D3E8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hoja resume las observaciones que llegaron por el mismo camino.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47EAEB7-F412-4F84-A314-9F763E25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828800"/>
            <a:ext cx="301752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con 40 casos</a:t>
            </a:r>
            <a:endParaRPr sz="1400"/>
          </a:p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28 positivos · 12 negativos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4035C4F-A994-471C-AC59-16E1B884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783080"/>
            <a:ext cx="338328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14B8A6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82812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P(y=1 | hoja) = 28 / 40 = 0,70</a:t>
            </a:r>
            <a:endParaRPr sz="2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36E6C3B-528E-4805-88E2-9A98A1B7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2350008"/>
            <a:ext cx="320040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Clasificación: la clase mayoritaria o probabilidad estimada.</a:t>
            </a:r>
            <a:endParaRPr sz="9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BE2E628-372E-497A-BDA2-17C8EC32D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063240"/>
            <a:ext cx="338328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F59E0B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ŷ = promedio(y en hoja)</a:t>
            </a:r>
            <a:endParaRPr sz="2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88671D-1259-409E-B8BE-C629BCEE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3630168"/>
            <a:ext cx="320040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Regresión: la predicción suele ser la media de la respuesta en esa hoja.</a:t>
            </a:r>
            <a:endParaRPr sz="92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3BF27BB-DE23-4469-B847-FFF8D8B8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800600"/>
            <a:ext cx="100584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Advertencia: las probabilidades de árboles profundos pueden ser extremas y mal calibradas si las hojas tienen pocos casos.</a:t>
            </a:r>
            <a:endParaRPr sz="12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3B9AD6C-D104-4315-AFED-7F4A8032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70BF5A5-3DB5-4CA2-B447-34187B7F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16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6871070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B5EC820-EEF1-4937-93A5-29A570EF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E1BC424-2477-4B50-B460-F8EF3D64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A6E9265-A641-4C72-B145-7B098FC8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PREDICCIÓN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F91321E-ACDA-4118-BB2F-CB9BB2AC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Árboles de regresión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2EB7537-2A45-44C5-B5FD-1E5CA25D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 todos los árboles clasifican: también predicen valores continuos.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2476AEF-9882-49C1-A14E-76A494DF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417320"/>
            <a:ext cx="4389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Ejemplo: estimar monto esperado de siniestro</a:t>
            </a:r>
            <a:endParaRPr sz="16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D560933-65A0-491C-B458-D4754DBB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4026" y="2011680"/>
            <a:ext cx="150418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antigüedad ≤ 3 años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3BC2A3F-3F1E-4F77-B751-14819629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8536" y="3243834"/>
            <a:ext cx="127856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ŷ = $180k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48C57C3-164A-461B-82D9-52AB7256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0121" y="3243834"/>
            <a:ext cx="1353769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 base &gt; $1M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758D596-7CC4-44F9-8C2F-CB561878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7376" y="4027932"/>
            <a:ext cx="1128141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ŷ = $740k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88D33C7-AF6F-4B50-AD59-6892DCDC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8588" y="4027932"/>
            <a:ext cx="1128141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ŷ = $320k</a:t>
            </a:r>
            <a:endParaRPr sz="8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1F6A6E1-EE3C-43A6-B0FE-37342F73D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4297680" cy="5280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F59E0B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82302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Split = menor error cuadrático ponderado</a:t>
            </a:r>
            <a:endParaRPr sz="2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9F4F530-FEC8-4312-AAB9-B4373594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424074"/>
            <a:ext cx="4114800" cy="316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 regresión, los splits buscan reducir variabilidad de y dentro de las hojas.</a:t>
            </a:r>
            <a:endParaRPr sz="92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A168866-2A19-4753-9A1F-755E1DCD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246120"/>
            <a:ext cx="438912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predicción de cada hoja es un promedio local.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frontera sigue siendo por umbrales.</a:t>
            </a:r>
            <a:endParaRPr sz="1150"/>
          </a:p>
          <a:p xmlns:a="http://schemas.openxmlformats.org/drawingml/2006/main">
            <a:r>
              <a:rPr sz="11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Puede aproximar relaciones no lineales por tramos.</a:t>
            </a:r>
            <a:endParaRPr sz="11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004BE4B-8965-4354-9325-3A565155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1AD7D8B-6E52-49E2-ACCB-1BD8FF01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17</a:t>
            </a:r>
            <a:endParaRPr sz="700"/>
          </a:p>
        </p:txBody>
      </p:sp>
      <p:cxnSp>
        <p:nvCxnSpPr>
          <p:cNvPr id="45" name=""/>
          <p:cNvCxnSpPr>
            <a:stCxn xmlns:a="http://schemas.openxmlformats.org/drawingml/2006/main" id="12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 flipH="1">
            <a:off x="2187816" y="2423160"/>
            <a:ext cx="1058304" cy="8206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9FF644-E022-4FC3-99A5-0D9B8049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5509" y="2662047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47" name=""/>
          <p:cNvCxnSpPr>
            <a:stCxn xmlns:a="http://schemas.openxmlformats.org/drawingml/2006/main" id="12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>
            <a:off x="3246120" y="2423160"/>
            <a:ext cx="1600885" cy="8206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F6ADE4-E6FE-48BE-9549-05D109CD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5103" y="2662047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49" name=""/>
          <p:cNvCxnSpPr>
            <a:stCxn xmlns:a="http://schemas.openxmlformats.org/drawingml/2006/main" id="14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 flipH="1">
            <a:off x="4261447" y="3655314"/>
            <a:ext cx="585559" cy="37261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0" name=""/>
          <p:cNvCxnSpPr>
            <a:stCxn xmlns:a="http://schemas.openxmlformats.org/drawingml/2006/main" id="14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>
            <a:off x="4847006" y="3655314"/>
            <a:ext cx="875653" cy="37261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4821512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A17D914-6142-41F0-8FD7-595CE0E7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9B45D5C-D4D5-444C-9549-EB93A907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941B049-2B56-40F6-A0A9-ED72536C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VENTAJA CONCEPTUAL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F8AB4BC-09EC-40F3-A63D-8607967D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Interacciones sin escribir interacciones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F216902-C13C-478C-9BD8-BA4ECB62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 puede condicionar una variable según el valor de otra.</a:t>
            </a:r>
            <a:endParaRPr sz="12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38A8009-8716-49F3-9276-9463F487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554480"/>
            <a:ext cx="4480560" cy="3108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B9353E08-57F8-4A2C-B782-69F1A9D15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554480"/>
            <a:ext cx="2329891" cy="3108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F7BF8A0-88F7-4F6F-B596-F64EEDAA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851" y="1554480"/>
            <a:ext cx="2150669" cy="1399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087076B-7B62-40BD-9E29-2DD4C4B7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851" y="2953512"/>
            <a:ext cx="2150669" cy="1709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A9CEF6D-1D24-4010-90A1-249622C7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9169" y="218815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B4D7941-09C2-499C-9F19-4D5213A9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447" y="2809951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8FA26E1-31B6-4B94-B53B-359A5936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8391" y="386699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DE54442-1F7F-4955-AD4F-E05BC4B0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4114" y="352501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C83DAD9-92F5-4637-A005-4B403133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226" y="2063801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32AF9BBC-10CB-4943-A257-E7D02022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6727" y="243687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19450E1-8921-4A17-8CE1-B088A45D6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0" y="386699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97ED702-9A22-4FBC-AA2A-15971317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5561" y="3587191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B959828-665C-433C-B69D-46BF84F0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1004" y="3276295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62078CE9-B3D5-401E-A5A0-1E3B30D6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7894" y="30586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9FE92E4-00C6-4049-A3F3-BD6093F0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45920"/>
            <a:ext cx="3017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Regla aprendida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03ECCEE-94C9-4765-BD6E-1D9B709C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48840"/>
            <a:ext cx="4480560" cy="1280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Primero dividir por x₁.</a:t>
            </a:r>
            <a:endParaRPr sz="1220"/>
          </a:p>
          <a:p xmlns:a="http://schemas.openxmlformats.org/drawingml/2006/main">
            <a:r>
              <a:rPr sz="12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Solo si x₁ es alto, preguntar por x₂.</a:t>
            </a:r>
            <a:endParaRPr sz="1220"/>
          </a:p>
          <a:p xmlns:a="http://schemas.openxmlformats.org/drawingml/2006/main">
            <a:r>
              <a:rPr sz="12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efecto de x₂ existe dentro de un segmento, no globalmente.</a:t>
            </a:r>
            <a:endParaRPr sz="122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2BF5451-F775-4224-9FF0-67DFEA51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23360"/>
            <a:ext cx="4480560" cy="868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Esto equivale a una interacción: la importancia de una variable depende de otra condición previa.</a:t>
            </a:r>
            <a:endParaRPr sz="12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2771FAE-3EFE-41EE-9346-C878C939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31EE538-DDBB-48A9-B0E4-F81F4EE3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18</a:t>
            </a:r>
            <a:endParaRPr sz="700"/>
          </a:p>
        </p:txBody>
      </p:sp>
      <p:sp>
        <p:nvSpPr>
          <p:cNvPr id="2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70F816F-230A-4551-896E-62A12B30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870" y="1554480"/>
            <a:ext cx="953" cy="3108960"/>
          </a:xfrm>
          <a:custGeom xmlns:a="http://schemas.openxmlformats.org/drawingml/2006/main">
            <a:pathLst>
              <a:path w="953" h="3108960">
                <a:moveTo>
                  <a:pt x="0" y="0"/>
                </a:moveTo>
                <a:lnTo>
                  <a:pt x="953" y="310896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6C22494-B348-45B2-81D7-B769C36D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870" y="2953512"/>
            <a:ext cx="2150650" cy="953"/>
          </a:xfrm>
          <a:custGeom xmlns:a="http://schemas.openxmlformats.org/drawingml/2006/main">
            <a:pathLst>
              <a:path w="2150650" h="953">
                <a:moveTo>
                  <a:pt x="0" y="0"/>
                </a:moveTo>
                <a:lnTo>
                  <a:pt x="215065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</p:spTree>
    <p:extLst>
      <p:ext uri="{BB962C8B-B14F-4D97-AF65-F5344CB8AC3E}">
        <p14:creationId xmlns:p14="http://schemas.microsoft.com/office/powerpoint/2010/main" val="4071056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2A2A104-1DA9-4616-80C9-C5AE6C92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6405E15-16CD-47BB-AE0A-97C4D6B2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5856322-1F9B-4CF9-9A46-513D930F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INTERPRETACIÓN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962A7A3-5EEC-499D-A25C-50865D36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Interpretabilidad: reglas IF–THEN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76589ED-3B62-4E96-8FBC-55270B31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árbol no solo predice: también puede generar reglas auditables.</a:t>
            </a:r>
            <a:endParaRPr sz="12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F9D98F5-06EC-4B83-AD50-9A0D9174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0552" y="1645920"/>
            <a:ext cx="140817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 ≤ 45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B475053-4748-47B6-ADC0-D3E25F20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5413" y="2978658"/>
            <a:ext cx="119695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Bajo</a:t>
            </a:r>
            <a:endParaRPr sz="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8E51CEF-4680-4006-8333-AD1EAB67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9662" y="2978658"/>
            <a:ext cx="126735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 &gt; 1M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0861B2C-6868-4B2C-B36B-63583A4B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093" y="3826764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Alto</a:t>
            </a:r>
            <a:endParaRPr sz="8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AEBB8BE-42C3-41F5-B202-64F4E91D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5035" y="3826764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Medio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9FA58AD-4F45-4B70-A678-673754DC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1600200"/>
            <a:ext cx="9144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Regla 1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F91A5B9-3B53-40A1-B7A4-10C74700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1901952"/>
            <a:ext cx="5120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 Mono"/>
                <a:ea typeface="DejaVu Sans Mono"/>
                <a:cs typeface="DejaVu Sans Mono"/>
              </a:rPr>
              <a:t>IF edad &gt; 45 AND monto &gt; 1M THEN revisión alta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F59DAAF-8079-4A65-9A4A-1B970010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2514600"/>
            <a:ext cx="9144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Regla 2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DC50F07-FF34-43EA-9590-FC47AC28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2816352"/>
            <a:ext cx="5120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 Mono"/>
                <a:ea typeface="DejaVu Sans Mono"/>
                <a:cs typeface="DejaVu Sans Mono"/>
              </a:rPr>
              <a:t>IF edad &gt; 45 AND monto ≤ 1M THEN revisión media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8C4A4BD-44ED-42BA-B6A5-D0560167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429000"/>
            <a:ext cx="9144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Regla 3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1A4FC8A-06A3-412B-8333-C80C486B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730752"/>
            <a:ext cx="5120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8FAFC"/>
                </a:solidFill>
                <a:latin typeface="DejaVu Sans Mono"/>
                <a:ea typeface="DejaVu Sans Mono"/>
                <a:cs typeface="DejaVu Sans Mono"/>
              </a:rPr>
              <a:t>IF edad ≤ 45 THEN revisión baja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7680252-C42A-49D8-93BC-7F8CF5B5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212080"/>
            <a:ext cx="996696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Las reglas son explicables, pero solo son defendibles si fueron validadas fuera de muestra.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68D5E96-175B-4054-B68C-FB5BA4AB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D79773E-122E-410D-B0F8-AE036818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19</a:t>
            </a:r>
            <a:endParaRPr sz="700"/>
          </a:p>
        </p:txBody>
      </p:sp>
      <p:cxnSp>
        <p:nvCxnSpPr>
          <p:cNvPr id="51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 flipH="1">
            <a:off x="1843888" y="2057400"/>
            <a:ext cx="990752" cy="9212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1BACAF-C1E5-4457-8066-7567F4D8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795" y="234657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53" name=""/>
          <p:cNvCxnSpPr>
            <a:stCxn xmlns:a="http://schemas.openxmlformats.org/drawingml/2006/main" id="11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2834640" y="2057400"/>
            <a:ext cx="1498701" cy="9212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B7A034-973C-4422-A3F3-94D5B587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2522" y="234657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55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3785159" y="3390138"/>
            <a:ext cx="548182" cy="43662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6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4333341" y="3390138"/>
            <a:ext cx="819760" cy="436626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3691570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21C6941-BAFA-4C49-8C33-06079F69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E128349-2F26-47D1-AE1B-DF12D9FD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8B4A8F0-1F9A-451C-B8B3-25DC4173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D10F965-0BE5-417D-9C24-3E645E29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Complejidad: cuánto crece el árbol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B6E2CF1-5C9C-44E3-902C-D5CC6085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Más profundidad significa más segmentos, más memoria y más riesgo de sobreajuste.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667F14E-9E38-4218-8597-961827F5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55448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prof. 1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B7B0C75-AF16-494D-9076-C50BE260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80060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≤ 2 hojas</a:t>
            </a:r>
            <a:endParaRPr sz="9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8FE932D-5DA4-4F29-A647-20B4CB4C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55448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prof. 2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A9B3AAD-33C2-416F-9040-DB9A843E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480060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≤ 4 hojas</a:t>
            </a:r>
            <a:endParaRPr sz="9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20BCC69-CE71-4797-A169-4AE23CA6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55448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prof. 3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54D7277-38D5-4E2C-B2B9-FD5B92F0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80060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≤ 8 hojas</a:t>
            </a:r>
            <a:endParaRPr sz="9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811BEC2F-156B-4EAB-A9C5-C22D3AC0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55448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prof. 4</a:t>
            </a:r>
            <a:endParaRPr sz="12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7505B7A4-4D68-497F-A7B6-B5B0114D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80060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≤ 16 hojas</a:t>
            </a:r>
            <a:endParaRPr sz="950"/>
          </a:p>
        </p:txBody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14F03B69-84DF-444C-94DB-B14857FE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155448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prof. 5</a:t>
            </a:r>
            <a:endParaRPr sz="1200"/>
          </a:p>
        </p:txBody>
      </p:sp>
      <p:sp>
        <p:nvSpPr>
          <p:cNvPr id="93" name="Text 91">
            <a:extLst xmlns:a="http://schemas.openxmlformats.org/drawingml/2006/main">
              <a:ext uri="{FF2B5EF4-FFF2-40B4-BE49-F238E27FC236}">
                <a16:creationId xmlns:a16="http://schemas.microsoft.com/office/drawing/2014/main" id="{722D8E8B-E161-4193-AD8C-1DF39F2C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4800600"/>
            <a:ext cx="1554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≤ 32 hojas</a:t>
            </a:r>
            <a:endParaRPr sz="950"/>
          </a:p>
        </p:txBody>
      </p:sp>
      <p:sp>
        <p:nvSpPr>
          <p:cNvPr id="94" name="Text 92">
            <a:extLst xmlns:a="http://schemas.openxmlformats.org/drawingml/2006/main">
              <a:ext uri="{FF2B5EF4-FFF2-40B4-BE49-F238E27FC236}">
                <a16:creationId xmlns:a16="http://schemas.microsoft.com/office/drawing/2014/main" id="{5E9609B7-B7EE-4995-BB54-867A80A0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5486400"/>
            <a:ext cx="6400800" cy="2766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F59E0B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86032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Hojas máximas ≤ 2^profundidad</a:t>
            </a:r>
            <a:endParaRPr sz="2100"/>
          </a:p>
        </p:txBody>
      </p:sp>
      <p:sp>
        <p:nvSpPr>
          <p:cNvPr id="95" name="Text 93">
            <a:extLst xmlns:a="http://schemas.openxmlformats.org/drawingml/2006/main">
              <a:ext uri="{FF2B5EF4-FFF2-40B4-BE49-F238E27FC236}">
                <a16:creationId xmlns:a16="http://schemas.microsoft.com/office/drawing/2014/main" id="{6F0246C0-B76A-4D57-B5E2-DC199EC1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5798210"/>
            <a:ext cx="6217920" cy="1659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crecimiento puede ser explosivo incluso con pocas variables.</a:t>
            </a:r>
            <a:endParaRPr sz="920"/>
          </a:p>
        </p:txBody>
      </p:sp>
      <p:sp>
        <p:nvSpPr>
          <p:cNvPr id="96" name="Text 94">
            <a:extLst xmlns:a="http://schemas.openxmlformats.org/drawingml/2006/main">
              <a:ext uri="{FF2B5EF4-FFF2-40B4-BE49-F238E27FC236}">
                <a16:creationId xmlns:a16="http://schemas.microsoft.com/office/drawing/2014/main" id="{950FDAE8-539D-4AB2-A03E-B010BEFE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98" name="Text 96">
            <a:extLst xmlns:a="http://schemas.openxmlformats.org/drawingml/2006/main">
              <a:ext uri="{FF2B5EF4-FFF2-40B4-BE49-F238E27FC236}">
                <a16:creationId xmlns:a16="http://schemas.microsoft.com/office/drawing/2014/main" id="{D9FF6C43-677B-4FD9-B2ED-682F88D6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20</a:t>
            </a:r>
            <a:endParaRPr sz="700"/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8550A78A-D6F8-4009-9902-961F57AD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1943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0C533534-6D39-46CD-8FE9-2F06321B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53" name=""/>
          <p:cNvCxnSpPr>
            <a:stCxn xmlns:a="http://schemas.openxmlformats.org/drawingml/2006/main" id="99" idx="4"/>
            <a:endCxn xmlns:a="http://schemas.openxmlformats.org/drawingml/2006/main" id="100" idx="0"/>
          </p:cNvCxnSpPr>
          <p:nvPr/>
        </p:nvCxnSpPr>
        <p:spPr>
          <a:xfrm xmlns:a="http://schemas.openxmlformats.org/drawingml/2006/main" flipH="1">
            <a:off x="1285875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5DCF97A4-00D7-488F-8325-762E7BBE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55" name=""/>
          <p:cNvCxnSpPr>
            <a:stCxn xmlns:a="http://schemas.openxmlformats.org/drawingml/2006/main" id="99" idx="4"/>
            <a:endCxn xmlns:a="http://schemas.openxmlformats.org/drawingml/2006/main" id="102" idx="0"/>
          </p:cNvCxnSpPr>
          <p:nvPr/>
        </p:nvCxnSpPr>
        <p:spPr>
          <a:xfrm xmlns:a="http://schemas.openxmlformats.org/drawingml/2006/main">
            <a:off x="1714500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A2FBD2D0-9584-421A-A6C3-A7821D54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1943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702AD880-2628-4FE7-8454-BC9C0DAA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6FAC1CE3-4CDA-4595-87F3-176DFBFD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59" name=""/>
          <p:cNvCxnSpPr>
            <a:stCxn xmlns:a="http://schemas.openxmlformats.org/drawingml/2006/main" id="105" idx="4"/>
            <a:endCxn xmlns:a="http://schemas.openxmlformats.org/drawingml/2006/main" id="106" idx="0"/>
          </p:cNvCxnSpPr>
          <p:nvPr/>
        </p:nvCxnSpPr>
        <p:spPr>
          <a:xfrm xmlns:a="http://schemas.openxmlformats.org/drawingml/2006/main" flipH="1">
            <a:off x="326231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B634EF99-2C8C-4857-B1E5-3E62360D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283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61" name=""/>
          <p:cNvCxnSpPr>
            <a:stCxn xmlns:a="http://schemas.openxmlformats.org/drawingml/2006/main" id="105" idx="4"/>
            <a:endCxn xmlns:a="http://schemas.openxmlformats.org/drawingml/2006/main" id="108" idx="0"/>
          </p:cNvCxnSpPr>
          <p:nvPr/>
        </p:nvCxnSpPr>
        <p:spPr>
          <a:xfrm xmlns:a="http://schemas.openxmlformats.org/drawingml/2006/main">
            <a:off x="347662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62" name=""/>
          <p:cNvCxnSpPr>
            <a:stCxn xmlns:a="http://schemas.openxmlformats.org/drawingml/2006/main" id="104" idx="4"/>
            <a:endCxn xmlns:a="http://schemas.openxmlformats.org/drawingml/2006/main" id="105" idx="0"/>
          </p:cNvCxnSpPr>
          <p:nvPr/>
        </p:nvCxnSpPr>
        <p:spPr>
          <a:xfrm xmlns:a="http://schemas.openxmlformats.org/drawingml/2006/main" flipH="1">
            <a:off x="3476625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F9AE1722-BF87-4A5D-8BF8-E948D265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E2B7E6DB-E78B-4439-995E-569C3C6E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65" name=""/>
          <p:cNvCxnSpPr>
            <a:stCxn xmlns:a="http://schemas.openxmlformats.org/drawingml/2006/main" id="111" idx="4"/>
            <a:endCxn xmlns:a="http://schemas.openxmlformats.org/drawingml/2006/main" id="112" idx="0"/>
          </p:cNvCxnSpPr>
          <p:nvPr/>
        </p:nvCxnSpPr>
        <p:spPr>
          <a:xfrm xmlns:a="http://schemas.openxmlformats.org/drawingml/2006/main" flipH="1">
            <a:off x="411956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5A682C12-FD6F-42B3-BDD6-1CF17D77A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008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67" name=""/>
          <p:cNvCxnSpPr>
            <a:stCxn xmlns:a="http://schemas.openxmlformats.org/drawingml/2006/main" id="111" idx="4"/>
            <a:endCxn xmlns:a="http://schemas.openxmlformats.org/drawingml/2006/main" id="114" idx="0"/>
          </p:cNvCxnSpPr>
          <p:nvPr/>
        </p:nvCxnSpPr>
        <p:spPr>
          <a:xfrm xmlns:a="http://schemas.openxmlformats.org/drawingml/2006/main">
            <a:off x="433387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68" name=""/>
          <p:cNvCxnSpPr>
            <a:stCxn xmlns:a="http://schemas.openxmlformats.org/drawingml/2006/main" id="104" idx="4"/>
            <a:endCxn xmlns:a="http://schemas.openxmlformats.org/drawingml/2006/main" id="111" idx="0"/>
          </p:cNvCxnSpPr>
          <p:nvPr/>
        </p:nvCxnSpPr>
        <p:spPr>
          <a:xfrm xmlns:a="http://schemas.openxmlformats.org/drawingml/2006/main">
            <a:off x="3905250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D7743389-5DB9-4C64-9AD8-E9B02731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943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F6E560E2-4E8E-4891-9155-4FD0840A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B9BB559F-8219-4229-80C2-A5040449E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496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E820A304-205D-4F5F-A6D0-434144C3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780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73" name=""/>
          <p:cNvCxnSpPr>
            <a:stCxn xmlns:a="http://schemas.openxmlformats.org/drawingml/2006/main" id="119" idx="4"/>
            <a:endCxn xmlns:a="http://schemas.openxmlformats.org/drawingml/2006/main" id="120" idx="0"/>
          </p:cNvCxnSpPr>
          <p:nvPr/>
        </p:nvCxnSpPr>
        <p:spPr>
          <a:xfrm xmlns:a="http://schemas.openxmlformats.org/drawingml/2006/main" flipH="1">
            <a:off x="534590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FA811B63-3B2B-4DCB-8345-7BA80805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211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75" name=""/>
          <p:cNvCxnSpPr>
            <a:stCxn xmlns:a="http://schemas.openxmlformats.org/drawingml/2006/main" id="119" idx="4"/>
            <a:endCxn xmlns:a="http://schemas.openxmlformats.org/drawingml/2006/main" id="122" idx="0"/>
          </p:cNvCxnSpPr>
          <p:nvPr/>
        </p:nvCxnSpPr>
        <p:spPr>
          <a:xfrm xmlns:a="http://schemas.openxmlformats.org/drawingml/2006/main">
            <a:off x="545306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76" name=""/>
          <p:cNvCxnSpPr>
            <a:stCxn xmlns:a="http://schemas.openxmlformats.org/drawingml/2006/main" id="118" idx="4"/>
            <a:endCxn xmlns:a="http://schemas.openxmlformats.org/drawingml/2006/main" id="119" idx="0"/>
          </p:cNvCxnSpPr>
          <p:nvPr/>
        </p:nvCxnSpPr>
        <p:spPr>
          <a:xfrm xmlns:a="http://schemas.openxmlformats.org/drawingml/2006/main" flipH="1">
            <a:off x="545306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8A8439A1-DE10-4370-A174-514E03D0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358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0EAFFC0D-F21E-4E9C-8D05-262B62B3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643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79" name=""/>
          <p:cNvCxnSpPr>
            <a:stCxn xmlns:a="http://schemas.openxmlformats.org/drawingml/2006/main" id="125" idx="4"/>
            <a:endCxn xmlns:a="http://schemas.openxmlformats.org/drawingml/2006/main" id="126" idx="0"/>
          </p:cNvCxnSpPr>
          <p:nvPr/>
        </p:nvCxnSpPr>
        <p:spPr>
          <a:xfrm xmlns:a="http://schemas.openxmlformats.org/drawingml/2006/main" flipH="1">
            <a:off x="577453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653C334D-D18A-404D-8E3B-4E0814BF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074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81" name=""/>
          <p:cNvCxnSpPr>
            <a:stCxn xmlns:a="http://schemas.openxmlformats.org/drawingml/2006/main" id="125" idx="4"/>
            <a:endCxn xmlns:a="http://schemas.openxmlformats.org/drawingml/2006/main" id="128" idx="0"/>
          </p:cNvCxnSpPr>
          <p:nvPr/>
        </p:nvCxnSpPr>
        <p:spPr>
          <a:xfrm xmlns:a="http://schemas.openxmlformats.org/drawingml/2006/main">
            <a:off x="588168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82" name=""/>
          <p:cNvCxnSpPr>
            <a:stCxn xmlns:a="http://schemas.openxmlformats.org/drawingml/2006/main" id="118" idx="4"/>
            <a:endCxn xmlns:a="http://schemas.openxmlformats.org/drawingml/2006/main" id="125" idx="0"/>
          </p:cNvCxnSpPr>
          <p:nvPr/>
        </p:nvCxnSpPr>
        <p:spPr>
          <a:xfrm xmlns:a="http://schemas.openxmlformats.org/drawingml/2006/main">
            <a:off x="566737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83" name=""/>
          <p:cNvCxnSpPr>
            <a:stCxn xmlns:a="http://schemas.openxmlformats.org/drawingml/2006/main" id="117" idx="4"/>
            <a:endCxn xmlns:a="http://schemas.openxmlformats.org/drawingml/2006/main" id="118" idx="0"/>
          </p:cNvCxnSpPr>
          <p:nvPr/>
        </p:nvCxnSpPr>
        <p:spPr>
          <a:xfrm xmlns:a="http://schemas.openxmlformats.org/drawingml/2006/main" flipH="1">
            <a:off x="5667375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D8ABDD34-F4DC-46A0-A983-E3EA8F86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DFC8ED2D-5056-444A-BFA6-F4B92EB9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21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CE7BA1F6-E138-42E1-9E5F-E314E74E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505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87" name=""/>
          <p:cNvCxnSpPr>
            <a:stCxn xmlns:a="http://schemas.openxmlformats.org/drawingml/2006/main" id="133" idx="4"/>
            <a:endCxn xmlns:a="http://schemas.openxmlformats.org/drawingml/2006/main" id="134" idx="0"/>
          </p:cNvCxnSpPr>
          <p:nvPr/>
        </p:nvCxnSpPr>
        <p:spPr>
          <a:xfrm xmlns:a="http://schemas.openxmlformats.org/drawingml/2006/main" flipH="1">
            <a:off x="620315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F7ECE9D4-08DC-48E2-9004-18E58573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936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89" name=""/>
          <p:cNvCxnSpPr>
            <a:stCxn xmlns:a="http://schemas.openxmlformats.org/drawingml/2006/main" id="133" idx="4"/>
            <a:endCxn xmlns:a="http://schemas.openxmlformats.org/drawingml/2006/main" id="136" idx="0"/>
          </p:cNvCxnSpPr>
          <p:nvPr/>
        </p:nvCxnSpPr>
        <p:spPr>
          <a:xfrm xmlns:a="http://schemas.openxmlformats.org/drawingml/2006/main">
            <a:off x="631031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90" name=""/>
          <p:cNvCxnSpPr>
            <a:stCxn xmlns:a="http://schemas.openxmlformats.org/drawingml/2006/main" id="132" idx="4"/>
            <a:endCxn xmlns:a="http://schemas.openxmlformats.org/drawingml/2006/main" id="133" idx="0"/>
          </p:cNvCxnSpPr>
          <p:nvPr/>
        </p:nvCxnSpPr>
        <p:spPr>
          <a:xfrm xmlns:a="http://schemas.openxmlformats.org/drawingml/2006/main" flipH="1">
            <a:off x="631031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9B2DE515-8D19-4E7A-A13C-70A4E536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083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3EBF7F63-682E-4457-94FB-03AC1193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368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93" name=""/>
          <p:cNvCxnSpPr>
            <a:stCxn xmlns:a="http://schemas.openxmlformats.org/drawingml/2006/main" id="139" idx="4"/>
            <a:endCxn xmlns:a="http://schemas.openxmlformats.org/drawingml/2006/main" id="140" idx="0"/>
          </p:cNvCxnSpPr>
          <p:nvPr/>
        </p:nvCxnSpPr>
        <p:spPr>
          <a:xfrm xmlns:a="http://schemas.openxmlformats.org/drawingml/2006/main" flipH="1">
            <a:off x="663178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BF427DD7-8167-45C4-A123-FCE44B88E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799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95" name=""/>
          <p:cNvCxnSpPr>
            <a:stCxn xmlns:a="http://schemas.openxmlformats.org/drawingml/2006/main" id="139" idx="4"/>
            <a:endCxn xmlns:a="http://schemas.openxmlformats.org/drawingml/2006/main" id="142" idx="0"/>
          </p:cNvCxnSpPr>
          <p:nvPr/>
        </p:nvCxnSpPr>
        <p:spPr>
          <a:xfrm xmlns:a="http://schemas.openxmlformats.org/drawingml/2006/main">
            <a:off x="673893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96" name=""/>
          <p:cNvCxnSpPr>
            <a:stCxn xmlns:a="http://schemas.openxmlformats.org/drawingml/2006/main" id="132" idx="4"/>
            <a:endCxn xmlns:a="http://schemas.openxmlformats.org/drawingml/2006/main" id="139" idx="0"/>
          </p:cNvCxnSpPr>
          <p:nvPr/>
        </p:nvCxnSpPr>
        <p:spPr>
          <a:xfrm xmlns:a="http://schemas.openxmlformats.org/drawingml/2006/main">
            <a:off x="652462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97" name=""/>
          <p:cNvCxnSpPr>
            <a:stCxn xmlns:a="http://schemas.openxmlformats.org/drawingml/2006/main" id="117" idx="4"/>
            <a:endCxn xmlns:a="http://schemas.openxmlformats.org/drawingml/2006/main" id="132" idx="0"/>
          </p:cNvCxnSpPr>
          <p:nvPr/>
        </p:nvCxnSpPr>
        <p:spPr>
          <a:xfrm xmlns:a="http://schemas.openxmlformats.org/drawingml/2006/main">
            <a:off x="6096000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FF550D75-A787-42CB-9D04-6DFD94AD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943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78B77A5F-B58C-4587-9CD7-E7B55DDF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EBFB5910-8933-4978-8804-B4BBB988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571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E104D541-EC49-4A65-9421-ADF04FF0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55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A25B2867-288D-4EEE-96CF-1B6B5F83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4978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03" name=""/>
          <p:cNvCxnSpPr>
            <a:stCxn xmlns:a="http://schemas.openxmlformats.org/drawingml/2006/main" id="149" idx="4"/>
            <a:endCxn xmlns:a="http://schemas.openxmlformats.org/drawingml/2006/main" id="150" idx="0"/>
          </p:cNvCxnSpPr>
          <p:nvPr/>
        </p:nvCxnSpPr>
        <p:spPr>
          <a:xfrm xmlns:a="http://schemas.openxmlformats.org/drawingml/2006/main" flipH="1">
            <a:off x="7483078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06B74CC0-EB5D-476F-BEB7-B455AD56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134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05" name=""/>
          <p:cNvCxnSpPr>
            <a:stCxn xmlns:a="http://schemas.openxmlformats.org/drawingml/2006/main" id="149" idx="4"/>
            <a:endCxn xmlns:a="http://schemas.openxmlformats.org/drawingml/2006/main" id="152" idx="0"/>
          </p:cNvCxnSpPr>
          <p:nvPr/>
        </p:nvCxnSpPr>
        <p:spPr>
          <a:xfrm xmlns:a="http://schemas.openxmlformats.org/drawingml/2006/main">
            <a:off x="753665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06" name=""/>
          <p:cNvCxnSpPr>
            <a:stCxn xmlns:a="http://schemas.openxmlformats.org/drawingml/2006/main" id="148" idx="4"/>
            <a:endCxn xmlns:a="http://schemas.openxmlformats.org/drawingml/2006/main" id="149" idx="0"/>
          </p:cNvCxnSpPr>
          <p:nvPr/>
        </p:nvCxnSpPr>
        <p:spPr>
          <a:xfrm xmlns:a="http://schemas.openxmlformats.org/drawingml/2006/main" flipH="1">
            <a:off x="753665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04CF0DA9-0345-4974-8EA1-4FE6BCCD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286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1893C10D-F077-472D-97E3-7275393F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9291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09" name=""/>
          <p:cNvCxnSpPr>
            <a:stCxn xmlns:a="http://schemas.openxmlformats.org/drawingml/2006/main" id="155" idx="4"/>
            <a:endCxn xmlns:a="http://schemas.openxmlformats.org/drawingml/2006/main" id="156" idx="0"/>
          </p:cNvCxnSpPr>
          <p:nvPr/>
        </p:nvCxnSpPr>
        <p:spPr>
          <a:xfrm xmlns:a="http://schemas.openxmlformats.org/drawingml/2006/main" flipH="1">
            <a:off x="769739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047D8C64-DE6F-4DE9-9021-F0B0B140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6447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11" name=""/>
          <p:cNvCxnSpPr>
            <a:stCxn xmlns:a="http://schemas.openxmlformats.org/drawingml/2006/main" id="155" idx="4"/>
            <a:endCxn xmlns:a="http://schemas.openxmlformats.org/drawingml/2006/main" id="158" idx="0"/>
          </p:cNvCxnSpPr>
          <p:nvPr/>
        </p:nvCxnSpPr>
        <p:spPr>
          <a:xfrm xmlns:a="http://schemas.openxmlformats.org/drawingml/2006/main">
            <a:off x="7750969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12" name=""/>
          <p:cNvCxnSpPr>
            <a:stCxn xmlns:a="http://schemas.openxmlformats.org/drawingml/2006/main" id="148" idx="4"/>
            <a:endCxn xmlns:a="http://schemas.openxmlformats.org/drawingml/2006/main" id="155" idx="0"/>
          </p:cNvCxnSpPr>
          <p:nvPr/>
        </p:nvCxnSpPr>
        <p:spPr>
          <a:xfrm xmlns:a="http://schemas.openxmlformats.org/drawingml/2006/main">
            <a:off x="764381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13" name=""/>
          <p:cNvCxnSpPr>
            <a:stCxn xmlns:a="http://schemas.openxmlformats.org/drawingml/2006/main" id="147" idx="4"/>
            <a:endCxn xmlns:a="http://schemas.openxmlformats.org/drawingml/2006/main" id="148" idx="0"/>
          </p:cNvCxnSpPr>
          <p:nvPr/>
        </p:nvCxnSpPr>
        <p:spPr>
          <a:xfrm xmlns:a="http://schemas.openxmlformats.org/drawingml/2006/main" flipH="1">
            <a:off x="764381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DE315F15-ADA3-425E-BBF5-69CE4A58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433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46218515-E75C-4273-A8DE-035D9BCD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18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CE61ADDA-69E8-44D3-A373-627EA6DE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3603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17" name=""/>
          <p:cNvCxnSpPr>
            <a:stCxn xmlns:a="http://schemas.openxmlformats.org/drawingml/2006/main" id="163" idx="4"/>
            <a:endCxn xmlns:a="http://schemas.openxmlformats.org/drawingml/2006/main" id="164" idx="0"/>
          </p:cNvCxnSpPr>
          <p:nvPr/>
        </p:nvCxnSpPr>
        <p:spPr>
          <a:xfrm xmlns:a="http://schemas.openxmlformats.org/drawingml/2006/main" flipH="1">
            <a:off x="7911703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9CD0A8EF-8E41-42A2-8371-533D54B7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0759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19" name=""/>
          <p:cNvCxnSpPr>
            <a:stCxn xmlns:a="http://schemas.openxmlformats.org/drawingml/2006/main" id="163" idx="4"/>
            <a:endCxn xmlns:a="http://schemas.openxmlformats.org/drawingml/2006/main" id="166" idx="0"/>
          </p:cNvCxnSpPr>
          <p:nvPr/>
        </p:nvCxnSpPr>
        <p:spPr>
          <a:xfrm xmlns:a="http://schemas.openxmlformats.org/drawingml/2006/main">
            <a:off x="796528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20" name=""/>
          <p:cNvCxnSpPr>
            <a:stCxn xmlns:a="http://schemas.openxmlformats.org/drawingml/2006/main" id="162" idx="4"/>
            <a:endCxn xmlns:a="http://schemas.openxmlformats.org/drawingml/2006/main" id="163" idx="0"/>
          </p:cNvCxnSpPr>
          <p:nvPr/>
        </p:nvCxnSpPr>
        <p:spPr>
          <a:xfrm xmlns:a="http://schemas.openxmlformats.org/drawingml/2006/main" flipH="1">
            <a:off x="796528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5F766AF4-4FC8-49AB-98F6-A1A55B47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149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E01A8573-4EBC-438C-B51D-945101C2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7916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23" name=""/>
          <p:cNvCxnSpPr>
            <a:stCxn xmlns:a="http://schemas.openxmlformats.org/drawingml/2006/main" id="169" idx="4"/>
            <a:endCxn xmlns:a="http://schemas.openxmlformats.org/drawingml/2006/main" id="170" idx="0"/>
          </p:cNvCxnSpPr>
          <p:nvPr/>
        </p:nvCxnSpPr>
        <p:spPr>
          <a:xfrm xmlns:a="http://schemas.openxmlformats.org/drawingml/2006/main" flipH="1">
            <a:off x="812601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E5A2CB39-CF2F-4E3F-9FCA-079FD5EB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5072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25" name=""/>
          <p:cNvCxnSpPr>
            <a:stCxn xmlns:a="http://schemas.openxmlformats.org/drawingml/2006/main" id="169" idx="4"/>
            <a:endCxn xmlns:a="http://schemas.openxmlformats.org/drawingml/2006/main" id="172" idx="0"/>
          </p:cNvCxnSpPr>
          <p:nvPr/>
        </p:nvCxnSpPr>
        <p:spPr>
          <a:xfrm xmlns:a="http://schemas.openxmlformats.org/drawingml/2006/main">
            <a:off x="8179594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26" name=""/>
          <p:cNvCxnSpPr>
            <a:stCxn xmlns:a="http://schemas.openxmlformats.org/drawingml/2006/main" id="162" idx="4"/>
            <a:endCxn xmlns:a="http://schemas.openxmlformats.org/drawingml/2006/main" id="169" idx="0"/>
          </p:cNvCxnSpPr>
          <p:nvPr/>
        </p:nvCxnSpPr>
        <p:spPr>
          <a:xfrm xmlns:a="http://schemas.openxmlformats.org/drawingml/2006/main">
            <a:off x="807243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27" name=""/>
          <p:cNvCxnSpPr>
            <a:stCxn xmlns:a="http://schemas.openxmlformats.org/drawingml/2006/main" id="147" idx="4"/>
            <a:endCxn xmlns:a="http://schemas.openxmlformats.org/drawingml/2006/main" id="162" idx="0"/>
          </p:cNvCxnSpPr>
          <p:nvPr/>
        </p:nvCxnSpPr>
        <p:spPr>
          <a:xfrm xmlns:a="http://schemas.openxmlformats.org/drawingml/2006/main">
            <a:off x="785812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28" name=""/>
          <p:cNvCxnSpPr>
            <a:stCxn xmlns:a="http://schemas.openxmlformats.org/drawingml/2006/main" id="146" idx="4"/>
            <a:endCxn xmlns:a="http://schemas.openxmlformats.org/drawingml/2006/main" id="147" idx="0"/>
          </p:cNvCxnSpPr>
          <p:nvPr/>
        </p:nvCxnSpPr>
        <p:spPr>
          <a:xfrm xmlns:a="http://schemas.openxmlformats.org/drawingml/2006/main" flipH="1">
            <a:off x="7858125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7103C6DD-68A2-4A25-B681-BA4B13F5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3CC03FA1-3708-4587-B720-52A5C652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296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B22CE42B-225C-4C9B-A79D-18A552F4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580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41888D9E-8529-4798-8F94-0A666BB7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228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33" name=""/>
          <p:cNvCxnSpPr>
            <a:stCxn xmlns:a="http://schemas.openxmlformats.org/drawingml/2006/main" id="179" idx="4"/>
            <a:endCxn xmlns:a="http://schemas.openxmlformats.org/drawingml/2006/main" id="180" idx="0"/>
          </p:cNvCxnSpPr>
          <p:nvPr/>
        </p:nvCxnSpPr>
        <p:spPr>
          <a:xfrm xmlns:a="http://schemas.openxmlformats.org/drawingml/2006/main" flipH="1">
            <a:off x="8340328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342B0B60-C425-48E8-85ED-380ACB37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9384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35" name=""/>
          <p:cNvCxnSpPr>
            <a:stCxn xmlns:a="http://schemas.openxmlformats.org/drawingml/2006/main" id="179" idx="4"/>
            <a:endCxn xmlns:a="http://schemas.openxmlformats.org/drawingml/2006/main" id="182" idx="0"/>
          </p:cNvCxnSpPr>
          <p:nvPr/>
        </p:nvCxnSpPr>
        <p:spPr>
          <a:xfrm xmlns:a="http://schemas.openxmlformats.org/drawingml/2006/main">
            <a:off x="839390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36" name=""/>
          <p:cNvCxnSpPr>
            <a:stCxn xmlns:a="http://schemas.openxmlformats.org/drawingml/2006/main" id="178" idx="4"/>
            <a:endCxn xmlns:a="http://schemas.openxmlformats.org/drawingml/2006/main" id="179" idx="0"/>
          </p:cNvCxnSpPr>
          <p:nvPr/>
        </p:nvCxnSpPr>
        <p:spPr>
          <a:xfrm xmlns:a="http://schemas.openxmlformats.org/drawingml/2006/main" flipH="1">
            <a:off x="839390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AD45B7DB-2CEB-45A5-82E8-9B8A724F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011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6CBA245C-6336-421D-B60A-58E81EB4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6541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39" name=""/>
          <p:cNvCxnSpPr>
            <a:stCxn xmlns:a="http://schemas.openxmlformats.org/drawingml/2006/main" id="185" idx="4"/>
            <a:endCxn xmlns:a="http://schemas.openxmlformats.org/drawingml/2006/main" id="186" idx="0"/>
          </p:cNvCxnSpPr>
          <p:nvPr/>
        </p:nvCxnSpPr>
        <p:spPr>
          <a:xfrm xmlns:a="http://schemas.openxmlformats.org/drawingml/2006/main" flipH="1">
            <a:off x="855464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1897998C-9EF5-44BC-B93B-F7D872B9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3697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41" name=""/>
          <p:cNvCxnSpPr>
            <a:stCxn xmlns:a="http://schemas.openxmlformats.org/drawingml/2006/main" id="185" idx="4"/>
            <a:endCxn xmlns:a="http://schemas.openxmlformats.org/drawingml/2006/main" id="188" idx="0"/>
          </p:cNvCxnSpPr>
          <p:nvPr/>
        </p:nvCxnSpPr>
        <p:spPr>
          <a:xfrm xmlns:a="http://schemas.openxmlformats.org/drawingml/2006/main">
            <a:off x="8608219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42" name=""/>
          <p:cNvCxnSpPr>
            <a:stCxn xmlns:a="http://schemas.openxmlformats.org/drawingml/2006/main" id="178" idx="4"/>
            <a:endCxn xmlns:a="http://schemas.openxmlformats.org/drawingml/2006/main" id="185" idx="0"/>
          </p:cNvCxnSpPr>
          <p:nvPr/>
        </p:nvCxnSpPr>
        <p:spPr>
          <a:xfrm xmlns:a="http://schemas.openxmlformats.org/drawingml/2006/main">
            <a:off x="850106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43" name=""/>
          <p:cNvCxnSpPr>
            <a:stCxn xmlns:a="http://schemas.openxmlformats.org/drawingml/2006/main" id="177" idx="4"/>
            <a:endCxn xmlns:a="http://schemas.openxmlformats.org/drawingml/2006/main" id="178" idx="0"/>
          </p:cNvCxnSpPr>
          <p:nvPr/>
        </p:nvCxnSpPr>
        <p:spPr>
          <a:xfrm xmlns:a="http://schemas.openxmlformats.org/drawingml/2006/main" flipH="1">
            <a:off x="850106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AB96356B-8FA8-4596-B933-3BED5195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158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70785EF3-6E77-436B-BDE3-247E64F4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443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CAC8FFDE-5160-407D-B025-0F659630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0853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47" name=""/>
          <p:cNvCxnSpPr>
            <a:stCxn xmlns:a="http://schemas.openxmlformats.org/drawingml/2006/main" id="193" idx="4"/>
            <a:endCxn xmlns:a="http://schemas.openxmlformats.org/drawingml/2006/main" id="194" idx="0"/>
          </p:cNvCxnSpPr>
          <p:nvPr/>
        </p:nvCxnSpPr>
        <p:spPr>
          <a:xfrm xmlns:a="http://schemas.openxmlformats.org/drawingml/2006/main" flipH="1">
            <a:off x="8768953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8E4EC779-5E29-4CFE-B214-056B671A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8009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49" name=""/>
          <p:cNvCxnSpPr>
            <a:stCxn xmlns:a="http://schemas.openxmlformats.org/drawingml/2006/main" id="193" idx="4"/>
            <a:endCxn xmlns:a="http://schemas.openxmlformats.org/drawingml/2006/main" id="196" idx="0"/>
          </p:cNvCxnSpPr>
          <p:nvPr/>
        </p:nvCxnSpPr>
        <p:spPr>
          <a:xfrm xmlns:a="http://schemas.openxmlformats.org/drawingml/2006/main">
            <a:off x="882253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50" name=""/>
          <p:cNvCxnSpPr>
            <a:stCxn xmlns:a="http://schemas.openxmlformats.org/drawingml/2006/main" id="192" idx="4"/>
            <a:endCxn xmlns:a="http://schemas.openxmlformats.org/drawingml/2006/main" id="193" idx="0"/>
          </p:cNvCxnSpPr>
          <p:nvPr/>
        </p:nvCxnSpPr>
        <p:spPr>
          <a:xfrm xmlns:a="http://schemas.openxmlformats.org/drawingml/2006/main" flipH="1">
            <a:off x="882253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59E44864-AEB6-48C9-A3F6-32284EE3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874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64E6DE25-678A-400D-9B3A-2B318648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5166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53" name=""/>
          <p:cNvCxnSpPr>
            <a:stCxn xmlns:a="http://schemas.openxmlformats.org/drawingml/2006/main" id="199" idx="4"/>
            <a:endCxn xmlns:a="http://schemas.openxmlformats.org/drawingml/2006/main" id="200" idx="0"/>
          </p:cNvCxnSpPr>
          <p:nvPr/>
        </p:nvCxnSpPr>
        <p:spPr>
          <a:xfrm xmlns:a="http://schemas.openxmlformats.org/drawingml/2006/main" flipH="1">
            <a:off x="898326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51951CCF-2296-48E7-AA4F-8316D6E6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322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55" name=""/>
          <p:cNvCxnSpPr>
            <a:stCxn xmlns:a="http://schemas.openxmlformats.org/drawingml/2006/main" id="199" idx="4"/>
            <a:endCxn xmlns:a="http://schemas.openxmlformats.org/drawingml/2006/main" id="202" idx="0"/>
          </p:cNvCxnSpPr>
          <p:nvPr/>
        </p:nvCxnSpPr>
        <p:spPr>
          <a:xfrm xmlns:a="http://schemas.openxmlformats.org/drawingml/2006/main">
            <a:off x="9036844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56" name=""/>
          <p:cNvCxnSpPr>
            <a:stCxn xmlns:a="http://schemas.openxmlformats.org/drawingml/2006/main" id="192" idx="4"/>
            <a:endCxn xmlns:a="http://schemas.openxmlformats.org/drawingml/2006/main" id="199" idx="0"/>
          </p:cNvCxnSpPr>
          <p:nvPr/>
        </p:nvCxnSpPr>
        <p:spPr>
          <a:xfrm xmlns:a="http://schemas.openxmlformats.org/drawingml/2006/main">
            <a:off x="892968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57" name=""/>
          <p:cNvCxnSpPr>
            <a:stCxn xmlns:a="http://schemas.openxmlformats.org/drawingml/2006/main" id="177" idx="4"/>
            <a:endCxn xmlns:a="http://schemas.openxmlformats.org/drawingml/2006/main" id="192" idx="0"/>
          </p:cNvCxnSpPr>
          <p:nvPr/>
        </p:nvCxnSpPr>
        <p:spPr>
          <a:xfrm xmlns:a="http://schemas.openxmlformats.org/drawingml/2006/main">
            <a:off x="871537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58" name=""/>
          <p:cNvCxnSpPr>
            <a:stCxn xmlns:a="http://schemas.openxmlformats.org/drawingml/2006/main" id="146" idx="4"/>
            <a:endCxn xmlns:a="http://schemas.openxmlformats.org/drawingml/2006/main" id="177" idx="0"/>
          </p:cNvCxnSpPr>
          <p:nvPr/>
        </p:nvCxnSpPr>
        <p:spPr>
          <a:xfrm xmlns:a="http://schemas.openxmlformats.org/drawingml/2006/main">
            <a:off x="8286750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A2065733-FB34-4CF1-B321-6469D8C1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1943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BBD5DE9A-5FAC-4150-8C11-85B2632A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C1FC67FD-0CF2-45F2-B488-81A02529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646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1E43CF93-B58F-4CFC-8004-76DA2A6A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30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4C383A2C-BC21-484D-AE5F-E2C14603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5728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349EAB9E-23FC-4D06-8BF0-63FEC4B8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939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65" name=""/>
          <p:cNvCxnSpPr>
            <a:stCxn xmlns:a="http://schemas.openxmlformats.org/drawingml/2006/main" id="211" idx="4"/>
            <a:endCxn xmlns:a="http://schemas.openxmlformats.org/drawingml/2006/main" id="212" idx="0"/>
          </p:cNvCxnSpPr>
          <p:nvPr/>
        </p:nvCxnSpPr>
        <p:spPr>
          <a:xfrm xmlns:a="http://schemas.openxmlformats.org/drawingml/2006/main" flipH="1">
            <a:off x="9647039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B8624F86-C2FA-463A-8C20-68C10919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517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67" name=""/>
          <p:cNvCxnSpPr>
            <a:stCxn xmlns:a="http://schemas.openxmlformats.org/drawingml/2006/main" id="211" idx="4"/>
            <a:endCxn xmlns:a="http://schemas.openxmlformats.org/drawingml/2006/main" id="214" idx="0"/>
          </p:cNvCxnSpPr>
          <p:nvPr/>
        </p:nvCxnSpPr>
        <p:spPr>
          <a:xfrm xmlns:a="http://schemas.openxmlformats.org/drawingml/2006/main">
            <a:off x="9673828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68" name=""/>
          <p:cNvCxnSpPr>
            <a:stCxn xmlns:a="http://schemas.openxmlformats.org/drawingml/2006/main" id="210" idx="4"/>
            <a:endCxn xmlns:a="http://schemas.openxmlformats.org/drawingml/2006/main" id="211" idx="0"/>
          </p:cNvCxnSpPr>
          <p:nvPr/>
        </p:nvCxnSpPr>
        <p:spPr>
          <a:xfrm xmlns:a="http://schemas.openxmlformats.org/drawingml/2006/main" flipH="1">
            <a:off x="9673828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158A11B0-D19C-41FC-9602-23A1320D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884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8ACAF831-AFF3-43D3-8C1B-0A9FE6C3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6095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71" name=""/>
          <p:cNvCxnSpPr>
            <a:stCxn xmlns:a="http://schemas.openxmlformats.org/drawingml/2006/main" id="217" idx="4"/>
            <a:endCxn xmlns:a="http://schemas.openxmlformats.org/drawingml/2006/main" id="218" idx="0"/>
          </p:cNvCxnSpPr>
          <p:nvPr/>
        </p:nvCxnSpPr>
        <p:spPr>
          <a:xfrm xmlns:a="http://schemas.openxmlformats.org/drawingml/2006/main" flipH="1">
            <a:off x="9754195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DDA0D1C6-75C3-49C5-973F-DCA37BE7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9673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73" name=""/>
          <p:cNvCxnSpPr>
            <a:stCxn xmlns:a="http://schemas.openxmlformats.org/drawingml/2006/main" id="217" idx="4"/>
            <a:endCxn xmlns:a="http://schemas.openxmlformats.org/drawingml/2006/main" id="220" idx="0"/>
          </p:cNvCxnSpPr>
          <p:nvPr/>
        </p:nvCxnSpPr>
        <p:spPr>
          <a:xfrm xmlns:a="http://schemas.openxmlformats.org/drawingml/2006/main">
            <a:off x="9780984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74" name=""/>
          <p:cNvCxnSpPr>
            <a:stCxn xmlns:a="http://schemas.openxmlformats.org/drawingml/2006/main" id="210" idx="4"/>
            <a:endCxn xmlns:a="http://schemas.openxmlformats.org/drawingml/2006/main" id="217" idx="0"/>
          </p:cNvCxnSpPr>
          <p:nvPr/>
        </p:nvCxnSpPr>
        <p:spPr>
          <a:xfrm xmlns:a="http://schemas.openxmlformats.org/drawingml/2006/main">
            <a:off x="972740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75" name=""/>
          <p:cNvCxnSpPr>
            <a:stCxn xmlns:a="http://schemas.openxmlformats.org/drawingml/2006/main" id="209" idx="4"/>
            <a:endCxn xmlns:a="http://schemas.openxmlformats.org/drawingml/2006/main" id="210" idx="0"/>
          </p:cNvCxnSpPr>
          <p:nvPr/>
        </p:nvCxnSpPr>
        <p:spPr>
          <a:xfrm xmlns:a="http://schemas.openxmlformats.org/drawingml/2006/main" flipH="1">
            <a:off x="972740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DE1D339F-89B1-4413-9F47-9925EB2B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361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E8F72B10-843C-42BB-8B1D-B2811DF0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0041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1C2E8DB2-64BA-43BB-87D6-46530E89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3252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79" name=""/>
          <p:cNvCxnSpPr>
            <a:stCxn xmlns:a="http://schemas.openxmlformats.org/drawingml/2006/main" id="225" idx="4"/>
            <a:endCxn xmlns:a="http://schemas.openxmlformats.org/drawingml/2006/main" id="226" idx="0"/>
          </p:cNvCxnSpPr>
          <p:nvPr/>
        </p:nvCxnSpPr>
        <p:spPr>
          <a:xfrm xmlns:a="http://schemas.openxmlformats.org/drawingml/2006/main" flipH="1">
            <a:off x="9861352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B6C9DF76-A233-4EAA-BA63-EC278BAA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6830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81" name=""/>
          <p:cNvCxnSpPr>
            <a:stCxn xmlns:a="http://schemas.openxmlformats.org/drawingml/2006/main" id="225" idx="4"/>
            <a:endCxn xmlns:a="http://schemas.openxmlformats.org/drawingml/2006/main" id="228" idx="0"/>
          </p:cNvCxnSpPr>
          <p:nvPr/>
        </p:nvCxnSpPr>
        <p:spPr>
          <a:xfrm xmlns:a="http://schemas.openxmlformats.org/drawingml/2006/main">
            <a:off x="9888141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82" name=""/>
          <p:cNvCxnSpPr>
            <a:stCxn xmlns:a="http://schemas.openxmlformats.org/drawingml/2006/main" id="224" idx="4"/>
            <a:endCxn xmlns:a="http://schemas.openxmlformats.org/drawingml/2006/main" id="225" idx="0"/>
          </p:cNvCxnSpPr>
          <p:nvPr/>
        </p:nvCxnSpPr>
        <p:spPr>
          <a:xfrm xmlns:a="http://schemas.openxmlformats.org/drawingml/2006/main" flipH="1">
            <a:off x="988814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B78AB20D-5E0B-4F4A-82AA-A1FAC00B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7197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1DEEAA16-A755-41F6-A8E6-E32A5A11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0408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85" name=""/>
          <p:cNvCxnSpPr>
            <a:stCxn xmlns:a="http://schemas.openxmlformats.org/drawingml/2006/main" id="231" idx="4"/>
            <a:endCxn xmlns:a="http://schemas.openxmlformats.org/drawingml/2006/main" id="232" idx="0"/>
          </p:cNvCxnSpPr>
          <p:nvPr/>
        </p:nvCxnSpPr>
        <p:spPr>
          <a:xfrm xmlns:a="http://schemas.openxmlformats.org/drawingml/2006/main" flipH="1">
            <a:off x="9968508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9F06BBA9-B2E1-4A15-A357-D3099C40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3986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87" name=""/>
          <p:cNvCxnSpPr>
            <a:stCxn xmlns:a="http://schemas.openxmlformats.org/drawingml/2006/main" id="231" idx="4"/>
            <a:endCxn xmlns:a="http://schemas.openxmlformats.org/drawingml/2006/main" id="234" idx="0"/>
          </p:cNvCxnSpPr>
          <p:nvPr/>
        </p:nvCxnSpPr>
        <p:spPr>
          <a:xfrm xmlns:a="http://schemas.openxmlformats.org/drawingml/2006/main">
            <a:off x="9995297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88" name=""/>
          <p:cNvCxnSpPr>
            <a:stCxn xmlns:a="http://schemas.openxmlformats.org/drawingml/2006/main" id="224" idx="4"/>
            <a:endCxn xmlns:a="http://schemas.openxmlformats.org/drawingml/2006/main" id="231" idx="0"/>
          </p:cNvCxnSpPr>
          <p:nvPr/>
        </p:nvCxnSpPr>
        <p:spPr>
          <a:xfrm xmlns:a="http://schemas.openxmlformats.org/drawingml/2006/main">
            <a:off x="9941719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89" name=""/>
          <p:cNvCxnSpPr>
            <a:stCxn xmlns:a="http://schemas.openxmlformats.org/drawingml/2006/main" id="209" idx="4"/>
            <a:endCxn xmlns:a="http://schemas.openxmlformats.org/drawingml/2006/main" id="224" idx="0"/>
          </p:cNvCxnSpPr>
          <p:nvPr/>
        </p:nvCxnSpPr>
        <p:spPr>
          <a:xfrm xmlns:a="http://schemas.openxmlformats.org/drawingml/2006/main">
            <a:off x="983456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90" name=""/>
          <p:cNvCxnSpPr>
            <a:stCxn xmlns:a="http://schemas.openxmlformats.org/drawingml/2006/main" id="208" idx="4"/>
            <a:endCxn xmlns:a="http://schemas.openxmlformats.org/drawingml/2006/main" id="209" idx="0"/>
          </p:cNvCxnSpPr>
          <p:nvPr/>
        </p:nvCxnSpPr>
        <p:spPr>
          <a:xfrm xmlns:a="http://schemas.openxmlformats.org/drawingml/2006/main" flipH="1">
            <a:off x="983456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372B23AD-382D-4226-9A4B-82CC8D49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508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12C227D3-DD1E-4E01-94BF-DEE5C655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793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74B733A9-4DB7-4C16-955B-DF38B034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4353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CE0ED8DC-57EB-486A-B5FF-5050F192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7564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95" name=""/>
          <p:cNvCxnSpPr>
            <a:stCxn xmlns:a="http://schemas.openxmlformats.org/drawingml/2006/main" id="241" idx="4"/>
            <a:endCxn xmlns:a="http://schemas.openxmlformats.org/drawingml/2006/main" id="242" idx="0"/>
          </p:cNvCxnSpPr>
          <p:nvPr/>
        </p:nvCxnSpPr>
        <p:spPr>
          <a:xfrm xmlns:a="http://schemas.openxmlformats.org/drawingml/2006/main" flipH="1">
            <a:off x="10075664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73AB38DD-7FD6-49A7-A520-F71CA8CF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1142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497" name=""/>
          <p:cNvCxnSpPr>
            <a:stCxn xmlns:a="http://schemas.openxmlformats.org/drawingml/2006/main" id="241" idx="4"/>
            <a:endCxn xmlns:a="http://schemas.openxmlformats.org/drawingml/2006/main" id="244" idx="0"/>
          </p:cNvCxnSpPr>
          <p:nvPr/>
        </p:nvCxnSpPr>
        <p:spPr>
          <a:xfrm xmlns:a="http://schemas.openxmlformats.org/drawingml/2006/main">
            <a:off x="10102453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498" name=""/>
          <p:cNvCxnSpPr>
            <a:stCxn xmlns:a="http://schemas.openxmlformats.org/drawingml/2006/main" id="240" idx="4"/>
            <a:endCxn xmlns:a="http://schemas.openxmlformats.org/drawingml/2006/main" id="241" idx="0"/>
          </p:cNvCxnSpPr>
          <p:nvPr/>
        </p:nvCxnSpPr>
        <p:spPr>
          <a:xfrm xmlns:a="http://schemas.openxmlformats.org/drawingml/2006/main" flipH="1">
            <a:off x="10102453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155B78F7-62AC-4753-B5F6-FA963315C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1509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968D2BD1-1CCE-4B2C-B740-CB0BDA71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720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01" name=""/>
          <p:cNvCxnSpPr>
            <a:stCxn xmlns:a="http://schemas.openxmlformats.org/drawingml/2006/main" id="247" idx="4"/>
            <a:endCxn xmlns:a="http://schemas.openxmlformats.org/drawingml/2006/main" id="248" idx="0"/>
          </p:cNvCxnSpPr>
          <p:nvPr/>
        </p:nvCxnSpPr>
        <p:spPr>
          <a:xfrm xmlns:a="http://schemas.openxmlformats.org/drawingml/2006/main" flipH="1">
            <a:off x="10182820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A89C26B2-6780-4EAF-8F3E-871BE3B4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298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03" name=""/>
          <p:cNvCxnSpPr>
            <a:stCxn xmlns:a="http://schemas.openxmlformats.org/drawingml/2006/main" id="247" idx="4"/>
            <a:endCxn xmlns:a="http://schemas.openxmlformats.org/drawingml/2006/main" id="250" idx="0"/>
          </p:cNvCxnSpPr>
          <p:nvPr/>
        </p:nvCxnSpPr>
        <p:spPr>
          <a:xfrm xmlns:a="http://schemas.openxmlformats.org/drawingml/2006/main">
            <a:off x="10209609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04" name=""/>
          <p:cNvCxnSpPr>
            <a:stCxn xmlns:a="http://schemas.openxmlformats.org/drawingml/2006/main" id="240" idx="4"/>
            <a:endCxn xmlns:a="http://schemas.openxmlformats.org/drawingml/2006/main" id="247" idx="0"/>
          </p:cNvCxnSpPr>
          <p:nvPr/>
        </p:nvCxnSpPr>
        <p:spPr>
          <a:xfrm xmlns:a="http://schemas.openxmlformats.org/drawingml/2006/main">
            <a:off x="1015603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05" name=""/>
          <p:cNvCxnSpPr>
            <a:stCxn xmlns:a="http://schemas.openxmlformats.org/drawingml/2006/main" id="239" idx="4"/>
            <a:endCxn xmlns:a="http://schemas.openxmlformats.org/drawingml/2006/main" id="240" idx="0"/>
          </p:cNvCxnSpPr>
          <p:nvPr/>
        </p:nvCxnSpPr>
        <p:spPr>
          <a:xfrm xmlns:a="http://schemas.openxmlformats.org/drawingml/2006/main" flipH="1">
            <a:off x="1015603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A6DE4AEE-DF9C-41A4-BFFF-2B9D1B38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24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D57FF816-4D8E-48B8-9B46-BF194E23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8666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4D15E9AB-C028-4C9E-A823-E85C26D8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1877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09" name=""/>
          <p:cNvCxnSpPr>
            <a:stCxn xmlns:a="http://schemas.openxmlformats.org/drawingml/2006/main" id="255" idx="4"/>
            <a:endCxn xmlns:a="http://schemas.openxmlformats.org/drawingml/2006/main" id="256" idx="0"/>
          </p:cNvCxnSpPr>
          <p:nvPr/>
        </p:nvCxnSpPr>
        <p:spPr>
          <a:xfrm xmlns:a="http://schemas.openxmlformats.org/drawingml/2006/main" flipH="1">
            <a:off x="10289977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5C36461E-C662-4E3D-BEB8-F81CD185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5455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11" name=""/>
          <p:cNvCxnSpPr>
            <a:stCxn xmlns:a="http://schemas.openxmlformats.org/drawingml/2006/main" id="255" idx="4"/>
            <a:endCxn xmlns:a="http://schemas.openxmlformats.org/drawingml/2006/main" id="258" idx="0"/>
          </p:cNvCxnSpPr>
          <p:nvPr/>
        </p:nvCxnSpPr>
        <p:spPr>
          <a:xfrm xmlns:a="http://schemas.openxmlformats.org/drawingml/2006/main">
            <a:off x="10316766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12" name=""/>
          <p:cNvCxnSpPr>
            <a:stCxn xmlns:a="http://schemas.openxmlformats.org/drawingml/2006/main" id="254" idx="4"/>
            <a:endCxn xmlns:a="http://schemas.openxmlformats.org/drawingml/2006/main" id="255" idx="0"/>
          </p:cNvCxnSpPr>
          <p:nvPr/>
        </p:nvCxnSpPr>
        <p:spPr>
          <a:xfrm xmlns:a="http://schemas.openxmlformats.org/drawingml/2006/main" flipH="1">
            <a:off x="1031676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FDED592A-60D7-4369-9543-9B41857C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5822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167AE7E9-78C8-4973-8BC5-163C6292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9033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15" name=""/>
          <p:cNvCxnSpPr>
            <a:stCxn xmlns:a="http://schemas.openxmlformats.org/drawingml/2006/main" id="261" idx="4"/>
            <a:endCxn xmlns:a="http://schemas.openxmlformats.org/drawingml/2006/main" id="262" idx="0"/>
          </p:cNvCxnSpPr>
          <p:nvPr/>
        </p:nvCxnSpPr>
        <p:spPr>
          <a:xfrm xmlns:a="http://schemas.openxmlformats.org/drawingml/2006/main" flipH="1">
            <a:off x="10397133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4D27A658-EB40-498C-8014-434C4D10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2611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17" name=""/>
          <p:cNvCxnSpPr>
            <a:stCxn xmlns:a="http://schemas.openxmlformats.org/drawingml/2006/main" id="261" idx="4"/>
            <a:endCxn xmlns:a="http://schemas.openxmlformats.org/drawingml/2006/main" id="264" idx="0"/>
          </p:cNvCxnSpPr>
          <p:nvPr/>
        </p:nvCxnSpPr>
        <p:spPr>
          <a:xfrm xmlns:a="http://schemas.openxmlformats.org/drawingml/2006/main">
            <a:off x="10423922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18" name=""/>
          <p:cNvCxnSpPr>
            <a:stCxn xmlns:a="http://schemas.openxmlformats.org/drawingml/2006/main" id="254" idx="4"/>
            <a:endCxn xmlns:a="http://schemas.openxmlformats.org/drawingml/2006/main" id="261" idx="0"/>
          </p:cNvCxnSpPr>
          <p:nvPr/>
        </p:nvCxnSpPr>
        <p:spPr>
          <a:xfrm xmlns:a="http://schemas.openxmlformats.org/drawingml/2006/main">
            <a:off x="10370344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19" name=""/>
          <p:cNvCxnSpPr>
            <a:stCxn xmlns:a="http://schemas.openxmlformats.org/drawingml/2006/main" id="239" idx="4"/>
            <a:endCxn xmlns:a="http://schemas.openxmlformats.org/drawingml/2006/main" id="254" idx="0"/>
          </p:cNvCxnSpPr>
          <p:nvPr/>
        </p:nvCxnSpPr>
        <p:spPr>
          <a:xfrm xmlns:a="http://schemas.openxmlformats.org/drawingml/2006/main">
            <a:off x="1026318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20" name=""/>
          <p:cNvCxnSpPr>
            <a:stCxn xmlns:a="http://schemas.openxmlformats.org/drawingml/2006/main" id="208" idx="4"/>
            <a:endCxn xmlns:a="http://schemas.openxmlformats.org/drawingml/2006/main" id="239" idx="0"/>
          </p:cNvCxnSpPr>
          <p:nvPr/>
        </p:nvCxnSpPr>
        <p:spPr>
          <a:xfrm xmlns:a="http://schemas.openxmlformats.org/drawingml/2006/main">
            <a:off x="1004887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21" name=""/>
          <p:cNvCxnSpPr>
            <a:stCxn xmlns:a="http://schemas.openxmlformats.org/drawingml/2006/main" id="207" idx="4"/>
            <a:endCxn xmlns:a="http://schemas.openxmlformats.org/drawingml/2006/main" id="208" idx="0"/>
          </p:cNvCxnSpPr>
          <p:nvPr/>
        </p:nvCxnSpPr>
        <p:spPr>
          <a:xfrm xmlns:a="http://schemas.openxmlformats.org/drawingml/2006/main" flipH="1">
            <a:off x="10048875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21FB3793-2C47-4637-A8CD-3A53C0A9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025" y="23431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87BAF593-243A-4AE4-8EA2-6508C874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3713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DD11E7FD-CF4D-4923-A7D3-10D00CBA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6556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46A247FC-C4AF-4443-BD23-5CB70424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978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66178D15-CCE4-42D1-84F5-4E30EBBD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6189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27" name=""/>
          <p:cNvCxnSpPr>
            <a:stCxn xmlns:a="http://schemas.openxmlformats.org/drawingml/2006/main" id="273" idx="4"/>
            <a:endCxn xmlns:a="http://schemas.openxmlformats.org/drawingml/2006/main" id="274" idx="0"/>
          </p:cNvCxnSpPr>
          <p:nvPr/>
        </p:nvCxnSpPr>
        <p:spPr>
          <a:xfrm xmlns:a="http://schemas.openxmlformats.org/drawingml/2006/main" flipH="1">
            <a:off x="10504289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880349FA-85BA-4917-A61B-C4BD1BF3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9767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29" name=""/>
          <p:cNvCxnSpPr>
            <a:stCxn xmlns:a="http://schemas.openxmlformats.org/drawingml/2006/main" id="273" idx="4"/>
            <a:endCxn xmlns:a="http://schemas.openxmlformats.org/drawingml/2006/main" id="276" idx="0"/>
          </p:cNvCxnSpPr>
          <p:nvPr/>
        </p:nvCxnSpPr>
        <p:spPr>
          <a:xfrm xmlns:a="http://schemas.openxmlformats.org/drawingml/2006/main">
            <a:off x="10531078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30" name=""/>
          <p:cNvCxnSpPr>
            <a:stCxn xmlns:a="http://schemas.openxmlformats.org/drawingml/2006/main" id="272" idx="4"/>
            <a:endCxn xmlns:a="http://schemas.openxmlformats.org/drawingml/2006/main" id="273" idx="0"/>
          </p:cNvCxnSpPr>
          <p:nvPr/>
        </p:nvCxnSpPr>
        <p:spPr>
          <a:xfrm xmlns:a="http://schemas.openxmlformats.org/drawingml/2006/main" flipH="1">
            <a:off x="10531078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5932446E-C2B6-412B-A6C7-14439D32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0134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DED6E240-F25B-43FF-9138-93786FB6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3345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33" name=""/>
          <p:cNvCxnSpPr>
            <a:stCxn xmlns:a="http://schemas.openxmlformats.org/drawingml/2006/main" id="279" idx="4"/>
            <a:endCxn xmlns:a="http://schemas.openxmlformats.org/drawingml/2006/main" id="280" idx="0"/>
          </p:cNvCxnSpPr>
          <p:nvPr/>
        </p:nvCxnSpPr>
        <p:spPr>
          <a:xfrm xmlns:a="http://schemas.openxmlformats.org/drawingml/2006/main" flipH="1">
            <a:off x="10611445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138ACADE-7E72-4EBE-ABE5-14D5340A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6923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35" name=""/>
          <p:cNvCxnSpPr>
            <a:stCxn xmlns:a="http://schemas.openxmlformats.org/drawingml/2006/main" id="279" idx="4"/>
            <a:endCxn xmlns:a="http://schemas.openxmlformats.org/drawingml/2006/main" id="282" idx="0"/>
          </p:cNvCxnSpPr>
          <p:nvPr/>
        </p:nvCxnSpPr>
        <p:spPr>
          <a:xfrm xmlns:a="http://schemas.openxmlformats.org/drawingml/2006/main">
            <a:off x="10638234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36" name=""/>
          <p:cNvCxnSpPr>
            <a:stCxn xmlns:a="http://schemas.openxmlformats.org/drawingml/2006/main" id="272" idx="4"/>
            <a:endCxn xmlns:a="http://schemas.openxmlformats.org/drawingml/2006/main" id="279" idx="0"/>
          </p:cNvCxnSpPr>
          <p:nvPr/>
        </p:nvCxnSpPr>
        <p:spPr>
          <a:xfrm xmlns:a="http://schemas.openxmlformats.org/drawingml/2006/main">
            <a:off x="1058465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37" name=""/>
          <p:cNvCxnSpPr>
            <a:stCxn xmlns:a="http://schemas.openxmlformats.org/drawingml/2006/main" id="271" idx="4"/>
            <a:endCxn xmlns:a="http://schemas.openxmlformats.org/drawingml/2006/main" id="272" idx="0"/>
          </p:cNvCxnSpPr>
          <p:nvPr/>
        </p:nvCxnSpPr>
        <p:spPr>
          <a:xfrm xmlns:a="http://schemas.openxmlformats.org/drawingml/2006/main" flipH="1">
            <a:off x="10584656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1CE276E5-C2A9-4F2F-9707-4D426D08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0869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C3BE5905-3F2E-48B2-AB84-48C6A14A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7291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D51F52D1-388C-4D0D-AA3A-EBF2E350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0502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41" name=""/>
          <p:cNvCxnSpPr>
            <a:stCxn xmlns:a="http://schemas.openxmlformats.org/drawingml/2006/main" id="287" idx="4"/>
            <a:endCxn xmlns:a="http://schemas.openxmlformats.org/drawingml/2006/main" id="288" idx="0"/>
          </p:cNvCxnSpPr>
          <p:nvPr/>
        </p:nvCxnSpPr>
        <p:spPr>
          <a:xfrm xmlns:a="http://schemas.openxmlformats.org/drawingml/2006/main" flipH="1">
            <a:off x="10718602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E79D99A3-5C53-4A74-A60D-84287249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080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43" name=""/>
          <p:cNvCxnSpPr>
            <a:stCxn xmlns:a="http://schemas.openxmlformats.org/drawingml/2006/main" id="287" idx="4"/>
            <a:endCxn xmlns:a="http://schemas.openxmlformats.org/drawingml/2006/main" id="290" idx="0"/>
          </p:cNvCxnSpPr>
          <p:nvPr/>
        </p:nvCxnSpPr>
        <p:spPr>
          <a:xfrm xmlns:a="http://schemas.openxmlformats.org/drawingml/2006/main">
            <a:off x="10745391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44" name=""/>
          <p:cNvCxnSpPr>
            <a:stCxn xmlns:a="http://schemas.openxmlformats.org/drawingml/2006/main" id="286" idx="4"/>
            <a:endCxn xmlns:a="http://schemas.openxmlformats.org/drawingml/2006/main" id="287" idx="0"/>
          </p:cNvCxnSpPr>
          <p:nvPr/>
        </p:nvCxnSpPr>
        <p:spPr>
          <a:xfrm xmlns:a="http://schemas.openxmlformats.org/drawingml/2006/main" flipH="1">
            <a:off x="1074539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1F54EB19-254F-45E1-AC62-882BF18C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4447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46E746D9-A581-4EA5-A25F-48CB25B7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7658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47" name=""/>
          <p:cNvCxnSpPr>
            <a:stCxn xmlns:a="http://schemas.openxmlformats.org/drawingml/2006/main" id="293" idx="4"/>
            <a:endCxn xmlns:a="http://schemas.openxmlformats.org/drawingml/2006/main" id="294" idx="0"/>
          </p:cNvCxnSpPr>
          <p:nvPr/>
        </p:nvCxnSpPr>
        <p:spPr>
          <a:xfrm xmlns:a="http://schemas.openxmlformats.org/drawingml/2006/main" flipH="1">
            <a:off x="10825758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C3F3819C-ADD0-4DCB-8AA8-BF703228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1236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49" name=""/>
          <p:cNvCxnSpPr>
            <a:stCxn xmlns:a="http://schemas.openxmlformats.org/drawingml/2006/main" id="293" idx="4"/>
            <a:endCxn xmlns:a="http://schemas.openxmlformats.org/drawingml/2006/main" id="296" idx="0"/>
          </p:cNvCxnSpPr>
          <p:nvPr/>
        </p:nvCxnSpPr>
        <p:spPr>
          <a:xfrm xmlns:a="http://schemas.openxmlformats.org/drawingml/2006/main">
            <a:off x="10852547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50" name=""/>
          <p:cNvCxnSpPr>
            <a:stCxn xmlns:a="http://schemas.openxmlformats.org/drawingml/2006/main" id="286" idx="4"/>
            <a:endCxn xmlns:a="http://schemas.openxmlformats.org/drawingml/2006/main" id="293" idx="0"/>
          </p:cNvCxnSpPr>
          <p:nvPr/>
        </p:nvCxnSpPr>
        <p:spPr>
          <a:xfrm xmlns:a="http://schemas.openxmlformats.org/drawingml/2006/main">
            <a:off x="10798969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51" name=""/>
          <p:cNvCxnSpPr>
            <a:stCxn xmlns:a="http://schemas.openxmlformats.org/drawingml/2006/main" id="271" idx="4"/>
            <a:endCxn xmlns:a="http://schemas.openxmlformats.org/drawingml/2006/main" id="286" idx="0"/>
          </p:cNvCxnSpPr>
          <p:nvPr/>
        </p:nvCxnSpPr>
        <p:spPr>
          <a:xfrm xmlns:a="http://schemas.openxmlformats.org/drawingml/2006/main">
            <a:off x="10691813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52" name=""/>
          <p:cNvCxnSpPr>
            <a:stCxn xmlns:a="http://schemas.openxmlformats.org/drawingml/2006/main" id="270" idx="4"/>
            <a:endCxn xmlns:a="http://schemas.openxmlformats.org/drawingml/2006/main" id="271" idx="0"/>
          </p:cNvCxnSpPr>
          <p:nvPr/>
        </p:nvCxnSpPr>
        <p:spPr>
          <a:xfrm xmlns:a="http://schemas.openxmlformats.org/drawingml/2006/main" flipH="1">
            <a:off x="10691813" y="2419350"/>
            <a:ext cx="214312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2F8D472D-4314-44F9-B48D-FDDDEF52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338" y="27432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B4A7B631-7273-4EBE-A143-09F2AECF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5181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6A8323E9-173E-4E2E-A19E-CDC68F81A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1603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5080B2DE-FB3F-4123-8F8E-4D45D13A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4814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57" name=""/>
          <p:cNvCxnSpPr>
            <a:stCxn xmlns:a="http://schemas.openxmlformats.org/drawingml/2006/main" id="303" idx="4"/>
            <a:endCxn xmlns:a="http://schemas.openxmlformats.org/drawingml/2006/main" id="304" idx="0"/>
          </p:cNvCxnSpPr>
          <p:nvPr/>
        </p:nvCxnSpPr>
        <p:spPr>
          <a:xfrm xmlns:a="http://schemas.openxmlformats.org/drawingml/2006/main" flipH="1">
            <a:off x="10932914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CC244554-9CF0-4484-93F4-459E35D1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8392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59" name=""/>
          <p:cNvCxnSpPr>
            <a:stCxn xmlns:a="http://schemas.openxmlformats.org/drawingml/2006/main" id="303" idx="4"/>
            <a:endCxn xmlns:a="http://schemas.openxmlformats.org/drawingml/2006/main" id="306" idx="0"/>
          </p:cNvCxnSpPr>
          <p:nvPr/>
        </p:nvCxnSpPr>
        <p:spPr>
          <a:xfrm xmlns:a="http://schemas.openxmlformats.org/drawingml/2006/main">
            <a:off x="10959703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60" name=""/>
          <p:cNvCxnSpPr>
            <a:stCxn xmlns:a="http://schemas.openxmlformats.org/drawingml/2006/main" id="302" idx="4"/>
            <a:endCxn xmlns:a="http://schemas.openxmlformats.org/drawingml/2006/main" id="303" idx="0"/>
          </p:cNvCxnSpPr>
          <p:nvPr/>
        </p:nvCxnSpPr>
        <p:spPr>
          <a:xfrm xmlns:a="http://schemas.openxmlformats.org/drawingml/2006/main" flipH="1">
            <a:off x="10959703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85E4F31B-0EFD-4930-AF6D-3E031675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8759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54356B76-B76F-4390-B80D-CE807FB3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970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63" name=""/>
          <p:cNvCxnSpPr>
            <a:stCxn xmlns:a="http://schemas.openxmlformats.org/drawingml/2006/main" id="309" idx="4"/>
            <a:endCxn xmlns:a="http://schemas.openxmlformats.org/drawingml/2006/main" id="310" idx="0"/>
          </p:cNvCxnSpPr>
          <p:nvPr/>
        </p:nvCxnSpPr>
        <p:spPr>
          <a:xfrm xmlns:a="http://schemas.openxmlformats.org/drawingml/2006/main" flipH="1">
            <a:off x="11040070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6F52738A-DFBD-441C-8E17-277B1F97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5548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65" name=""/>
          <p:cNvCxnSpPr>
            <a:stCxn xmlns:a="http://schemas.openxmlformats.org/drawingml/2006/main" id="309" idx="4"/>
            <a:endCxn xmlns:a="http://schemas.openxmlformats.org/drawingml/2006/main" id="312" idx="0"/>
          </p:cNvCxnSpPr>
          <p:nvPr/>
        </p:nvCxnSpPr>
        <p:spPr>
          <a:xfrm xmlns:a="http://schemas.openxmlformats.org/drawingml/2006/main">
            <a:off x="11066859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66" name=""/>
          <p:cNvCxnSpPr>
            <a:stCxn xmlns:a="http://schemas.openxmlformats.org/drawingml/2006/main" id="302" idx="4"/>
            <a:endCxn xmlns:a="http://schemas.openxmlformats.org/drawingml/2006/main" id="309" idx="0"/>
          </p:cNvCxnSpPr>
          <p:nvPr/>
        </p:nvCxnSpPr>
        <p:spPr>
          <a:xfrm xmlns:a="http://schemas.openxmlformats.org/drawingml/2006/main">
            <a:off x="11013281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67" name=""/>
          <p:cNvCxnSpPr>
            <a:stCxn xmlns:a="http://schemas.openxmlformats.org/drawingml/2006/main" id="301" idx="4"/>
            <a:endCxn xmlns:a="http://schemas.openxmlformats.org/drawingml/2006/main" id="302" idx="0"/>
          </p:cNvCxnSpPr>
          <p:nvPr/>
        </p:nvCxnSpPr>
        <p:spPr>
          <a:xfrm xmlns:a="http://schemas.openxmlformats.org/drawingml/2006/main" flipH="1">
            <a:off x="11013281" y="2819400"/>
            <a:ext cx="107157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D175E822-C3CD-4880-A2E1-EDD40444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9494" y="3143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5D25A9DD-0CCA-48DF-85DB-A1625F12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5916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4A18F0EC-A946-489F-B16C-32BCDA1B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127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71" name=""/>
          <p:cNvCxnSpPr>
            <a:stCxn xmlns:a="http://schemas.openxmlformats.org/drawingml/2006/main" id="317" idx="4"/>
            <a:endCxn xmlns:a="http://schemas.openxmlformats.org/drawingml/2006/main" id="318" idx="0"/>
          </p:cNvCxnSpPr>
          <p:nvPr/>
        </p:nvCxnSpPr>
        <p:spPr>
          <a:xfrm xmlns:a="http://schemas.openxmlformats.org/drawingml/2006/main" flipH="1">
            <a:off x="11147227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F8A40F08-78B1-4F9E-AE0D-CB6BA4BF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2705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73" name=""/>
          <p:cNvCxnSpPr>
            <a:stCxn xmlns:a="http://schemas.openxmlformats.org/drawingml/2006/main" id="317" idx="4"/>
            <a:endCxn xmlns:a="http://schemas.openxmlformats.org/drawingml/2006/main" id="320" idx="0"/>
          </p:cNvCxnSpPr>
          <p:nvPr/>
        </p:nvCxnSpPr>
        <p:spPr>
          <a:xfrm xmlns:a="http://schemas.openxmlformats.org/drawingml/2006/main">
            <a:off x="11174016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74" name=""/>
          <p:cNvCxnSpPr>
            <a:stCxn xmlns:a="http://schemas.openxmlformats.org/drawingml/2006/main" id="316" idx="4"/>
            <a:endCxn xmlns:a="http://schemas.openxmlformats.org/drawingml/2006/main" id="317" idx="0"/>
          </p:cNvCxnSpPr>
          <p:nvPr/>
        </p:nvCxnSpPr>
        <p:spPr>
          <a:xfrm xmlns:a="http://schemas.openxmlformats.org/drawingml/2006/main" flipH="1">
            <a:off x="11174016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CD3BA829-139A-4838-B947-27A07D87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3072" y="35433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C8BB866D-B4B4-4C5F-8B9A-905362AB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6283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77" name=""/>
          <p:cNvCxnSpPr>
            <a:stCxn xmlns:a="http://schemas.openxmlformats.org/drawingml/2006/main" id="323" idx="4"/>
            <a:endCxn xmlns:a="http://schemas.openxmlformats.org/drawingml/2006/main" id="324" idx="0"/>
          </p:cNvCxnSpPr>
          <p:nvPr/>
        </p:nvCxnSpPr>
        <p:spPr>
          <a:xfrm xmlns:a="http://schemas.openxmlformats.org/drawingml/2006/main" flipH="1">
            <a:off x="11254383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8BA6810C-8490-41EB-A223-799A6725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69861" y="39433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579" name=""/>
          <p:cNvCxnSpPr>
            <a:stCxn xmlns:a="http://schemas.openxmlformats.org/drawingml/2006/main" id="323" idx="4"/>
            <a:endCxn xmlns:a="http://schemas.openxmlformats.org/drawingml/2006/main" id="326" idx="0"/>
          </p:cNvCxnSpPr>
          <p:nvPr/>
        </p:nvCxnSpPr>
        <p:spPr>
          <a:xfrm xmlns:a="http://schemas.openxmlformats.org/drawingml/2006/main">
            <a:off x="11281172" y="3619500"/>
            <a:ext cx="26789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80" name=""/>
          <p:cNvCxnSpPr>
            <a:stCxn xmlns:a="http://schemas.openxmlformats.org/drawingml/2006/main" id="316" idx="4"/>
            <a:endCxn xmlns:a="http://schemas.openxmlformats.org/drawingml/2006/main" id="323" idx="0"/>
          </p:cNvCxnSpPr>
          <p:nvPr/>
        </p:nvCxnSpPr>
        <p:spPr>
          <a:xfrm xmlns:a="http://schemas.openxmlformats.org/drawingml/2006/main">
            <a:off x="11227594" y="3219450"/>
            <a:ext cx="53578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81" name=""/>
          <p:cNvCxnSpPr>
            <a:stCxn xmlns:a="http://schemas.openxmlformats.org/drawingml/2006/main" id="301" idx="4"/>
            <a:endCxn xmlns:a="http://schemas.openxmlformats.org/drawingml/2006/main" id="316" idx="0"/>
          </p:cNvCxnSpPr>
          <p:nvPr/>
        </p:nvCxnSpPr>
        <p:spPr>
          <a:xfrm xmlns:a="http://schemas.openxmlformats.org/drawingml/2006/main">
            <a:off x="11120438" y="2819400"/>
            <a:ext cx="107156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82" name=""/>
          <p:cNvCxnSpPr>
            <a:stCxn xmlns:a="http://schemas.openxmlformats.org/drawingml/2006/main" id="270" idx="4"/>
            <a:endCxn xmlns:a="http://schemas.openxmlformats.org/drawingml/2006/main" id="301" idx="0"/>
          </p:cNvCxnSpPr>
          <p:nvPr/>
        </p:nvCxnSpPr>
        <p:spPr>
          <a:xfrm xmlns:a="http://schemas.openxmlformats.org/drawingml/2006/main">
            <a:off x="10906125" y="2419350"/>
            <a:ext cx="214313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583" name=""/>
          <p:cNvCxnSpPr>
            <a:stCxn xmlns:a="http://schemas.openxmlformats.org/drawingml/2006/main" id="207" idx="4"/>
            <a:endCxn xmlns:a="http://schemas.openxmlformats.org/drawingml/2006/main" id="270" idx="0"/>
          </p:cNvCxnSpPr>
          <p:nvPr/>
        </p:nvCxnSpPr>
        <p:spPr>
          <a:xfrm xmlns:a="http://schemas.openxmlformats.org/drawingml/2006/main">
            <a:off x="10477500" y="2019300"/>
            <a:ext cx="428625" cy="323850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</p:spTree>
    <p:extLst>
      <p:ext uri="{BB962C8B-B14F-4D97-AF65-F5344CB8AC3E}">
        <p14:creationId xmlns:p14="http://schemas.microsoft.com/office/powerpoint/2010/main" val="17049561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C537073-1C70-43FE-969C-8EC51E09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9BBFB13-D1AD-4973-BB8F-22BD35F8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596B071-0268-40AC-A490-8F8CC624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41A143D-ACBB-458E-91DD-571967EC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Overfitting: el árbol memoriza regiones pequeñas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8201287-2DB1-4B08-B1F9-991DF41A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señal de alerta no está en train score, sino en la brecha con validación.</a:t>
            </a:r>
            <a:endParaRPr sz="12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8961341-92B8-4ACF-B1E3-3B2D03D4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" y="337505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7D87980C-5C46-49C1-89C3-890E18E9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9196" y="288859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E206550-BF35-4422-A883-D18583A1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5996" y="243687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469C08E9-5FF3-4927-8107-D5992517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2796" y="212415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21FC23C-2135-4F26-8699-860F0678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9596" y="188092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45CC202-1C37-4660-9941-BDA4DF1A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6396" y="170718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BF4327D9-6DE5-4D4E-B9AF-500AE3B5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3196" y="160294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899B5BD3-D831-4A42-A1BE-53996E26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" y="344454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7F95199E-8F88-46BE-9E95-A4E32DFB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9196" y="299283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F809884-5B59-46D6-AC7D-8A3CFEC61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5996" y="261061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A369748A-39DF-491D-80A6-64F0D294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2796" y="240212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13EE1B3C-BA50-403B-A3DD-3080A9AB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9596" y="247162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369F01E0-3DD8-4E3B-B6E3-E247F02F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6396" y="264535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B577B7C6-0AE0-4679-A2BC-7D4522AC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3196" y="285384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B8484FF4-E981-4F2F-B700-1F1C2284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514807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453B0DA-E470-4390-ABF6-90D17A58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37160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7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228B31D1-25AA-4C74-8D0F-C55CC380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03520"/>
            <a:ext cx="640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Train</a:t>
            </a:r>
            <a:endParaRPr sz="10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79ADA409-9C7D-48DE-B1F3-72DB6050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5303520"/>
            <a:ext cx="10058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0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FAE60DC3-FB9D-42F0-8C3D-883246A0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2103120"/>
            <a:ext cx="32004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mejor árbol no es el más profundo; es el que maximiza desempeño validado con complejidad razonable.</a:t>
            </a:r>
            <a:endParaRPr sz="125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2C08B8F1-169A-4A65-BDD0-ECE822A7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D983DBE7-B1FC-45CA-B329-F62B3472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21</a:t>
            </a:r>
            <a:endParaRPr sz="700"/>
          </a:p>
        </p:txBody>
      </p:sp>
      <p:sp>
        <p:nvSpPr>
          <p:cNvPr id="4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1EF61FA-354D-4260-9D13-23456A71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6400800" cy="953"/>
          </a:xfrm>
          <a:custGeom xmlns:a="http://schemas.openxmlformats.org/drawingml/2006/main">
            <a:pathLst>
              <a:path w="6400800" h="953">
                <a:moveTo>
                  <a:pt x="0" y="0"/>
                </a:moveTo>
                <a:lnTo>
                  <a:pt x="64008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EF8B3B0-307D-4808-8D7B-0741CC9A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953" cy="3474720"/>
          </a:xfrm>
          <a:custGeom xmlns:a="http://schemas.openxmlformats.org/drawingml/2006/main">
            <a:pathLst>
              <a:path w="953" h="3474720">
                <a:moveTo>
                  <a:pt x="0" y="0"/>
                </a:moveTo>
                <a:lnTo>
                  <a:pt x="953" y="3474720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3259121-2752-417D-A963-A968F3FA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20651"/>
            <a:ext cx="1066800" cy="486442"/>
          </a:xfrm>
          <a:custGeom xmlns:a="http://schemas.openxmlformats.org/drawingml/2006/main">
            <a:pathLst>
              <a:path w="1066800" h="486442">
                <a:moveTo>
                  <a:pt x="0" y="486442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08D1DA0-5B5A-4501-8913-A72BF3A1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468880"/>
            <a:ext cx="1066800" cy="451676"/>
          </a:xfrm>
          <a:custGeom xmlns:a="http://schemas.openxmlformats.org/drawingml/2006/main">
            <a:pathLst>
              <a:path w="1066800" h="451676">
                <a:moveTo>
                  <a:pt x="0" y="451676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E2BD091-021B-477E-ABC5-4DEFC567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156174"/>
            <a:ext cx="1066800" cy="312706"/>
          </a:xfrm>
          <a:custGeom xmlns:a="http://schemas.openxmlformats.org/drawingml/2006/main">
            <a:pathLst>
              <a:path w="1066800" h="312706">
                <a:moveTo>
                  <a:pt x="0" y="312706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215B06A-E896-4756-A30A-FB43C4E4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12906"/>
            <a:ext cx="1066800" cy="243269"/>
          </a:xfrm>
          <a:custGeom xmlns:a="http://schemas.openxmlformats.org/drawingml/2006/main">
            <a:pathLst>
              <a:path w="1066800" h="243269">
                <a:moveTo>
                  <a:pt x="0" y="243269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520AE55-D2B1-4E25-8AC5-3B16E47C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739170"/>
            <a:ext cx="1066800" cy="173736"/>
          </a:xfrm>
          <a:custGeom xmlns:a="http://schemas.openxmlformats.org/drawingml/2006/main">
            <a:pathLst>
              <a:path w="1066800" h="173736">
                <a:moveTo>
                  <a:pt x="0" y="173736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56D6EFD-58C8-485C-BA97-CC1E44DE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34966"/>
            <a:ext cx="1066800" cy="104204"/>
          </a:xfrm>
          <a:custGeom xmlns:a="http://schemas.openxmlformats.org/drawingml/2006/main">
            <a:pathLst>
              <a:path w="1066800" h="104204">
                <a:moveTo>
                  <a:pt x="0" y="104204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DA15338-08CD-42F6-BBD4-339F690E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4854"/>
            <a:ext cx="1066800" cy="451676"/>
          </a:xfrm>
          <a:custGeom xmlns:a="http://schemas.openxmlformats.org/drawingml/2006/main">
            <a:pathLst>
              <a:path w="1066800" h="451676">
                <a:moveTo>
                  <a:pt x="0" y="451676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C09167F-3066-4C41-B897-4B652B2C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642616"/>
            <a:ext cx="1066800" cy="382238"/>
          </a:xfrm>
          <a:custGeom xmlns:a="http://schemas.openxmlformats.org/drawingml/2006/main">
            <a:pathLst>
              <a:path w="1066800" h="382238">
                <a:moveTo>
                  <a:pt x="0" y="382238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E75F989-5680-4DF9-A1AC-7AB8A6FB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34114"/>
            <a:ext cx="1066800" cy="208502"/>
          </a:xfrm>
          <a:custGeom xmlns:a="http://schemas.openxmlformats.org/drawingml/2006/main">
            <a:pathLst>
              <a:path w="1066800" h="208502">
                <a:moveTo>
                  <a:pt x="0" y="208502"/>
                </a:moveTo>
                <a:lnTo>
                  <a:pt x="1066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4DC4FF6-9450-4B2E-94BC-05E44860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434114"/>
            <a:ext cx="1066800" cy="69533"/>
          </a:xfrm>
          <a:custGeom xmlns:a="http://schemas.openxmlformats.org/drawingml/2006/main">
            <a:pathLst>
              <a:path w="1066800" h="69533">
                <a:moveTo>
                  <a:pt x="0" y="0"/>
                </a:moveTo>
                <a:lnTo>
                  <a:pt x="1066800" y="6953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A8022AA-AA29-462C-8C54-F74429B4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503646"/>
            <a:ext cx="1066800" cy="173736"/>
          </a:xfrm>
          <a:custGeom xmlns:a="http://schemas.openxmlformats.org/drawingml/2006/main">
            <a:pathLst>
              <a:path w="1066800" h="173736">
                <a:moveTo>
                  <a:pt x="0" y="0"/>
                </a:moveTo>
                <a:lnTo>
                  <a:pt x="1066800" y="17373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2B63F31-96BC-470C-962A-A08421FA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77382"/>
            <a:ext cx="1066800" cy="208502"/>
          </a:xfrm>
          <a:custGeom xmlns:a="http://schemas.openxmlformats.org/drawingml/2006/main">
            <a:pathLst>
              <a:path w="1066800" h="208502">
                <a:moveTo>
                  <a:pt x="0" y="0"/>
                </a:moveTo>
                <a:lnTo>
                  <a:pt x="1066800" y="208502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109374294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60FBB38-B687-423E-9A35-9B4B5238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9E21540-0DD6-4BAC-8155-DC0B6F37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A5B8942-85A3-4D3F-828A-4A3A6A68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66F916E-64CE-4CEC-821E-364E0209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Hiperparámetros que controlan el árbol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5DD61C0-4145-479C-86C0-99ECD539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control limita una forma distinta de complejidad.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7E22700-5683-42CA-8123-0C5EBA55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50876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4B8A6"/>
                </a:solidFill>
                <a:latin typeface="DejaVu Sans Mono"/>
                <a:ea typeface="DejaVu Sans Mono"/>
                <a:cs typeface="DejaVu Sans Mono"/>
              </a:rPr>
              <a:t>max_depth</a:t>
            </a:r>
            <a:endParaRPr sz="12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89255A4-83E5-4A09-81F3-F2B8E5BD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151790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2854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cantidad máxima de decisiones encadenadas</a:t>
            </a:r>
            <a:endParaRPr sz="10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86C191A-DDF7-49D7-8D4F-7F955A9D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50876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22D3EE"/>
                </a:solidFill>
                <a:latin typeface="DejaVu Sans Mono"/>
                <a:ea typeface="DejaVu Sans Mono"/>
                <a:cs typeface="DejaVu Sans Mono"/>
              </a:rPr>
              <a:t>min_samples_split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024C3C1-3E83-4606-A86C-2B56CC83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151790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mínimo para volver a dividir un nodo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85F34AE-D5B0-454C-A6BE-EC598B6A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59E0B"/>
                </a:solidFill>
                <a:latin typeface="DejaVu Sans Mono"/>
                <a:ea typeface="DejaVu Sans Mono"/>
                <a:cs typeface="DejaVu Sans Mono"/>
              </a:rPr>
              <a:t>min_samples_leaf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6D6FF49-DE90-479C-A78D-61E41B0E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61518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mínimo de observaciones por hoja</a:t>
            </a:r>
            <a:endParaRPr sz="10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79559CD-05FC-4E17-83CD-9692A980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60604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A855F7"/>
                </a:solidFill>
                <a:latin typeface="DejaVu Sans Mono"/>
                <a:ea typeface="DejaVu Sans Mono"/>
                <a:cs typeface="DejaVu Sans Mono"/>
              </a:rPr>
              <a:t>max_leaf_nodes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E73CB84-DB13-49C7-8462-855C5D7E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61518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número máximo de hojas</a:t>
            </a:r>
            <a:endParaRPr sz="10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95E52B7-EA1D-4967-B341-37E3EDE8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0332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6366F1"/>
                </a:solidFill>
                <a:latin typeface="DejaVu Sans Mono"/>
                <a:ea typeface="DejaVu Sans Mono"/>
                <a:cs typeface="DejaVu Sans Mono"/>
              </a:rPr>
              <a:t>criterion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CAA3E43-6BE6-40F2-AE12-C82154A5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371246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Gini, entropía o error cuadrático</a:t>
            </a:r>
            <a:endParaRPr sz="10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769BE1C-E8FD-461F-9E31-33F2F5B8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3703320"/>
            <a:ext cx="2103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EF4444"/>
                </a:solidFill>
                <a:latin typeface="DejaVu Sans Mono"/>
                <a:ea typeface="DejaVu Sans Mono"/>
                <a:cs typeface="DejaVu Sans Mono"/>
              </a:rPr>
              <a:t>ccp_alpha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95A174A-7C77-4523-B76E-6FA48364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3712464"/>
            <a:ext cx="2834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penalización de poda costo-complejidad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73BDBBBA-8B04-4F63-B054-8408B36B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257800"/>
            <a:ext cx="996696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Regla práctica: ajustar complejidad con validación; no elegir hiperparámetros mirando el test.</a:t>
            </a:r>
            <a:endParaRPr sz="12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A6EE830-8151-49CE-80F1-887817B5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5573622-2C4C-4021-9722-855D1860B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22</a:t>
            </a:r>
            <a:endParaRPr sz="700"/>
          </a:p>
        </p:txBody>
      </p:sp>
      <p:sp>
        <p:nvSpPr>
          <p:cNvPr id="2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D187381-F90D-45B2-B2D4-5891686E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92938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25CDEE6-993D-4185-88EC-65EA4D4B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92938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BB69463-B2D7-474F-B6A8-66BC2EA8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02666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  <p:sp>
        <p:nvSpPr>
          <p:cNvPr id="3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CAF2209-DA6F-4D49-9A61-8CFBE8BD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302666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B556C8E-3544-4B11-96D3-EC288A80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12394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E20E9D4-B765-4898-A6A0-C49B76E8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4123944"/>
            <a:ext cx="4663440" cy="953"/>
          </a:xfrm>
          <a:custGeom xmlns:a="http://schemas.openxmlformats.org/drawingml/2006/main">
            <a:pathLst>
              <a:path w="4663440" h="953">
                <a:moveTo>
                  <a:pt x="0" y="0"/>
                </a:moveTo>
                <a:lnTo>
                  <a:pt x="466344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6382">
            <a:solidFill>
              <a:srgbClr val="334155"/>
            </a:solidFill>
          </a:ln>
        </p:spPr>
      </p:sp>
    </p:spTree>
    <p:extLst>
      <p:ext uri="{BB962C8B-B14F-4D97-AF65-F5344CB8AC3E}">
        <p14:creationId xmlns:p14="http://schemas.microsoft.com/office/powerpoint/2010/main" val="4254247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BEC8FE1-2624-48D9-AFD5-535A9BA3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CC2D5C6-AAC8-49F4-8F49-4CCD3472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2CB63AF-A79C-4957-B985-F93A0568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BC7EF30-B932-4031-9182-828E87E42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max_depth: el control más visible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08587C2-4FF8-4214-B567-645CC3A4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Limita cuántas preguntas puede encadenar el árbol.</a:t>
            </a:r>
            <a:endParaRPr sz="12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7C2C4C5-A24D-45F9-B7AD-7C8F32D3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45920"/>
            <a:ext cx="4023360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9827379-8CEC-49E7-BF81-119E9143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45920"/>
            <a:ext cx="2092147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97CC854-D35E-427F-A237-2B6C70F0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47" y="1645920"/>
            <a:ext cx="1931213" cy="13167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72BBDDA-36F3-45F3-9C6B-1F2CB33D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47" y="2962656"/>
            <a:ext cx="1931213" cy="16093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FABE415-0108-417D-A2E4-B62D4602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8313" y="223936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91790C7-48B9-4339-BB06-607C9552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1583" y="282458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55CC537-7366-4609-888C-B1842F207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9247" y="381944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AE12DAE-62FA-4C59-A49F-793F90A0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4386" y="349758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27C3139-49ED-4EB4-8AF7-3628B403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9058" y="212232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5C20D709-5584-4D28-9C2F-5FC7E8CF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3263" y="247345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8DCA4D1-C75D-4D81-BE5E-34797534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0460" y="381944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270141E-5034-4577-9244-3661356A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4665" y="355610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3EA4DD1-D270-4B5E-916E-E568C82F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8124" y="326349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D2D8C73-A21E-4806-9A1C-623EB5B2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1862" y="30586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E579877-8EEC-4852-A970-040DE159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00600"/>
            <a:ext cx="4023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Baja profundidad</a:t>
            </a:r>
            <a:endParaRPr sz="13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707FA101-B6AF-4A8F-8ABB-D249220A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1645920"/>
            <a:ext cx="4023360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626"/>
          </a:solidFill>
          <a:ln xmlns:a="http://schemas.openxmlformats.org/drawingml/2006/main" w="12700">
            <a:solidFill>
              <a:srgbClr val="94A3B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00D4195-A2F5-458E-93FE-B06A4E58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1645920"/>
            <a:ext cx="2092147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678DB351-805F-471E-9A66-5F63DAA5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4387" y="1645920"/>
            <a:ext cx="1931213" cy="13167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9649B0FA-E210-47AD-A249-E2CE17AF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4387" y="2962656"/>
            <a:ext cx="1931213" cy="16093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15000"/>
            </a:srgbClr>
          </a:solidFill>
          <a:ln xmlns:a="http://schemas.openxmlformats.org/drawingml/2006/main" w="12700">
            <a:solidFill>
              <a:srgbClr val="08111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03F6F228-CAD4-4312-9213-32E4EA60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6153" y="223936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364474BA-ED96-45F1-BE6D-6A374FC4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9423" y="282458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AE7BE2BA-B133-425E-8325-4F1DAA78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087" y="381944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B0A83B8D-AE86-4C83-9C42-2D70226A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2226" y="349758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42EF6EEC-7B2F-4F8A-9AAB-78C51C57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6898" y="212232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291A0070-007E-4F98-B45C-87EB80CE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1103" y="247345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068D751A-446A-4034-8CB9-7357586A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819449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6C648700-FFAB-4608-855F-D7E22C7F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505" y="355610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81D8866D-6643-4C89-86FC-E08A4350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5964" y="3263494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836168BC-DB58-45C2-A233-677CF663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9702" y="30586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1DD3A3F0-D5FB-4C73-B230-F7DB511C1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800600"/>
            <a:ext cx="4023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Alta profundidad</a:t>
            </a:r>
            <a:endParaRPr sz="130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D391B4FC-AC3C-4CD9-B24C-A432AA99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957CF8D4-E9F4-48BE-A36D-F25717D7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23</a:t>
            </a:r>
            <a:endParaRPr sz="700"/>
          </a:p>
        </p:txBody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365507B-7B83-41C7-8CCE-4E78E440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66" y="1645920"/>
            <a:ext cx="953" cy="2926080"/>
          </a:xfrm>
          <a:custGeom xmlns:a="http://schemas.openxmlformats.org/drawingml/2006/main">
            <a:pathLst>
              <a:path w="953" h="2926080">
                <a:moveTo>
                  <a:pt x="0" y="0"/>
                </a:moveTo>
                <a:lnTo>
                  <a:pt x="953" y="292608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6008476-0155-4136-8945-295A1E90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566" y="2962656"/>
            <a:ext cx="1931194" cy="953"/>
          </a:xfrm>
          <a:custGeom xmlns:a="http://schemas.openxmlformats.org/drawingml/2006/main">
            <a:pathLst>
              <a:path w="1931194" h="953">
                <a:moveTo>
                  <a:pt x="0" y="0"/>
                </a:moveTo>
                <a:lnTo>
                  <a:pt x="1931194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D383E28-7DEF-4481-92E5-430C051C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4406" y="1645920"/>
            <a:ext cx="953" cy="2926080"/>
          </a:xfrm>
          <a:custGeom xmlns:a="http://schemas.openxmlformats.org/drawingml/2006/main">
            <a:pathLst>
              <a:path w="953" h="2926080">
                <a:moveTo>
                  <a:pt x="0" y="0"/>
                </a:moveTo>
                <a:lnTo>
                  <a:pt x="953" y="292608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03BCA7F-1146-41FB-84C2-3A4E8D5A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4406" y="2962656"/>
            <a:ext cx="1931194" cy="953"/>
          </a:xfrm>
          <a:custGeom xmlns:a="http://schemas.openxmlformats.org/drawingml/2006/main">
            <a:pathLst>
              <a:path w="1931194" h="953">
                <a:moveTo>
                  <a:pt x="0" y="0"/>
                </a:moveTo>
                <a:lnTo>
                  <a:pt x="1931194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A855F7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597CE2F-07CF-48E4-87AB-5691132E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0" y="1645920"/>
            <a:ext cx="953" cy="2926080"/>
          </a:xfrm>
          <a:custGeom xmlns:a="http://schemas.openxmlformats.org/drawingml/2006/main">
            <a:pathLst>
              <a:path w="953" h="2926080">
                <a:moveTo>
                  <a:pt x="0" y="0"/>
                </a:moveTo>
                <a:lnTo>
                  <a:pt x="953" y="2926080"/>
                </a:lnTo>
              </a:path>
            </a:pathLst>
          </a:custGeom>
          <a:noFill xmlns:a="http://schemas.openxmlformats.org/drawingml/2006/main"/>
          <a:ln xmlns:a="http://schemas.openxmlformats.org/drawingml/2006/main" w="17812">
            <a:solidFill>
              <a:srgbClr val="22D3EE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410EABA-D7DB-41A8-A362-46D34A99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9078" y="1645920"/>
            <a:ext cx="953" cy="2926080"/>
          </a:xfrm>
          <a:custGeom xmlns:a="http://schemas.openxmlformats.org/drawingml/2006/main">
            <a:pathLst>
              <a:path w="953" h="2926080">
                <a:moveTo>
                  <a:pt x="0" y="0"/>
                </a:moveTo>
                <a:lnTo>
                  <a:pt x="953" y="2926080"/>
                </a:lnTo>
              </a:path>
            </a:pathLst>
          </a:custGeom>
          <a:noFill xmlns:a="http://schemas.openxmlformats.org/drawingml/2006/main"/>
          <a:ln xmlns:a="http://schemas.openxmlformats.org/drawingml/2006/main" w="17812">
            <a:solidFill>
              <a:srgbClr val="22D3EE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5F3D05B-A01A-4406-AFC4-E1F12419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752660"/>
            <a:ext cx="4023360" cy="953"/>
          </a:xfrm>
          <a:custGeom xmlns:a="http://schemas.openxmlformats.org/drawingml/2006/main">
            <a:pathLst>
              <a:path w="4023360" h="953">
                <a:moveTo>
                  <a:pt x="0" y="0"/>
                </a:moveTo>
                <a:lnTo>
                  <a:pt x="40233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7812">
            <a:solidFill>
              <a:srgbClr val="F59E0B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140DC13-D3C5-4E82-92B2-26AED370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54680"/>
            <a:ext cx="914400" cy="953"/>
          </a:xfrm>
          <a:custGeom xmlns:a="http://schemas.openxmlformats.org/drawingml/2006/main">
            <a:pathLst>
              <a:path w="914400" h="953">
                <a:moveTo>
                  <a:pt x="0" y="0"/>
                </a:moveTo>
                <a:lnTo>
                  <a:pt x="9144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5475248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14782CD-A1FB-404C-90CF-C097F12E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1FF0344-E6B2-44B4-9F15-8101936F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14FE83E-735E-4A26-9C43-944B9878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9F5167B-3F6D-4C91-9403-1ABA1692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min_samples_leaf y min_samples_split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EF23FFB-8D57-4EC5-A347-E116D8FD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Evitan reglas basadas en grupos demasiado pequeños.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E61FD47-F67D-4FF0-8B1B-FD18FAA8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828800"/>
            <a:ext cx="292608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EF4444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con 2 casos</a:t>
            </a:r>
            <a:endParaRPr sz="1500"/>
          </a:p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100% positivos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0CD6C15-DDF4-4C04-B4EB-2E104630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971800"/>
            <a:ext cx="29260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Parece perfecta, pero puede ser ruido.</a:t>
            </a:r>
            <a:endParaRPr sz="1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CC1C237-FBA5-41A6-A871-9B212737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1828800"/>
            <a:ext cx="292608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con 60 casos</a:t>
            </a:r>
            <a:endParaRPr sz="1500"/>
          </a:p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72% positivos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EF4BDDF-4C52-43F3-825D-5D71F79F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71800"/>
            <a:ext cx="29260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Menos extrema, más estable.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CEBBDDE-E47D-4B72-B404-CF7D0BF6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4663440"/>
            <a:ext cx="841248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interpretabilidad no mejora si cada regla se apoya en muy pocas observaciones.</a:t>
            </a:r>
            <a:endParaRPr sz="12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1D1B5B6-3F08-4B4F-8399-44452596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4B1A069-C750-4AE0-8BC2-08C10590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24</a:t>
            </a:r>
            <a:endParaRPr sz="700"/>
          </a:p>
        </p:txBody>
      </p:sp>
      <p:sp>
        <p:nvSpPr>
          <p:cNvPr id="1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2B5291D-30EC-4FE7-9392-CA504364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2286000"/>
            <a:ext cx="2651760" cy="953"/>
          </a:xfrm>
          <a:custGeom xmlns:a="http://schemas.openxmlformats.org/drawingml/2006/main">
            <a:pathLst>
              <a:path w="2651760" h="953">
                <a:moveTo>
                  <a:pt x="0" y="0"/>
                </a:moveTo>
                <a:lnTo>
                  <a:pt x="26517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197059599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30F3646-4647-4024-B4A5-F4736E86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DAD67DF-7785-4286-BC0E-0FC6C07B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E7DD788-0C97-4DDA-BC4A-0B26E95C4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PRUNING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1234443-2A91-4532-838D-3CF7D947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Pre-pruning: detener antes de memorizar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F0A84ED-F20B-4C80-9AED-B7D5C678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 define una complejidad máxima antes o durante el entrenamiento.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596EEEB-5DD3-4B7B-868B-CFD2D08B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920240"/>
            <a:ext cx="192024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Diseño</a:t>
            </a:r>
            <a:endParaRPr sz="13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1CF60F0-E35C-4023-BE1F-950C15968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21031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elegir rango de hiperparámetros</a:t>
            </a:r>
            <a:endParaRPr sz="10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036A6DF-6162-4C06-AEDA-857196B2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0" y="1920240"/>
            <a:ext cx="192024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760E7D4-CCCA-4308-BDFC-C5B74A4C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2606040"/>
            <a:ext cx="21031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comparar folds o validation set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9F0E9B4-4FC7-49B5-80AF-D0AAEAEE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920240"/>
            <a:ext cx="192024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Selección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93F7EF2-36F2-46C9-B182-FA38F0E2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606040"/>
            <a:ext cx="21031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elegir árbol simple con desempeño robusto</a:t>
            </a:r>
            <a:endParaRPr sz="10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B8D7646-FAAC-4AA2-8053-8B9FE333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1920240"/>
            <a:ext cx="192024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Test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8789A21-B6F9-4FF9-874B-1A9C57DC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2606040"/>
            <a:ext cx="21031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usar una sola vez para evaluación final</a:t>
            </a:r>
            <a:endParaRPr sz="10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12CE9AD-0EB9-4FD5-A389-1EE0012E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800600"/>
            <a:ext cx="950976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No hay atajos: si elegís profundidad mirando el test, contaminás la evidencia final.</a:t>
            </a:r>
            <a:endParaRPr sz="12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9C6C188-B6D0-4593-BB8C-84535CBE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EC99C6D-6877-4B66-8CFA-C9CF75CE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25</a:t>
            </a:r>
            <a:endParaRPr sz="700"/>
          </a:p>
        </p:txBody>
      </p:sp>
      <p:sp>
        <p:nvSpPr>
          <p:cNvPr id="2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25B7D4F-D0A6-4DCC-92B5-01718812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2176272"/>
            <a:ext cx="640080" cy="953"/>
          </a:xfrm>
          <a:custGeom xmlns:a="http://schemas.openxmlformats.org/drawingml/2006/main">
            <a:pathLst>
              <a:path w="640080" h="953">
                <a:moveTo>
                  <a:pt x="0" y="0"/>
                </a:moveTo>
                <a:lnTo>
                  <a:pt x="6400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  <p:sp>
        <p:nvSpPr>
          <p:cNvPr id="2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A4BA67B-7E9D-4951-B262-00EA454F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0" y="2176272"/>
            <a:ext cx="640080" cy="953"/>
          </a:xfrm>
          <a:custGeom xmlns:a="http://schemas.openxmlformats.org/drawingml/2006/main">
            <a:pathLst>
              <a:path w="640080" h="953">
                <a:moveTo>
                  <a:pt x="0" y="0"/>
                </a:moveTo>
                <a:lnTo>
                  <a:pt x="6400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  <p:sp>
        <p:nvSpPr>
          <p:cNvPr id="2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9ADFF6D-1D95-4DCB-B49C-AEFD365E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2176272"/>
            <a:ext cx="640080" cy="953"/>
          </a:xfrm>
          <a:custGeom xmlns:a="http://schemas.openxmlformats.org/drawingml/2006/main">
            <a:pathLst>
              <a:path w="640080" h="953">
                <a:moveTo>
                  <a:pt x="0" y="0"/>
                </a:moveTo>
                <a:lnTo>
                  <a:pt x="6400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136241178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D9EA57D-5836-479A-B8B4-66E6549F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EAAAE53-4640-4232-8B59-FFA9B82A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24F4C8E-4443-4D4E-8255-475524B7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PRUNING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22A9B4B-5837-45EF-9E66-E27E14B5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Post-pruning: poda costo-complejidad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1E8D23E-9F24-46DF-9182-7BEE8433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Primero crece el árbol; luego se penaliza el número de hojas.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6FDAC11-4F66-423B-9A55-2A532383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5212080" cy="603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14B8A6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Rα(T) = R(T) + α · |T|</a:t>
            </a:r>
            <a:endParaRPr sz="2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D01C753-7E4D-4978-9163-777613D8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280514"/>
            <a:ext cx="5029200" cy="36210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R(T): error del árbol. |T|: cantidad de hojas. α: penalización por complejidad.</a:t>
            </a:r>
            <a:endParaRPr sz="92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10DCF55-5A91-4847-9F43-4C77C378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00200"/>
            <a:ext cx="3200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Interpretación de α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D75D59D-1212-45A6-A7D7-37E82BF7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57400"/>
            <a:ext cx="438912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α pequeño: tolera árboles más grandes.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α grande: favorece árboles más simples.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 elige con validación, no por estética.</a:t>
            </a:r>
            <a:endParaRPr sz="12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DF38BD8-7268-4149-B28F-EF9D5701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0236" y="451073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0A6B3B2A-42EA-43A8-8090-F1C51D72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0796" y="429813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DD98A1A-3492-40B8-9E3E-DA93A879E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356" y="411388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46F5A05-FBE6-4AD2-9F14-E7B8B562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1916" y="407136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D6BDA5E-B424-42E9-8948-C5578F5D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2476" y="414223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C0339023-590E-4A1A-B37F-E0059E94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3036" y="425561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69DF7F8-B9B4-48F9-88BC-383E5836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3596" y="435483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D2519E7-2DB6-4DBA-BDE9-140090BB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0" y="523951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α</a:t>
            </a:r>
            <a:endParaRPr sz="7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A9C8182-5EDC-4568-B678-F1C1328F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2044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7BC5D17-B7AD-4C03-87A2-F09AB7F1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BEDF8EF-C25B-443A-A2C2-0626DDF6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26</a:t>
            </a:r>
            <a:endParaRPr sz="700"/>
          </a:p>
        </p:txBody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69BFB48-C644-4F80-AAB6-3812E3A8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5166360"/>
            <a:ext cx="4023360" cy="953"/>
          </a:xfrm>
          <a:custGeom xmlns:a="http://schemas.openxmlformats.org/drawingml/2006/main">
            <a:pathLst>
              <a:path w="4023360" h="953">
                <a:moveTo>
                  <a:pt x="0" y="0"/>
                </a:moveTo>
                <a:lnTo>
                  <a:pt x="40233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3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16F59E8-67FD-4208-BC96-03F286C6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749040"/>
            <a:ext cx="953" cy="1417320"/>
          </a:xfrm>
          <a:custGeom xmlns:a="http://schemas.openxmlformats.org/drawingml/2006/main">
            <a:pathLst>
              <a:path w="953" h="1417320">
                <a:moveTo>
                  <a:pt x="0" y="0"/>
                </a:moveTo>
                <a:lnTo>
                  <a:pt x="953" y="1417320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55A36A3-D4FC-4907-9076-DC9AF2AF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330160"/>
            <a:ext cx="670560" cy="212598"/>
          </a:xfrm>
          <a:custGeom xmlns:a="http://schemas.openxmlformats.org/drawingml/2006/main">
            <a:pathLst>
              <a:path w="670560" h="212598">
                <a:moveTo>
                  <a:pt x="0" y="212598"/>
                </a:moveTo>
                <a:lnTo>
                  <a:pt x="6705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F733896-4707-41C6-954F-ACE9A8DA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145947"/>
            <a:ext cx="670560" cy="184214"/>
          </a:xfrm>
          <a:custGeom xmlns:a="http://schemas.openxmlformats.org/drawingml/2006/main">
            <a:pathLst>
              <a:path w="670560" h="184214">
                <a:moveTo>
                  <a:pt x="0" y="184214"/>
                </a:moveTo>
                <a:lnTo>
                  <a:pt x="6705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57901CD-E7AA-4372-BD14-15FBDEF0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3360" y="4103370"/>
            <a:ext cx="670560" cy="42482"/>
          </a:xfrm>
          <a:custGeom xmlns:a="http://schemas.openxmlformats.org/drawingml/2006/main">
            <a:pathLst>
              <a:path w="670560" h="42482">
                <a:moveTo>
                  <a:pt x="0" y="42482"/>
                </a:moveTo>
                <a:lnTo>
                  <a:pt x="6705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E2006AE-9BE1-4F21-8C36-5ECC7A09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103370"/>
            <a:ext cx="670560" cy="70866"/>
          </a:xfrm>
          <a:custGeom xmlns:a="http://schemas.openxmlformats.org/drawingml/2006/main">
            <a:pathLst>
              <a:path w="670560" h="70866">
                <a:moveTo>
                  <a:pt x="0" y="0"/>
                </a:moveTo>
                <a:lnTo>
                  <a:pt x="670560" y="7086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3355D55-3936-4DE8-9F2C-2FA3ADAB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4480" y="4174236"/>
            <a:ext cx="670560" cy="113348"/>
          </a:xfrm>
          <a:custGeom xmlns:a="http://schemas.openxmlformats.org/drawingml/2006/main">
            <a:pathLst>
              <a:path w="670560" h="113348">
                <a:moveTo>
                  <a:pt x="0" y="0"/>
                </a:moveTo>
                <a:lnTo>
                  <a:pt x="670560" y="113348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DB3AB7B-572B-40D3-AB74-0AE4D36C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5040" y="4287584"/>
            <a:ext cx="670560" cy="99251"/>
          </a:xfrm>
          <a:custGeom xmlns:a="http://schemas.openxmlformats.org/drawingml/2006/main">
            <a:pathLst>
              <a:path w="670560" h="99251">
                <a:moveTo>
                  <a:pt x="0" y="0"/>
                </a:moveTo>
                <a:lnTo>
                  <a:pt x="670560" y="99251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132750818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78E6A-CED7-40E1-AA07-E6159087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4355C91-3A98-4E6A-BDF5-44129766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009CE61-BF74-4BB2-9CF0-15F3A8B9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PRUNING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A6C3864-2F9C-4C46-8524-735B7E03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camino de poda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55B3922-0FC3-4F0F-8D12-E1D78302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 medida que aumenta α, desaparecen ramas completas.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87B645C-0077-462A-BB83-D4A25CC0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60020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α 0</a:t>
            </a:r>
            <a:endParaRPr sz="13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F2E7AEDE-5BA1-477A-A248-D7A6A79E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61772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16 hojas</a:t>
            </a:r>
            <a:endParaRPr sz="9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8D11A644-2892-4428-9545-1096ECA5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160020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α bajo</a:t>
            </a:r>
            <a:endParaRPr sz="130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5BAE626F-5CD9-4DA2-80C9-943F370A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461772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10 hojas</a:t>
            </a:r>
            <a:endParaRPr sz="95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A90D3E3E-3F28-429F-AA0A-EE0BBC94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60020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α medio</a:t>
            </a:r>
            <a:endParaRPr sz="1300"/>
          </a:p>
        </p:txBody>
      </p:sp>
      <p:sp>
        <p:nvSpPr>
          <p:cNvPr id="83" name="Text 81">
            <a:extLst xmlns:a="http://schemas.openxmlformats.org/drawingml/2006/main">
              <a:ext uri="{FF2B5EF4-FFF2-40B4-BE49-F238E27FC236}">
                <a16:creationId xmlns:a16="http://schemas.microsoft.com/office/drawing/2014/main" id="{4D3BF480-A2B5-49F7-AECD-D3076978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461772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5 hojas</a:t>
            </a:r>
            <a:endParaRPr sz="950"/>
          </a:p>
        </p:txBody>
      </p:sp>
      <p:sp>
        <p:nvSpPr>
          <p:cNvPr id="84" name="Text 82">
            <a:extLst xmlns:a="http://schemas.openxmlformats.org/drawingml/2006/main">
              <a:ext uri="{FF2B5EF4-FFF2-40B4-BE49-F238E27FC236}">
                <a16:creationId xmlns:a16="http://schemas.microsoft.com/office/drawing/2014/main" id="{ECCEA73E-4C5B-4E9B-9596-00852637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160020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α alto</a:t>
            </a:r>
            <a:endParaRPr sz="1300"/>
          </a:p>
        </p:txBody>
      </p:sp>
      <p:sp>
        <p:nvSpPr>
          <p:cNvPr id="90" name="Text 88">
            <a:extLst xmlns:a="http://schemas.openxmlformats.org/drawingml/2006/main">
              <a:ext uri="{FF2B5EF4-FFF2-40B4-BE49-F238E27FC236}">
                <a16:creationId xmlns:a16="http://schemas.microsoft.com/office/drawing/2014/main" id="{FF6678BE-EF80-4B0E-88A0-DAE3904C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4617720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2 hojas</a:t>
            </a:r>
            <a:endParaRPr sz="950"/>
          </a:p>
        </p:txBody>
      </p:sp>
      <p:sp>
        <p:nvSpPr>
          <p:cNvPr id="91" name="Text 89">
            <a:extLst xmlns:a="http://schemas.openxmlformats.org/drawingml/2006/main">
              <a:ext uri="{FF2B5EF4-FFF2-40B4-BE49-F238E27FC236}">
                <a16:creationId xmlns:a16="http://schemas.microsoft.com/office/drawing/2014/main" id="{6502D110-E36F-4A0F-A2D6-786F775B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5349240"/>
            <a:ext cx="978408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poda convierte un árbol sobreajustado en una familia de modelos candidatos; la validación decide.</a:t>
            </a:r>
            <a:endParaRPr sz="1250"/>
          </a:p>
        </p:txBody>
      </p:sp>
      <p:sp>
        <p:nvSpPr>
          <p:cNvPr id="92" name="Text 90">
            <a:extLst xmlns:a="http://schemas.openxmlformats.org/drawingml/2006/main">
              <a:ext uri="{FF2B5EF4-FFF2-40B4-BE49-F238E27FC236}">
                <a16:creationId xmlns:a16="http://schemas.microsoft.com/office/drawing/2014/main" id="{C3CA122C-22DE-4AA5-85E7-1A0A01B3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94" name="Text 92">
            <a:extLst xmlns:a="http://schemas.openxmlformats.org/drawingml/2006/main">
              <a:ext uri="{FF2B5EF4-FFF2-40B4-BE49-F238E27FC236}">
                <a16:creationId xmlns:a16="http://schemas.microsoft.com/office/drawing/2014/main" id="{7C1D07C1-E537-4483-AB08-D9532DCD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27</a:t>
            </a:r>
            <a:endParaRPr sz="700"/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D7A67B99-ED98-422F-A69D-E1D06E96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2955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25A54684-1A5A-4129-AEA8-A2F7DADA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6838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00E9B5CF-DDF5-4AAD-976E-4B2584E7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806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C8AA324-C25A-4098-ABA4-4A6BC6EF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791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9E4C8011-D03B-46A5-9916-88350C64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283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36" name=""/>
          <p:cNvCxnSpPr>
            <a:stCxn xmlns:a="http://schemas.openxmlformats.org/drawingml/2006/main" id="98" idx="4"/>
            <a:endCxn xmlns:a="http://schemas.openxmlformats.org/drawingml/2006/main" id="99" idx="0"/>
          </p:cNvCxnSpPr>
          <p:nvPr/>
        </p:nvCxnSpPr>
        <p:spPr>
          <a:xfrm xmlns:a="http://schemas.openxmlformats.org/drawingml/2006/main" flipH="1">
            <a:off x="967383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F953CC4B-8527-4267-82DB-6FF5F462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298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38" name=""/>
          <p:cNvCxnSpPr>
            <a:stCxn xmlns:a="http://schemas.openxmlformats.org/drawingml/2006/main" id="98" idx="4"/>
            <a:endCxn xmlns:a="http://schemas.openxmlformats.org/drawingml/2006/main" id="101" idx="0"/>
          </p:cNvCxnSpPr>
          <p:nvPr/>
        </p:nvCxnSpPr>
        <p:spPr>
          <a:xfrm xmlns:a="http://schemas.openxmlformats.org/drawingml/2006/main">
            <a:off x="1029891" y="3600450"/>
            <a:ext cx="62507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39" name=""/>
          <p:cNvCxnSpPr>
            <a:stCxn xmlns:a="http://schemas.openxmlformats.org/drawingml/2006/main" id="97" idx="4"/>
            <a:endCxn xmlns:a="http://schemas.openxmlformats.org/drawingml/2006/main" id="98" idx="0"/>
          </p:cNvCxnSpPr>
          <p:nvPr/>
        </p:nvCxnSpPr>
        <p:spPr>
          <a:xfrm xmlns:a="http://schemas.openxmlformats.org/drawingml/2006/main" flipH="1">
            <a:off x="1029891" y="3190875"/>
            <a:ext cx="12501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450B220D-D2E9-4A3F-B0B2-1890FA26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1822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5C9A88B9-7A96-42F4-86F3-7390CC15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314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42" name=""/>
          <p:cNvCxnSpPr>
            <a:stCxn xmlns:a="http://schemas.openxmlformats.org/drawingml/2006/main" id="104" idx="4"/>
            <a:endCxn xmlns:a="http://schemas.openxmlformats.org/drawingml/2006/main" id="105" idx="0"/>
          </p:cNvCxnSpPr>
          <p:nvPr/>
        </p:nvCxnSpPr>
        <p:spPr>
          <a:xfrm xmlns:a="http://schemas.openxmlformats.org/drawingml/2006/main" flipH="1">
            <a:off x="1217414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BFC5420E-DE47-498F-8EE4-D5F50FFF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330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44" name=""/>
          <p:cNvCxnSpPr>
            <a:stCxn xmlns:a="http://schemas.openxmlformats.org/drawingml/2006/main" id="104" idx="4"/>
            <a:endCxn xmlns:a="http://schemas.openxmlformats.org/drawingml/2006/main" id="107" idx="0"/>
          </p:cNvCxnSpPr>
          <p:nvPr/>
        </p:nvCxnSpPr>
        <p:spPr>
          <a:xfrm xmlns:a="http://schemas.openxmlformats.org/drawingml/2006/main">
            <a:off x="1279922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45" name=""/>
          <p:cNvCxnSpPr>
            <a:stCxn xmlns:a="http://schemas.openxmlformats.org/drawingml/2006/main" id="97" idx="4"/>
            <a:endCxn xmlns:a="http://schemas.openxmlformats.org/drawingml/2006/main" id="104" idx="0"/>
          </p:cNvCxnSpPr>
          <p:nvPr/>
        </p:nvCxnSpPr>
        <p:spPr>
          <a:xfrm xmlns:a="http://schemas.openxmlformats.org/drawingml/2006/main">
            <a:off x="1154906" y="3190875"/>
            <a:ext cx="125016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46" name=""/>
          <p:cNvCxnSpPr>
            <a:stCxn xmlns:a="http://schemas.openxmlformats.org/drawingml/2006/main" id="96" idx="4"/>
            <a:endCxn xmlns:a="http://schemas.openxmlformats.org/drawingml/2006/main" id="97" idx="0"/>
          </p:cNvCxnSpPr>
          <p:nvPr/>
        </p:nvCxnSpPr>
        <p:spPr>
          <a:xfrm xmlns:a="http://schemas.openxmlformats.org/drawingml/2006/main" flipH="1">
            <a:off x="1154906" y="2781300"/>
            <a:ext cx="25003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4BDA497E-193B-4522-82A8-577F6EDE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6869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4E0FB8B5-5A73-45F5-8AB1-F825C4FB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1853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11F266B5-9C28-407D-BACA-88B157B5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9345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50" name=""/>
          <p:cNvCxnSpPr>
            <a:stCxn xmlns:a="http://schemas.openxmlformats.org/drawingml/2006/main" id="112" idx="4"/>
            <a:endCxn xmlns:a="http://schemas.openxmlformats.org/drawingml/2006/main" id="113" idx="0"/>
          </p:cNvCxnSpPr>
          <p:nvPr/>
        </p:nvCxnSpPr>
        <p:spPr>
          <a:xfrm xmlns:a="http://schemas.openxmlformats.org/drawingml/2006/main" flipH="1">
            <a:off x="1467445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2C914227-833D-465D-959D-937254BA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4361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52" name=""/>
          <p:cNvCxnSpPr>
            <a:stCxn xmlns:a="http://schemas.openxmlformats.org/drawingml/2006/main" id="112" idx="4"/>
            <a:endCxn xmlns:a="http://schemas.openxmlformats.org/drawingml/2006/main" id="115" idx="0"/>
          </p:cNvCxnSpPr>
          <p:nvPr/>
        </p:nvCxnSpPr>
        <p:spPr>
          <a:xfrm xmlns:a="http://schemas.openxmlformats.org/drawingml/2006/main">
            <a:off x="1529953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53" name=""/>
          <p:cNvCxnSpPr>
            <a:stCxn xmlns:a="http://schemas.openxmlformats.org/drawingml/2006/main" id="111" idx="4"/>
            <a:endCxn xmlns:a="http://schemas.openxmlformats.org/drawingml/2006/main" id="112" idx="0"/>
          </p:cNvCxnSpPr>
          <p:nvPr/>
        </p:nvCxnSpPr>
        <p:spPr>
          <a:xfrm xmlns:a="http://schemas.openxmlformats.org/drawingml/2006/main" flipH="1">
            <a:off x="1529953" y="3190875"/>
            <a:ext cx="125016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94749790-173A-4811-B12B-2CF806E7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1884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FEDDC1E1-CB16-4D7B-BD04-0829E5B2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9377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56" name=""/>
          <p:cNvCxnSpPr>
            <a:stCxn xmlns:a="http://schemas.openxmlformats.org/drawingml/2006/main" id="118" idx="4"/>
            <a:endCxn xmlns:a="http://schemas.openxmlformats.org/drawingml/2006/main" id="119" idx="0"/>
          </p:cNvCxnSpPr>
          <p:nvPr/>
        </p:nvCxnSpPr>
        <p:spPr>
          <a:xfrm xmlns:a="http://schemas.openxmlformats.org/drawingml/2006/main" flipH="1">
            <a:off x="1717477" y="3600450"/>
            <a:ext cx="62507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F6A569FB-B9B8-4886-9933-17F5EF73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4392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58" name=""/>
          <p:cNvCxnSpPr>
            <a:stCxn xmlns:a="http://schemas.openxmlformats.org/drawingml/2006/main" id="118" idx="4"/>
            <a:endCxn xmlns:a="http://schemas.openxmlformats.org/drawingml/2006/main" id="121" idx="0"/>
          </p:cNvCxnSpPr>
          <p:nvPr/>
        </p:nvCxnSpPr>
        <p:spPr>
          <a:xfrm xmlns:a="http://schemas.openxmlformats.org/drawingml/2006/main">
            <a:off x="1779984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59" name=""/>
          <p:cNvCxnSpPr>
            <a:stCxn xmlns:a="http://schemas.openxmlformats.org/drawingml/2006/main" id="111" idx="4"/>
            <a:endCxn xmlns:a="http://schemas.openxmlformats.org/drawingml/2006/main" id="118" idx="0"/>
          </p:cNvCxnSpPr>
          <p:nvPr/>
        </p:nvCxnSpPr>
        <p:spPr>
          <a:xfrm xmlns:a="http://schemas.openxmlformats.org/drawingml/2006/main">
            <a:off x="1654969" y="3190875"/>
            <a:ext cx="12501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60" name=""/>
          <p:cNvCxnSpPr>
            <a:stCxn xmlns:a="http://schemas.openxmlformats.org/drawingml/2006/main" id="96" idx="4"/>
            <a:endCxn xmlns:a="http://schemas.openxmlformats.org/drawingml/2006/main" id="111" idx="0"/>
          </p:cNvCxnSpPr>
          <p:nvPr/>
        </p:nvCxnSpPr>
        <p:spPr>
          <a:xfrm xmlns:a="http://schemas.openxmlformats.org/drawingml/2006/main">
            <a:off x="1404938" y="2781300"/>
            <a:ext cx="250031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61" name=""/>
          <p:cNvCxnSpPr>
            <a:stCxn xmlns:a="http://schemas.openxmlformats.org/drawingml/2006/main" id="95" idx="4"/>
            <a:endCxn xmlns:a="http://schemas.openxmlformats.org/drawingml/2006/main" id="96" idx="0"/>
          </p:cNvCxnSpPr>
          <p:nvPr/>
        </p:nvCxnSpPr>
        <p:spPr>
          <a:xfrm xmlns:a="http://schemas.openxmlformats.org/drawingml/2006/main" flipH="1">
            <a:off x="1404938" y="2371725"/>
            <a:ext cx="50006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7C545A69-F02B-464F-92D2-DB90FF48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6963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25814F99-2281-4EC7-BFE4-BBA28C21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6931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73D65B54-F2D2-4B70-AE08-2E08994E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1916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F259F011-7153-42CF-96BF-EAA2EAAB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9408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66" name=""/>
          <p:cNvCxnSpPr>
            <a:stCxn xmlns:a="http://schemas.openxmlformats.org/drawingml/2006/main" id="128" idx="4"/>
            <a:endCxn xmlns:a="http://schemas.openxmlformats.org/drawingml/2006/main" id="129" idx="0"/>
          </p:cNvCxnSpPr>
          <p:nvPr/>
        </p:nvCxnSpPr>
        <p:spPr>
          <a:xfrm xmlns:a="http://schemas.openxmlformats.org/drawingml/2006/main" flipH="1">
            <a:off x="1967508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65AFF454-2AAE-42B6-9F56-4D430B10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4423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68" name=""/>
          <p:cNvCxnSpPr>
            <a:stCxn xmlns:a="http://schemas.openxmlformats.org/drawingml/2006/main" id="128" idx="4"/>
            <a:endCxn xmlns:a="http://schemas.openxmlformats.org/drawingml/2006/main" id="131" idx="0"/>
          </p:cNvCxnSpPr>
          <p:nvPr/>
        </p:nvCxnSpPr>
        <p:spPr>
          <a:xfrm xmlns:a="http://schemas.openxmlformats.org/drawingml/2006/main">
            <a:off x="2030016" y="3600450"/>
            <a:ext cx="62507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69" name=""/>
          <p:cNvCxnSpPr>
            <a:stCxn xmlns:a="http://schemas.openxmlformats.org/drawingml/2006/main" id="127" idx="4"/>
            <a:endCxn xmlns:a="http://schemas.openxmlformats.org/drawingml/2006/main" id="128" idx="0"/>
          </p:cNvCxnSpPr>
          <p:nvPr/>
        </p:nvCxnSpPr>
        <p:spPr>
          <a:xfrm xmlns:a="http://schemas.openxmlformats.org/drawingml/2006/main" flipH="1">
            <a:off x="2030016" y="3190875"/>
            <a:ext cx="12501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0566167D-C08B-4A67-B936-C402F00C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947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0BB71819-F02F-4C22-8441-4AA3F3DE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9439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72" name=""/>
          <p:cNvCxnSpPr>
            <a:stCxn xmlns:a="http://schemas.openxmlformats.org/drawingml/2006/main" id="134" idx="4"/>
            <a:endCxn xmlns:a="http://schemas.openxmlformats.org/drawingml/2006/main" id="135" idx="0"/>
          </p:cNvCxnSpPr>
          <p:nvPr/>
        </p:nvCxnSpPr>
        <p:spPr>
          <a:xfrm xmlns:a="http://schemas.openxmlformats.org/drawingml/2006/main" flipH="1">
            <a:off x="2217539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B4A7C52D-A057-4C76-9FC4-37B597EF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4455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74" name=""/>
          <p:cNvCxnSpPr>
            <a:stCxn xmlns:a="http://schemas.openxmlformats.org/drawingml/2006/main" id="134" idx="4"/>
            <a:endCxn xmlns:a="http://schemas.openxmlformats.org/drawingml/2006/main" id="137" idx="0"/>
          </p:cNvCxnSpPr>
          <p:nvPr/>
        </p:nvCxnSpPr>
        <p:spPr>
          <a:xfrm xmlns:a="http://schemas.openxmlformats.org/drawingml/2006/main">
            <a:off x="2280047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75" name=""/>
          <p:cNvCxnSpPr>
            <a:stCxn xmlns:a="http://schemas.openxmlformats.org/drawingml/2006/main" id="127" idx="4"/>
            <a:endCxn xmlns:a="http://schemas.openxmlformats.org/drawingml/2006/main" id="134" idx="0"/>
          </p:cNvCxnSpPr>
          <p:nvPr/>
        </p:nvCxnSpPr>
        <p:spPr>
          <a:xfrm xmlns:a="http://schemas.openxmlformats.org/drawingml/2006/main">
            <a:off x="2155031" y="3190875"/>
            <a:ext cx="125016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76" name=""/>
          <p:cNvCxnSpPr>
            <a:stCxn xmlns:a="http://schemas.openxmlformats.org/drawingml/2006/main" id="126" idx="4"/>
            <a:endCxn xmlns:a="http://schemas.openxmlformats.org/drawingml/2006/main" id="127" idx="0"/>
          </p:cNvCxnSpPr>
          <p:nvPr/>
        </p:nvCxnSpPr>
        <p:spPr>
          <a:xfrm xmlns:a="http://schemas.openxmlformats.org/drawingml/2006/main" flipH="1">
            <a:off x="2155031" y="2781300"/>
            <a:ext cx="25003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3B93A853-189E-4EBC-A729-3A884EE9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994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73C25016-2690-45A6-A9FC-9DE4F4F3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1978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D825A49A-0844-4A91-BE62-620EC87B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9470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80" name=""/>
          <p:cNvCxnSpPr>
            <a:stCxn xmlns:a="http://schemas.openxmlformats.org/drawingml/2006/main" id="142" idx="4"/>
            <a:endCxn xmlns:a="http://schemas.openxmlformats.org/drawingml/2006/main" id="143" idx="0"/>
          </p:cNvCxnSpPr>
          <p:nvPr/>
        </p:nvCxnSpPr>
        <p:spPr>
          <a:xfrm xmlns:a="http://schemas.openxmlformats.org/drawingml/2006/main" flipH="1">
            <a:off x="2467570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7EADBD71-D732-47C8-AFE3-249CAE1A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4486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82" name=""/>
          <p:cNvCxnSpPr>
            <a:stCxn xmlns:a="http://schemas.openxmlformats.org/drawingml/2006/main" id="142" idx="4"/>
            <a:endCxn xmlns:a="http://schemas.openxmlformats.org/drawingml/2006/main" id="145" idx="0"/>
          </p:cNvCxnSpPr>
          <p:nvPr/>
        </p:nvCxnSpPr>
        <p:spPr>
          <a:xfrm xmlns:a="http://schemas.openxmlformats.org/drawingml/2006/main">
            <a:off x="2530078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83" name=""/>
          <p:cNvCxnSpPr>
            <a:stCxn xmlns:a="http://schemas.openxmlformats.org/drawingml/2006/main" id="141" idx="4"/>
            <a:endCxn xmlns:a="http://schemas.openxmlformats.org/drawingml/2006/main" id="142" idx="0"/>
          </p:cNvCxnSpPr>
          <p:nvPr/>
        </p:nvCxnSpPr>
        <p:spPr>
          <a:xfrm xmlns:a="http://schemas.openxmlformats.org/drawingml/2006/main" flipH="1">
            <a:off x="2530078" y="3190875"/>
            <a:ext cx="125016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F193D3FB-7219-4394-A0C1-282FB68E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2009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3E1A49AE-3EC6-4C54-920A-37179C2D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502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86" name=""/>
          <p:cNvCxnSpPr>
            <a:stCxn xmlns:a="http://schemas.openxmlformats.org/drawingml/2006/main" id="148" idx="4"/>
            <a:endCxn xmlns:a="http://schemas.openxmlformats.org/drawingml/2006/main" id="149" idx="0"/>
          </p:cNvCxnSpPr>
          <p:nvPr/>
        </p:nvCxnSpPr>
        <p:spPr>
          <a:xfrm xmlns:a="http://schemas.openxmlformats.org/drawingml/2006/main" flipH="1">
            <a:off x="2717602" y="3600450"/>
            <a:ext cx="62507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4CB8DAC7-11BF-4CBB-99D6-2B794A2E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517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88" name=""/>
          <p:cNvCxnSpPr>
            <a:stCxn xmlns:a="http://schemas.openxmlformats.org/drawingml/2006/main" id="148" idx="4"/>
            <a:endCxn xmlns:a="http://schemas.openxmlformats.org/drawingml/2006/main" id="151" idx="0"/>
          </p:cNvCxnSpPr>
          <p:nvPr/>
        </p:nvCxnSpPr>
        <p:spPr>
          <a:xfrm xmlns:a="http://schemas.openxmlformats.org/drawingml/2006/main">
            <a:off x="2780109" y="3600450"/>
            <a:ext cx="6250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89" name=""/>
          <p:cNvCxnSpPr>
            <a:stCxn xmlns:a="http://schemas.openxmlformats.org/drawingml/2006/main" id="141" idx="4"/>
            <a:endCxn xmlns:a="http://schemas.openxmlformats.org/drawingml/2006/main" id="148" idx="0"/>
          </p:cNvCxnSpPr>
          <p:nvPr/>
        </p:nvCxnSpPr>
        <p:spPr>
          <a:xfrm xmlns:a="http://schemas.openxmlformats.org/drawingml/2006/main">
            <a:off x="2655094" y="3190875"/>
            <a:ext cx="12501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90" name=""/>
          <p:cNvCxnSpPr>
            <a:stCxn xmlns:a="http://schemas.openxmlformats.org/drawingml/2006/main" id="126" idx="4"/>
            <a:endCxn xmlns:a="http://schemas.openxmlformats.org/drawingml/2006/main" id="141" idx="0"/>
          </p:cNvCxnSpPr>
          <p:nvPr/>
        </p:nvCxnSpPr>
        <p:spPr>
          <a:xfrm xmlns:a="http://schemas.openxmlformats.org/drawingml/2006/main">
            <a:off x="2405063" y="2781300"/>
            <a:ext cx="250031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91" name=""/>
          <p:cNvCxnSpPr>
            <a:stCxn xmlns:a="http://schemas.openxmlformats.org/drawingml/2006/main" id="95" idx="4"/>
            <a:endCxn xmlns:a="http://schemas.openxmlformats.org/drawingml/2006/main" id="126" idx="0"/>
          </p:cNvCxnSpPr>
          <p:nvPr/>
        </p:nvCxnSpPr>
        <p:spPr>
          <a:xfrm xmlns:a="http://schemas.openxmlformats.org/drawingml/2006/main">
            <a:off x="1905000" y="2371725"/>
            <a:ext cx="50006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BED68573-DB1B-4322-822C-4748D78B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2955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D1090FEA-E8D2-4275-AFB0-7E375848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9088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920E52FE-CA7F-4D01-82B5-96FDBC5B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ABC28E9B-1484-4F90-927E-2A7C23EB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9038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96" name=""/>
          <p:cNvCxnSpPr>
            <a:stCxn xmlns:a="http://schemas.openxmlformats.org/drawingml/2006/main" id="158" idx="4"/>
            <a:endCxn xmlns:a="http://schemas.openxmlformats.org/drawingml/2006/main" id="159" idx="0"/>
          </p:cNvCxnSpPr>
          <p:nvPr/>
        </p:nvCxnSpPr>
        <p:spPr>
          <a:xfrm xmlns:a="http://schemas.openxmlformats.org/drawingml/2006/main" flipH="1">
            <a:off x="3767138" y="3190875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F6451C18-7AE7-40E6-8D00-5E4803E5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9063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298" name=""/>
          <p:cNvCxnSpPr>
            <a:stCxn xmlns:a="http://schemas.openxmlformats.org/drawingml/2006/main" id="158" idx="4"/>
            <a:endCxn xmlns:a="http://schemas.openxmlformats.org/drawingml/2006/main" id="161" idx="0"/>
          </p:cNvCxnSpPr>
          <p:nvPr/>
        </p:nvCxnSpPr>
        <p:spPr>
          <a:xfrm xmlns:a="http://schemas.openxmlformats.org/drawingml/2006/main">
            <a:off x="3867150" y="3190875"/>
            <a:ext cx="10001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299" name=""/>
          <p:cNvCxnSpPr>
            <a:stCxn xmlns:a="http://schemas.openxmlformats.org/drawingml/2006/main" id="157" idx="4"/>
            <a:endCxn xmlns:a="http://schemas.openxmlformats.org/drawingml/2006/main" id="158" idx="0"/>
          </p:cNvCxnSpPr>
          <p:nvPr/>
        </p:nvCxnSpPr>
        <p:spPr>
          <a:xfrm xmlns:a="http://schemas.openxmlformats.org/drawingml/2006/main" flipH="1">
            <a:off x="3867150" y="2781300"/>
            <a:ext cx="30003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D57A065B-4C83-4C01-BAAB-3068E5E6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9113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B69DEE9E-94B4-4834-9DEB-4327CA8F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9088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02" name=""/>
          <p:cNvCxnSpPr>
            <a:stCxn xmlns:a="http://schemas.openxmlformats.org/drawingml/2006/main" id="164" idx="4"/>
            <a:endCxn xmlns:a="http://schemas.openxmlformats.org/drawingml/2006/main" id="165" idx="0"/>
          </p:cNvCxnSpPr>
          <p:nvPr/>
        </p:nvCxnSpPr>
        <p:spPr>
          <a:xfrm xmlns:a="http://schemas.openxmlformats.org/drawingml/2006/main" flipH="1">
            <a:off x="4167188" y="3190875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D8A4B823-B172-4181-A200-BBE938C6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0D1771A9-5711-43D6-963A-1D9A0D51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9113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05" name=""/>
          <p:cNvCxnSpPr>
            <a:stCxn xmlns:a="http://schemas.openxmlformats.org/drawingml/2006/main" id="167" idx="4"/>
            <a:endCxn xmlns:a="http://schemas.openxmlformats.org/drawingml/2006/main" id="168" idx="0"/>
          </p:cNvCxnSpPr>
          <p:nvPr/>
        </p:nvCxnSpPr>
        <p:spPr>
          <a:xfrm xmlns:a="http://schemas.openxmlformats.org/drawingml/2006/main" flipH="1">
            <a:off x="4367213" y="3600450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8695ECC9-9B5E-4C27-9646-7A76BD14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9138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07" name=""/>
          <p:cNvCxnSpPr>
            <a:stCxn xmlns:a="http://schemas.openxmlformats.org/drawingml/2006/main" id="167" idx="4"/>
            <a:endCxn xmlns:a="http://schemas.openxmlformats.org/drawingml/2006/main" id="170" idx="0"/>
          </p:cNvCxnSpPr>
          <p:nvPr/>
        </p:nvCxnSpPr>
        <p:spPr>
          <a:xfrm xmlns:a="http://schemas.openxmlformats.org/drawingml/2006/main">
            <a:off x="4467225" y="3600450"/>
            <a:ext cx="10001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08" name=""/>
          <p:cNvCxnSpPr>
            <a:stCxn xmlns:a="http://schemas.openxmlformats.org/drawingml/2006/main" id="164" idx="4"/>
            <a:endCxn xmlns:a="http://schemas.openxmlformats.org/drawingml/2006/main" id="167" idx="0"/>
          </p:cNvCxnSpPr>
          <p:nvPr/>
        </p:nvCxnSpPr>
        <p:spPr>
          <a:xfrm xmlns:a="http://schemas.openxmlformats.org/drawingml/2006/main">
            <a:off x="4367213" y="3190875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09" name=""/>
          <p:cNvCxnSpPr>
            <a:stCxn xmlns:a="http://schemas.openxmlformats.org/drawingml/2006/main" id="157" idx="4"/>
            <a:endCxn xmlns:a="http://schemas.openxmlformats.org/drawingml/2006/main" id="164" idx="0"/>
          </p:cNvCxnSpPr>
          <p:nvPr/>
        </p:nvCxnSpPr>
        <p:spPr>
          <a:xfrm xmlns:a="http://schemas.openxmlformats.org/drawingml/2006/main">
            <a:off x="4167188" y="2781300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10" name=""/>
          <p:cNvCxnSpPr>
            <a:stCxn xmlns:a="http://schemas.openxmlformats.org/drawingml/2006/main" id="156" idx="4"/>
            <a:endCxn xmlns:a="http://schemas.openxmlformats.org/drawingml/2006/main" id="157" idx="0"/>
          </p:cNvCxnSpPr>
          <p:nvPr/>
        </p:nvCxnSpPr>
        <p:spPr>
          <a:xfrm xmlns:a="http://schemas.openxmlformats.org/drawingml/2006/main" flipH="1">
            <a:off x="4167188" y="2371725"/>
            <a:ext cx="50006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562B4132-18EA-43AD-B85E-AC060855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213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8A973F9C-4FDB-4F5F-A8E4-2731371E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3B1C949A-F020-48E8-9D59-ACBE7C2D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9163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14" name=""/>
          <p:cNvCxnSpPr>
            <a:stCxn xmlns:a="http://schemas.openxmlformats.org/drawingml/2006/main" id="176" idx="4"/>
            <a:endCxn xmlns:a="http://schemas.openxmlformats.org/drawingml/2006/main" id="177" idx="0"/>
          </p:cNvCxnSpPr>
          <p:nvPr/>
        </p:nvCxnSpPr>
        <p:spPr>
          <a:xfrm xmlns:a="http://schemas.openxmlformats.org/drawingml/2006/main" flipH="1">
            <a:off x="4767263" y="3190875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1B320FCF-82C3-492D-B190-C7AAAAF5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9188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16" name=""/>
          <p:cNvCxnSpPr>
            <a:stCxn xmlns:a="http://schemas.openxmlformats.org/drawingml/2006/main" id="176" idx="4"/>
            <a:endCxn xmlns:a="http://schemas.openxmlformats.org/drawingml/2006/main" id="179" idx="0"/>
          </p:cNvCxnSpPr>
          <p:nvPr/>
        </p:nvCxnSpPr>
        <p:spPr>
          <a:xfrm xmlns:a="http://schemas.openxmlformats.org/drawingml/2006/main">
            <a:off x="4867275" y="3190875"/>
            <a:ext cx="10001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17" name=""/>
          <p:cNvCxnSpPr>
            <a:stCxn xmlns:a="http://schemas.openxmlformats.org/drawingml/2006/main" id="175" idx="4"/>
            <a:endCxn xmlns:a="http://schemas.openxmlformats.org/drawingml/2006/main" id="176" idx="0"/>
          </p:cNvCxnSpPr>
          <p:nvPr/>
        </p:nvCxnSpPr>
        <p:spPr>
          <a:xfrm xmlns:a="http://schemas.openxmlformats.org/drawingml/2006/main" flipH="1">
            <a:off x="4867275" y="2781300"/>
            <a:ext cx="300038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25C3D1DD-3540-4D1C-BE24-5F70094B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9238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5DF8FAEF-A0E8-43A0-B023-30D03597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213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20" name=""/>
          <p:cNvCxnSpPr>
            <a:stCxn xmlns:a="http://schemas.openxmlformats.org/drawingml/2006/main" id="182" idx="4"/>
            <a:endCxn xmlns:a="http://schemas.openxmlformats.org/drawingml/2006/main" id="183" idx="0"/>
          </p:cNvCxnSpPr>
          <p:nvPr/>
        </p:nvCxnSpPr>
        <p:spPr>
          <a:xfrm xmlns:a="http://schemas.openxmlformats.org/drawingml/2006/main" flipH="1">
            <a:off x="5167313" y="3190875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58816F2F-98E1-4BB8-897D-8A43AC06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FBB9A4DE-6E95-47B4-8B6C-99C34572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9238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23" name=""/>
          <p:cNvCxnSpPr>
            <a:stCxn xmlns:a="http://schemas.openxmlformats.org/drawingml/2006/main" id="185" idx="4"/>
            <a:endCxn xmlns:a="http://schemas.openxmlformats.org/drawingml/2006/main" id="186" idx="0"/>
          </p:cNvCxnSpPr>
          <p:nvPr/>
        </p:nvCxnSpPr>
        <p:spPr>
          <a:xfrm xmlns:a="http://schemas.openxmlformats.org/drawingml/2006/main" flipH="1">
            <a:off x="5367338" y="3600450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A36C2745-94BF-4C6C-B682-2E062F9A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9263" y="39338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25" name=""/>
          <p:cNvCxnSpPr>
            <a:stCxn xmlns:a="http://schemas.openxmlformats.org/drawingml/2006/main" id="185" idx="4"/>
            <a:endCxn xmlns:a="http://schemas.openxmlformats.org/drawingml/2006/main" id="188" idx="0"/>
          </p:cNvCxnSpPr>
          <p:nvPr/>
        </p:nvCxnSpPr>
        <p:spPr>
          <a:xfrm xmlns:a="http://schemas.openxmlformats.org/drawingml/2006/main">
            <a:off x="5467350" y="3600450"/>
            <a:ext cx="10001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26" name=""/>
          <p:cNvCxnSpPr>
            <a:stCxn xmlns:a="http://schemas.openxmlformats.org/drawingml/2006/main" id="182" idx="4"/>
            <a:endCxn xmlns:a="http://schemas.openxmlformats.org/drawingml/2006/main" id="185" idx="0"/>
          </p:cNvCxnSpPr>
          <p:nvPr/>
        </p:nvCxnSpPr>
        <p:spPr>
          <a:xfrm xmlns:a="http://schemas.openxmlformats.org/drawingml/2006/main">
            <a:off x="5367338" y="3190875"/>
            <a:ext cx="10001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27" name=""/>
          <p:cNvCxnSpPr>
            <a:stCxn xmlns:a="http://schemas.openxmlformats.org/drawingml/2006/main" id="175" idx="4"/>
            <a:endCxn xmlns:a="http://schemas.openxmlformats.org/drawingml/2006/main" id="182" idx="0"/>
          </p:cNvCxnSpPr>
          <p:nvPr/>
        </p:nvCxnSpPr>
        <p:spPr>
          <a:xfrm xmlns:a="http://schemas.openxmlformats.org/drawingml/2006/main">
            <a:off x="5167313" y="2781300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28" name=""/>
          <p:cNvCxnSpPr>
            <a:stCxn xmlns:a="http://schemas.openxmlformats.org/drawingml/2006/main" id="156" idx="4"/>
            <a:endCxn xmlns:a="http://schemas.openxmlformats.org/drawingml/2006/main" id="175" idx="0"/>
          </p:cNvCxnSpPr>
          <p:nvPr/>
        </p:nvCxnSpPr>
        <p:spPr>
          <a:xfrm xmlns:a="http://schemas.openxmlformats.org/drawingml/2006/main">
            <a:off x="4667250" y="2371725"/>
            <a:ext cx="50006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D014211B-689B-45DF-8103-2C1B43CF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2955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A862607B-AFF2-407E-A521-E29E7AC1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B5A40B33-C053-40A1-B696-00183662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32" name=""/>
          <p:cNvCxnSpPr>
            <a:stCxn xmlns:a="http://schemas.openxmlformats.org/drawingml/2006/main" id="194" idx="4"/>
            <a:endCxn xmlns:a="http://schemas.openxmlformats.org/drawingml/2006/main" id="195" idx="0"/>
          </p:cNvCxnSpPr>
          <p:nvPr/>
        </p:nvCxnSpPr>
        <p:spPr>
          <a:xfrm xmlns:a="http://schemas.openxmlformats.org/drawingml/2006/main" flipH="1">
            <a:off x="6629400" y="2781300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8A1D22EF-429C-42AC-9DC2-A0329D74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34" name=""/>
          <p:cNvCxnSpPr>
            <a:stCxn xmlns:a="http://schemas.openxmlformats.org/drawingml/2006/main" id="194" idx="4"/>
            <a:endCxn xmlns:a="http://schemas.openxmlformats.org/drawingml/2006/main" id="197" idx="0"/>
          </p:cNvCxnSpPr>
          <p:nvPr/>
        </p:nvCxnSpPr>
        <p:spPr>
          <a:xfrm xmlns:a="http://schemas.openxmlformats.org/drawingml/2006/main">
            <a:off x="6829425" y="2781300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35" name=""/>
          <p:cNvCxnSpPr>
            <a:stCxn xmlns:a="http://schemas.openxmlformats.org/drawingml/2006/main" id="193" idx="4"/>
            <a:endCxn xmlns:a="http://schemas.openxmlformats.org/drawingml/2006/main" id="194" idx="0"/>
          </p:cNvCxnSpPr>
          <p:nvPr/>
        </p:nvCxnSpPr>
        <p:spPr>
          <a:xfrm xmlns:a="http://schemas.openxmlformats.org/drawingml/2006/main" flipH="1">
            <a:off x="6829425" y="2371725"/>
            <a:ext cx="60007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C378D8A5-2304-4E19-AB58-AA8552A7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FC32DBEA-2C5B-4F45-B7D3-635BF012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38" name=""/>
          <p:cNvCxnSpPr>
            <a:stCxn xmlns:a="http://schemas.openxmlformats.org/drawingml/2006/main" id="200" idx="4"/>
            <a:endCxn xmlns:a="http://schemas.openxmlformats.org/drawingml/2006/main" id="201" idx="0"/>
          </p:cNvCxnSpPr>
          <p:nvPr/>
        </p:nvCxnSpPr>
        <p:spPr>
          <a:xfrm xmlns:a="http://schemas.openxmlformats.org/drawingml/2006/main" flipH="1">
            <a:off x="7429500" y="2781300"/>
            <a:ext cx="400050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342A14BA-E287-4BF7-9EFE-A38BA9BC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1146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53298581-7DEB-455C-96A2-47194AF0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41" name=""/>
          <p:cNvCxnSpPr>
            <a:stCxn xmlns:a="http://schemas.openxmlformats.org/drawingml/2006/main" id="203" idx="4"/>
            <a:endCxn xmlns:a="http://schemas.openxmlformats.org/drawingml/2006/main" id="204" idx="0"/>
          </p:cNvCxnSpPr>
          <p:nvPr/>
        </p:nvCxnSpPr>
        <p:spPr>
          <a:xfrm xmlns:a="http://schemas.openxmlformats.org/drawingml/2006/main" flipH="1">
            <a:off x="7829550" y="3190875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F13C6A12-F8DF-4F3E-9A7E-F0A2EB6C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5242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43" name=""/>
          <p:cNvCxnSpPr>
            <a:stCxn xmlns:a="http://schemas.openxmlformats.org/drawingml/2006/main" id="203" idx="4"/>
            <a:endCxn xmlns:a="http://schemas.openxmlformats.org/drawingml/2006/main" id="206" idx="0"/>
          </p:cNvCxnSpPr>
          <p:nvPr/>
        </p:nvCxnSpPr>
        <p:spPr>
          <a:xfrm xmlns:a="http://schemas.openxmlformats.org/drawingml/2006/main">
            <a:off x="8029575" y="3190875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44" name=""/>
          <p:cNvCxnSpPr>
            <a:stCxn xmlns:a="http://schemas.openxmlformats.org/drawingml/2006/main" id="200" idx="4"/>
            <a:endCxn xmlns:a="http://schemas.openxmlformats.org/drawingml/2006/main" id="203" idx="0"/>
          </p:cNvCxnSpPr>
          <p:nvPr/>
        </p:nvCxnSpPr>
        <p:spPr>
          <a:xfrm xmlns:a="http://schemas.openxmlformats.org/drawingml/2006/main">
            <a:off x="7829550" y="2781300"/>
            <a:ext cx="2000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cxnSp>
        <p:nvCxnSpPr>
          <p:cNvPr id="345" name=""/>
          <p:cNvCxnSpPr>
            <a:stCxn xmlns:a="http://schemas.openxmlformats.org/drawingml/2006/main" id="193" idx="4"/>
            <a:endCxn xmlns:a="http://schemas.openxmlformats.org/drawingml/2006/main" id="200" idx="0"/>
          </p:cNvCxnSpPr>
          <p:nvPr/>
        </p:nvCxnSpPr>
        <p:spPr>
          <a:xfrm xmlns:a="http://schemas.openxmlformats.org/drawingml/2006/main">
            <a:off x="7429500" y="2371725"/>
            <a:ext cx="400050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4C5DBE40-07C9-4397-BCBF-18CE1DBC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2955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noFill/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71827948-B30C-4529-B578-377B4B10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3588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48" name=""/>
          <p:cNvCxnSpPr>
            <a:stCxn xmlns:a="http://schemas.openxmlformats.org/drawingml/2006/main" id="210" idx="4"/>
            <a:endCxn xmlns:a="http://schemas.openxmlformats.org/drawingml/2006/main" id="211" idx="0"/>
          </p:cNvCxnSpPr>
          <p:nvPr/>
        </p:nvCxnSpPr>
        <p:spPr>
          <a:xfrm xmlns:a="http://schemas.openxmlformats.org/drawingml/2006/main" flipH="1">
            <a:off x="9691688" y="2371725"/>
            <a:ext cx="500062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C17D5573-34F7-4685-B7A5-7C377E8C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3713" y="27051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</a:ln>
        </p:spPr>
      </p:sp>
      <p:cxnSp>
        <p:nvCxnSpPr>
          <p:cNvPr id="350" name=""/>
          <p:cNvCxnSpPr>
            <a:stCxn xmlns:a="http://schemas.openxmlformats.org/drawingml/2006/main" id="210" idx="4"/>
            <a:endCxn xmlns:a="http://schemas.openxmlformats.org/drawingml/2006/main" id="213" idx="0"/>
          </p:cNvCxnSpPr>
          <p:nvPr/>
        </p:nvCxnSpPr>
        <p:spPr>
          <a:xfrm xmlns:a="http://schemas.openxmlformats.org/drawingml/2006/main">
            <a:off x="10191750" y="2371725"/>
            <a:ext cx="500063" cy="333375"/>
          </a:xfrm>
          <a:prstGeom xmlns:a="http://schemas.openxmlformats.org/drawingml/2006/main" prst="straightConnector1">
            <a:avLst/>
          </a:prstGeom>
          <a:ln xmlns:a="http://schemas.openxmlformats.org/drawingml/2006/main" w="7620">
            <a:solidFill>
              <a:srgbClr val="64748B"/>
            </a:solidFill>
          </a:ln>
        </p:spPr>
      </p:cxnSp>
    </p:spTree>
    <p:extLst>
      <p:ext uri="{BB962C8B-B14F-4D97-AF65-F5344CB8AC3E}">
        <p14:creationId xmlns:p14="http://schemas.microsoft.com/office/powerpoint/2010/main" val="197030370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F932EA3-0898-4415-A4F9-E21B4482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074A51B-8105-4040-BDFF-B86C0CCD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13CD3B2-E95D-4233-80F9-4F77AC3B7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GENERALIZACIÓN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4927176-8732-4471-ACF9-3BE5B409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Sesgo-varianza en árboles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0DA3C28-98DA-46CA-86AD-CF957585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profundidad reduce sesgo, pero puede aumentar mucho la varianza.</a:t>
            </a:r>
            <a:endParaRPr sz="12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49E1073-DC73-411D-958F-06E5E30F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" y="244830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214412CA-7D81-40D9-8FFA-5A5E10F8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7276" y="285841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8BD9D4C7-0214-467B-848E-7701BC01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6436" y="323697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4E85BBE-85F2-4824-9447-B7DFCF1E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596" y="348935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8304B17-1F2B-4646-A673-CF7A6871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756" y="361553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437948BA-4601-4E6D-A11C-F23869AF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3916" y="371017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C73C025-9DD3-401C-A043-3365D396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076" y="374172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1D11F102-72BF-47A1-AFEE-6C06B88A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" y="418338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11339DB-A48C-4969-9448-D94C228C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7276" y="393100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721AA16C-9C6B-4F71-8213-30E3A72B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6436" y="364708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69D405C2-3234-4118-92F4-4FB9370E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596" y="323697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0EEAF454-7B93-416E-94B6-DB5364D6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756" y="279532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0CE47F9C-DC78-4075-80C4-1FDECA66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3916" y="229057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7892DD2-7468-435B-9F14-A3469BD4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076" y="181737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4CC47641-658F-42E6-8868-7247AA85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" y="181737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EE62E414-048A-44E0-B822-3E52C37A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7276" y="235366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8B1DA42A-3272-4712-9CB8-03B3C265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6436" y="273222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6F23B154-8D94-496D-BC1C-3390F24D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596" y="288996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A19E868-282A-4684-A76B-3BB4363E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756" y="276377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6E5235B2-4BA4-4F31-86CA-519E2401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3916" y="244830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8DA5E16D-D479-4F26-BF7D-F17BE5F9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076" y="197510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99F72208-F4F4-4005-82A0-E41CD439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491947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7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EA98403E-ECDF-4B76-9D43-529DB827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46304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7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FD523A54-90DE-4045-9F5F-9985DA88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074920"/>
            <a:ext cx="640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Sesgo</a:t>
            </a:r>
            <a:endParaRPr sz="95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99E47F3F-0513-4DA8-BBDD-62F8B26B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5074920"/>
            <a:ext cx="8686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Varianza</a:t>
            </a:r>
            <a:endParaRPr sz="95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5C49B85A-F62F-400A-8F74-7187CCE3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5074920"/>
            <a:ext cx="640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Total</a:t>
            </a:r>
            <a:endParaRPr sz="95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9D9B63EF-E8B9-4469-8E06-AE81AE26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2240280"/>
            <a:ext cx="397764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“punto dulce” no está en máxima complejidad sino donde el error esperado fuera de muestra se minimiza.</a:t>
            </a:r>
            <a:endParaRPr sz="125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722AA98E-80DF-47BE-A23B-AA34031C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D6342E25-99B7-48CB-95D2-ED986266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28</a:t>
            </a:r>
            <a:endParaRPr sz="700"/>
          </a:p>
        </p:txBody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3348F27-D9BE-46BC-96C0-3777A61E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846320"/>
            <a:ext cx="5394960" cy="953"/>
          </a:xfrm>
          <a:custGeom xmlns:a="http://schemas.openxmlformats.org/drawingml/2006/main">
            <a:pathLst>
              <a:path w="5394960" h="953">
                <a:moveTo>
                  <a:pt x="0" y="0"/>
                </a:moveTo>
                <a:lnTo>
                  <a:pt x="53949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5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77DAEC6-D209-473F-9B1F-EF6C80E4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691640"/>
            <a:ext cx="953" cy="3154680"/>
          </a:xfrm>
          <a:custGeom xmlns:a="http://schemas.openxmlformats.org/drawingml/2006/main">
            <a:pathLst>
              <a:path w="953" h="3154680">
                <a:moveTo>
                  <a:pt x="0" y="0"/>
                </a:moveTo>
                <a:lnTo>
                  <a:pt x="953" y="3154680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94A3B8"/>
            </a:solidFill>
          </a:ln>
        </p:spPr>
      </p:sp>
      <p:sp>
        <p:nvSpPr>
          <p:cNvPr id="5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8218B28-7880-49C2-9AF8-E72F1F68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480310"/>
            <a:ext cx="899160" cy="410147"/>
          </a:xfrm>
          <a:custGeom xmlns:a="http://schemas.openxmlformats.org/drawingml/2006/main">
            <a:pathLst>
              <a:path w="899160" h="410147">
                <a:moveTo>
                  <a:pt x="0" y="0"/>
                </a:moveTo>
                <a:lnTo>
                  <a:pt x="899160" y="410147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FA60E2D-A8B7-46EE-AEE1-DC0F66D6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9280" y="2890457"/>
            <a:ext cx="899160" cy="378524"/>
          </a:xfrm>
          <a:custGeom xmlns:a="http://schemas.openxmlformats.org/drawingml/2006/main">
            <a:pathLst>
              <a:path w="899160" h="378524">
                <a:moveTo>
                  <a:pt x="0" y="0"/>
                </a:moveTo>
                <a:lnTo>
                  <a:pt x="899160" y="378524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8644D5E-B629-40CA-9BDD-CE297628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268980"/>
            <a:ext cx="899160" cy="252413"/>
          </a:xfrm>
          <a:custGeom xmlns:a="http://schemas.openxmlformats.org/drawingml/2006/main">
            <a:pathLst>
              <a:path w="899160" h="252413">
                <a:moveTo>
                  <a:pt x="0" y="0"/>
                </a:moveTo>
                <a:lnTo>
                  <a:pt x="899160" y="252413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B2A9AE0-DAED-4C01-86A0-12579881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521393"/>
            <a:ext cx="899160" cy="126206"/>
          </a:xfrm>
          <a:custGeom xmlns:a="http://schemas.openxmlformats.org/drawingml/2006/main">
            <a:pathLst>
              <a:path w="899160" h="126206">
                <a:moveTo>
                  <a:pt x="0" y="0"/>
                </a:moveTo>
                <a:lnTo>
                  <a:pt x="899160" y="126206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7A53864-BFC1-4C0A-B243-B52BE7F4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6760" y="3647504"/>
            <a:ext cx="899160" cy="94679"/>
          </a:xfrm>
          <a:custGeom xmlns:a="http://schemas.openxmlformats.org/drawingml/2006/main">
            <a:pathLst>
              <a:path w="899160" h="94679">
                <a:moveTo>
                  <a:pt x="0" y="0"/>
                </a:moveTo>
                <a:lnTo>
                  <a:pt x="899160" y="94679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65452DB-618F-4CEF-99C5-F72CC7B8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5920" y="3742182"/>
            <a:ext cx="899160" cy="31528"/>
          </a:xfrm>
          <a:custGeom xmlns:a="http://schemas.openxmlformats.org/drawingml/2006/main">
            <a:pathLst>
              <a:path w="899160" h="31528">
                <a:moveTo>
                  <a:pt x="0" y="0"/>
                </a:moveTo>
                <a:lnTo>
                  <a:pt x="899160" y="31528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14B8A6"/>
            </a:solidFill>
          </a:ln>
        </p:spPr>
      </p:sp>
      <p:sp>
        <p:nvSpPr>
          <p:cNvPr id="6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23ACF24-3971-4DB0-B85E-612C1D83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962972"/>
            <a:ext cx="899160" cy="252413"/>
          </a:xfrm>
          <a:custGeom xmlns:a="http://schemas.openxmlformats.org/drawingml/2006/main">
            <a:pathLst>
              <a:path w="899160" h="252413">
                <a:moveTo>
                  <a:pt x="0" y="252413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6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1A388EA-CC3E-4169-9BF8-F39837F1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9280" y="3679031"/>
            <a:ext cx="899160" cy="283940"/>
          </a:xfrm>
          <a:custGeom xmlns:a="http://schemas.openxmlformats.org/drawingml/2006/main">
            <a:pathLst>
              <a:path w="899160" h="283940">
                <a:moveTo>
                  <a:pt x="0" y="283940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6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32EEB0D-F232-4D13-89D8-C8A75D80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268980"/>
            <a:ext cx="899160" cy="410147"/>
          </a:xfrm>
          <a:custGeom xmlns:a="http://schemas.openxmlformats.org/drawingml/2006/main">
            <a:pathLst>
              <a:path w="899160" h="410147">
                <a:moveTo>
                  <a:pt x="0" y="410147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6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DF1E4B9-4F48-4084-AF99-AECF763E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27306"/>
            <a:ext cx="899160" cy="441674"/>
          </a:xfrm>
          <a:custGeom xmlns:a="http://schemas.openxmlformats.org/drawingml/2006/main">
            <a:pathLst>
              <a:path w="899160" h="441674">
                <a:moveTo>
                  <a:pt x="0" y="441674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6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E75E7BA-C6BA-4381-BD24-B76983B2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6760" y="2322576"/>
            <a:ext cx="899160" cy="504730"/>
          </a:xfrm>
          <a:custGeom xmlns:a="http://schemas.openxmlformats.org/drawingml/2006/main">
            <a:pathLst>
              <a:path w="899160" h="504730">
                <a:moveTo>
                  <a:pt x="0" y="504730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7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533ACFE-6C4D-406A-A0FD-C83967C9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5920" y="1849374"/>
            <a:ext cx="899160" cy="473202"/>
          </a:xfrm>
          <a:custGeom xmlns:a="http://schemas.openxmlformats.org/drawingml/2006/main">
            <a:pathLst>
              <a:path w="899160" h="473202">
                <a:moveTo>
                  <a:pt x="0" y="473202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EF4444"/>
            </a:solidFill>
          </a:ln>
        </p:spPr>
      </p:sp>
      <p:sp>
        <p:nvSpPr>
          <p:cNvPr id="7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DD7495B-BAF8-440B-9F5F-FBF74E04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849374"/>
            <a:ext cx="899160" cy="536258"/>
          </a:xfrm>
          <a:custGeom xmlns:a="http://schemas.openxmlformats.org/drawingml/2006/main">
            <a:pathLst>
              <a:path w="899160" h="536258">
                <a:moveTo>
                  <a:pt x="0" y="0"/>
                </a:moveTo>
                <a:lnTo>
                  <a:pt x="899160" y="536258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7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C37455D-64A7-45F8-9CD6-7400B1CE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9280" y="2385632"/>
            <a:ext cx="899160" cy="378524"/>
          </a:xfrm>
          <a:custGeom xmlns:a="http://schemas.openxmlformats.org/drawingml/2006/main">
            <a:pathLst>
              <a:path w="899160" h="378524">
                <a:moveTo>
                  <a:pt x="0" y="0"/>
                </a:moveTo>
                <a:lnTo>
                  <a:pt x="899160" y="378524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7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1C0FCC1-3DF7-48B9-8C08-440C5C49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2764250"/>
            <a:ext cx="899160" cy="157734"/>
          </a:xfrm>
          <a:custGeom xmlns:a="http://schemas.openxmlformats.org/drawingml/2006/main">
            <a:pathLst>
              <a:path w="899160" h="157734">
                <a:moveTo>
                  <a:pt x="0" y="0"/>
                </a:moveTo>
                <a:lnTo>
                  <a:pt x="899160" y="157734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7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532EBBC-F232-4440-8BC0-F481F4C0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795778"/>
            <a:ext cx="899160" cy="126206"/>
          </a:xfrm>
          <a:custGeom xmlns:a="http://schemas.openxmlformats.org/drawingml/2006/main">
            <a:pathLst>
              <a:path w="899160" h="126206">
                <a:moveTo>
                  <a:pt x="0" y="126206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7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EDC1BF9-24D2-4117-8F26-BB379428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6760" y="2480310"/>
            <a:ext cx="899160" cy="315468"/>
          </a:xfrm>
          <a:custGeom xmlns:a="http://schemas.openxmlformats.org/drawingml/2006/main">
            <a:pathLst>
              <a:path w="899160" h="315468">
                <a:moveTo>
                  <a:pt x="0" y="315468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  <p:sp>
        <p:nvSpPr>
          <p:cNvPr id="7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E8B5A2E-7518-418D-8A50-00BF65BD3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5920" y="2007108"/>
            <a:ext cx="899160" cy="473202"/>
          </a:xfrm>
          <a:custGeom xmlns:a="http://schemas.openxmlformats.org/drawingml/2006/main">
            <a:pathLst>
              <a:path w="899160" h="473202">
                <a:moveTo>
                  <a:pt x="0" y="473202"/>
                </a:moveTo>
                <a:lnTo>
                  <a:pt x="8991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432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3089861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34DF0B-06C2-4A91-B9B0-86985249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252B6B2-BF6E-4A61-9F7C-D6909506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37317FF-8BE3-450D-8472-C96D52A7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GENERALIZACIÓN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D8694B7-1F50-4580-B2F8-280E0BEB5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Inestabilidad: el talón de Aquiles del árbol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8DF53DA-D795-40A0-8C82-97A0095A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Pequeñas perturbaciones de datos pueden cambiar la estructura del árbol.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FB1264E-ECBF-4B7F-8A41-B23E1E9E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040" y="150876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Muestra A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5DFDA2D-68F8-4158-8CA0-BE7B57A2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6272" y="1874520"/>
            <a:ext cx="140817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0.52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4DFFF4A-E21E-49B7-962C-C85C0395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133" y="3056382"/>
            <a:ext cx="119695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C1A9FDF-21F0-44D2-A9C0-7B0FB4AB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5382" y="3056382"/>
            <a:ext cx="126735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0.45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9AB88DA-7413-4E15-BA39-56448E21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813" y="3808476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D096510-4DC2-4A7E-939B-0F4899DD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0755" y="3808476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</a:t>
            </a:r>
            <a:endParaRPr sz="8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574D9A8-1A4F-4C59-8F42-CA4CD34F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1508760"/>
            <a:ext cx="2011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Muestra B</a:t>
            </a:r>
            <a:endParaRPr sz="14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EDF2957-FD75-4C40-8D20-F3F6CC4A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1874520"/>
            <a:ext cx="1408176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0.48</a:t>
            </a:r>
            <a:endParaRPr sz="10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9223F36-C4CE-4A6B-BE1C-4A9E9F0A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453" y="3056382"/>
            <a:ext cx="119695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0.50</a:t>
            </a:r>
            <a:endParaRPr sz="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0021CF2-E63A-48B2-B19B-9D246640A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702" y="3056382"/>
            <a:ext cx="1267358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64EE8B5-62BC-4F54-B787-30FDD1CB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2133" y="3808476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</a:t>
            </a:r>
            <a:endParaRPr sz="8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0F14498-0BC9-436D-ABA8-3B7BD757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0075" y="3808476"/>
            <a:ext cx="105613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</a:t>
            </a:r>
            <a:endParaRPr sz="8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942F6A6-ADBC-4149-B293-4F348A02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29200"/>
            <a:ext cx="996696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Esta inestabilidad prepara la necesidad de bagging: entrenar muchos árboles y promediar decisiones.</a:t>
            </a:r>
            <a:endParaRPr sz="12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EE469AA4-DBA0-4E0F-8ED7-78338F56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4315E142-00A3-4B0D-B019-ECEBD705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29</a:t>
            </a:r>
            <a:endParaRPr sz="700"/>
          </a:p>
        </p:txBody>
      </p:sp>
      <p:cxnSp>
        <p:nvCxnSpPr>
          <p:cNvPr id="67" name=""/>
          <p:cNvCxnSpPr>
            <a:stCxn xmlns:a="http://schemas.openxmlformats.org/drawingml/2006/main" id="12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 flipH="1">
            <a:off x="1889608" y="2286000"/>
            <a:ext cx="990752" cy="7703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B3D3612-4028-471D-87E4-9B8E4993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515" y="249974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69" name=""/>
          <p:cNvCxnSpPr>
            <a:stCxn xmlns:a="http://schemas.openxmlformats.org/drawingml/2006/main" id="12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>
            <a:off x="2880360" y="2286000"/>
            <a:ext cx="1498701" cy="7703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0B4D103-46B4-49B0-88E0-73CEFD29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8242" y="249974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71" name=""/>
          <p:cNvCxnSpPr>
            <a:stCxn xmlns:a="http://schemas.openxmlformats.org/drawingml/2006/main" id="14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 flipH="1">
            <a:off x="3830879" y="3467862"/>
            <a:ext cx="548182" cy="34061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AE063E7-0C0E-44A6-B944-80A83A1B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492" y="346671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73" name=""/>
          <p:cNvCxnSpPr>
            <a:stCxn xmlns:a="http://schemas.openxmlformats.org/drawingml/2006/main" id="14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>
            <a:off x="4379061" y="3467862"/>
            <a:ext cx="819760" cy="34061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17F040C-D72A-4359-A868-EF20AD57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434" y="3466719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75" name=""/>
          <p:cNvCxnSpPr>
            <a:stCxn xmlns:a="http://schemas.openxmlformats.org/drawingml/2006/main" id="22" idx="2"/>
            <a:endCxn xmlns:a="http://schemas.openxmlformats.org/drawingml/2006/main" id="23" idx="0"/>
          </p:cNvCxnSpPr>
          <p:nvPr/>
        </p:nvCxnSpPr>
        <p:spPr>
          <a:xfrm xmlns:a="http://schemas.openxmlformats.org/drawingml/2006/main" flipH="1">
            <a:off x="7878928" y="2286000"/>
            <a:ext cx="990752" cy="7703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C4BE536-44F2-4CB6-A0F1-4A2D5DE0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2835" y="249974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cxnSp>
        <p:nvCxnSpPr>
          <p:cNvPr id="77" name=""/>
          <p:cNvCxnSpPr>
            <a:stCxn xmlns:a="http://schemas.openxmlformats.org/drawingml/2006/main" id="22" idx="2"/>
            <a:endCxn xmlns:a="http://schemas.openxmlformats.org/drawingml/2006/main" id="24" idx="0"/>
          </p:cNvCxnSpPr>
          <p:nvPr/>
        </p:nvCxnSpPr>
        <p:spPr>
          <a:xfrm xmlns:a="http://schemas.openxmlformats.org/drawingml/2006/main">
            <a:off x="8869680" y="2286000"/>
            <a:ext cx="1498701" cy="77038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32C1150-85CC-43B5-B53A-4716B41B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7562" y="2499741"/>
            <a:ext cx="34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cxnSp>
        <p:nvCxnSpPr>
          <p:cNvPr id="79" name=""/>
          <p:cNvCxnSpPr>
            <a:stCxn xmlns:a="http://schemas.openxmlformats.org/drawingml/2006/main" id="24" idx="2"/>
            <a:endCxn xmlns:a="http://schemas.openxmlformats.org/drawingml/2006/main" id="25" idx="0"/>
          </p:cNvCxnSpPr>
          <p:nvPr/>
        </p:nvCxnSpPr>
        <p:spPr>
          <a:xfrm xmlns:a="http://schemas.openxmlformats.org/drawingml/2006/main" flipH="1">
            <a:off x="9820199" y="3467862"/>
            <a:ext cx="548182" cy="34061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0" name=""/>
          <p:cNvCxnSpPr>
            <a:stCxn xmlns:a="http://schemas.openxmlformats.org/drawingml/2006/main" id="24" idx="2"/>
            <a:endCxn xmlns:a="http://schemas.openxmlformats.org/drawingml/2006/main" id="26" idx="0"/>
          </p:cNvCxnSpPr>
          <p:nvPr/>
        </p:nvCxnSpPr>
        <p:spPr>
          <a:xfrm xmlns:a="http://schemas.openxmlformats.org/drawingml/2006/main">
            <a:off x="10368381" y="3467862"/>
            <a:ext cx="819760" cy="34061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F4B59AC-7865-40C9-A0A4-D6F3D624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71800"/>
            <a:ext cx="1280160" cy="953"/>
          </a:xfrm>
          <a:custGeom xmlns:a="http://schemas.openxmlformats.org/drawingml/2006/main">
            <a:pathLst>
              <a:path w="1280160" h="953">
                <a:moveTo>
                  <a:pt x="0" y="0"/>
                </a:moveTo>
                <a:lnTo>
                  <a:pt x="12801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60021389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52B1110-8A0B-44E5-B949-C7E587E2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6011D6F-AFA8-4760-B118-F25E6A2D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0AEF792-67D0-4867-9F75-AD30D205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PROBABILIDAD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1164A3A-76A2-4A57-A289-5B09B70E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Probabilidades de árboles: cuidado con calibración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1970F30-018E-4700-B152-82D9000D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 profundo puede producir probabilidades 0 o 1 aunque la incertidumbre real sea alta.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863D126-CA30-478A-8481-89C3717B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828800"/>
            <a:ext cx="292608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EF4444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pequeña</a:t>
            </a:r>
            <a:endParaRPr sz="1400"/>
          </a:p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3 positivos · 0 negativos</a:t>
            </a:r>
            <a:endParaRPr sz="1400"/>
          </a:p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P̂ = 1,00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769C0A8-C6C6-447E-8DF2-3CDA31F7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1828800"/>
            <a:ext cx="292608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amplia</a:t>
            </a:r>
            <a:endParaRPr sz="1400"/>
          </a:p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70 positivos · 30 negativos</a:t>
            </a:r>
            <a:endParaRPr sz="1400"/>
          </a:p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P̂ = 0,70</a:t>
            </a:r>
            <a:endParaRPr sz="14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31116FE-1EAF-4DAA-AD13-2C5C0C8D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617720"/>
            <a:ext cx="9509760" cy="731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Para tomar decisiones con costos, no alcanza la clase predicha: importan ranking, calibración y umbral.</a:t>
            </a:r>
            <a:endParaRPr sz="12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0F4843C-7C40-41A4-B980-65F230CC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3119066-7AAF-496E-AF01-40182E55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30</a:t>
            </a:r>
            <a:endParaRPr sz="700"/>
          </a:p>
        </p:txBody>
      </p:sp>
      <p:sp>
        <p:nvSpPr>
          <p:cNvPr id="1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94BC9B5-6C58-499F-B32C-E08B6A30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2377440"/>
            <a:ext cx="2651760" cy="953"/>
          </a:xfrm>
          <a:custGeom xmlns:a="http://schemas.openxmlformats.org/drawingml/2006/main">
            <a:pathLst>
              <a:path w="2651760" h="953">
                <a:moveTo>
                  <a:pt x="0" y="0"/>
                </a:moveTo>
                <a:lnTo>
                  <a:pt x="26517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96919886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408BBCA-6A24-4572-8DC7-CAD4885E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5C7CAD9-F030-4222-86EB-D9D5088C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E56DA1C-42BC-4F9B-AA31-29323467B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74FE808-146A-4CAB-952E-A15E1F85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Desbalance de clases y costos asimétricos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318D60-B147-4530-AED3-0FACB4AC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 siniestros, fraude o riesgo, el error raro puede ser el más caro.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4B502F2-A565-4840-A546-331C43B7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08760"/>
            <a:ext cx="4114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Matriz de confusión operativa</a:t>
            </a:r>
            <a:endParaRPr sz="16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2A90159-80AE-42C9-A996-92385D46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0240"/>
            <a:ext cx="2103120" cy="1188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55000"/>
            </a:srgbClr>
          </a:solidFill>
          <a:ln xmlns:a="http://schemas.openxmlformats.org/drawingml/2006/main" w="1016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B7995FB-2F10-40D4-958A-6DA6180F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884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TN</a:t>
            </a:r>
            <a:endParaRPr sz="18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D690DFD-F61E-48D3-BAC9-29ECCF6F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542032"/>
            <a:ext cx="19202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Correcto bajo</a:t>
            </a:r>
            <a:endParaRPr sz="82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D7F56CC-6C5E-429F-9E48-B9763697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920240"/>
            <a:ext cx="2103120" cy="1188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1016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05D1370-2029-4380-B797-B8D19BFF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214884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FP</a:t>
            </a:r>
            <a:endParaRPr sz="18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DCBA51F-32B8-4AEA-BE16-C17C415B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542032"/>
            <a:ext cx="19202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Revisión innecesaria</a:t>
            </a:r>
            <a:endParaRPr sz="82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7DEEC5B-71EE-4210-A25E-DA021AEA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08960"/>
            <a:ext cx="2103120" cy="1188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>
              <a:alpha val="70000"/>
            </a:srgbClr>
          </a:solidFill>
          <a:ln xmlns:a="http://schemas.openxmlformats.org/drawingml/2006/main" w="1016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5A512E4-7811-4E2A-BC4C-92CA0AE6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FN</a:t>
            </a:r>
            <a:endParaRPr sz="1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334B1D2-0FBB-4029-BEE9-EEE84B2B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730752"/>
            <a:ext cx="19202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Riesgo omitido</a:t>
            </a:r>
            <a:endParaRPr sz="82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8731EA3A-06A9-4E68-BDE7-D3826677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3108960"/>
            <a:ext cx="2103120" cy="1188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>
              <a:alpha val="55000"/>
            </a:srgbClr>
          </a:solidFill>
          <a:ln xmlns:a="http://schemas.openxmlformats.org/drawingml/2006/main" w="10160">
            <a:solidFill>
              <a:srgbClr val="FFFFFF">
                <a:alpha val="6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83FC49B-0546-411C-BF31-C5E4D8D2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3337560"/>
            <a:ext cx="2103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TP</a:t>
            </a:r>
            <a:endParaRPr sz="18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D3BE9A4-EB36-4BBB-964E-B347F540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3730752"/>
            <a:ext cx="19202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Correcto alto</a:t>
            </a:r>
            <a:endParaRPr sz="8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C1D2EC59-669A-48D0-8579-5F5409C8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508760"/>
            <a:ext cx="4114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Lectura de negocio</a:t>
            </a:r>
            <a:endParaRPr sz="16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587C5B-1141-4958-98F8-7EFE11DE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65960"/>
            <a:ext cx="438912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Falso positivo: revisar un caso innecesario.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Falso negativo: dejar pasar un caso riesgoso.</a:t>
            </a:r>
            <a:endParaRPr sz="1200"/>
          </a:p>
          <a:p xmlns:a="http://schemas.openxmlformats.org/drawingml/2006/main"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umbral se define con costo, capacidad y prevalencia.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F539266-DEFB-436D-A79B-0AEA33A3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977640"/>
            <a:ext cx="4389120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árbol puede ser interpretado, pero el umbral y la política siguen siendo decisiones de negocio.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7E9BBB6-6A61-43BF-A107-BDEB3741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28650CD-986C-4549-A67D-6DE85D71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31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25208452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CA6DF8E-D624-41A7-92D2-090E1C1E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84F4D56-F6D5-4C52-92EC-13FEAEDB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DA1BB03-660D-4BE2-8405-C72764FE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F8EA104-2E12-48C9-A09A-83649B2F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Métrica técnica + política de decisión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A94CDF2-0924-40AF-92EC-53037A85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métrica ordena modelos; la política define qué se hace con la predicción.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C4B03ED-FC93-4095-B8D2-32881386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28800"/>
            <a:ext cx="1942186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Datos</a:t>
            </a:r>
            <a:endParaRPr sz="1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B72C2ED-9E23-4BDA-90DC-468C87E4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314" y="1828800"/>
            <a:ext cx="1942186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22D3EE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136AD63-C3C2-487B-9A24-5D40DAC9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8227" y="1828800"/>
            <a:ext cx="1942186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6366F1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00905CB-F47A-41FD-A6B2-88BC0C43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0141" y="1828800"/>
            <a:ext cx="1942186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A75185F-3EFC-4D55-A0F9-AF7FB36D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2054" y="1828800"/>
            <a:ext cx="1942186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1B77E48-81B4-4EA7-B860-5EE4E758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54680"/>
            <a:ext cx="4389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Ejemplo de cierre del análisis</a:t>
            </a:r>
            <a:endParaRPr sz="16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57AF530-E669-4DBB-80C5-477AF269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84448"/>
            <a:ext cx="475488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AUC valida capacidad de ranking.</a:t>
            </a:r>
            <a:endParaRPr sz="1180"/>
          </a:p>
          <a:p xmlns:a="http://schemas.openxmlformats.org/drawingml/2006/main">
            <a:r>
              <a:rPr sz="11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Precision@K valida capacidad de auditoría diaria.</a:t>
            </a:r>
            <a:endParaRPr sz="1180"/>
          </a:p>
          <a:p xmlns:a="http://schemas.openxmlformats.org/drawingml/2006/main">
            <a:r>
              <a:rPr sz="11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Costo esperado valida valor económico.</a:t>
            </a:r>
            <a:endParaRPr sz="1180"/>
          </a:p>
          <a:p xmlns:a="http://schemas.openxmlformats.org/drawingml/2006/main">
            <a:r>
              <a:rPr sz="11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Reglas extraídas validan comunicación operativa.</a:t>
            </a:r>
            <a:endParaRPr sz="118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6DBB553-C12F-4DD1-86E2-B2883B09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429000"/>
            <a:ext cx="4389120" cy="57835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3970">
            <a:solidFill>
              <a:srgbClr val="F59E0B"/>
            </a:solidFill>
          </a:ln>
        </p:spPr>
        <p:txBody>
          <a:bodyPr xmlns:a="http://schemas.openxmlformats.org/drawingml/2006/main" wrap="square" lIns="635" tIns="635" rIns="635" bIns="635" anchor="ctr">
            <a:normAutofit fontScale="9015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Valor = TP·beneficio − FP·costo − FN·pérdida</a:t>
            </a:r>
            <a:endParaRPr sz="2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CD4714F-E4B7-427C-8658-FCE34C16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080967"/>
            <a:ext cx="4206240" cy="3470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mejor árbol es el que sostiene una acción, no el que maximiza una métrica aislada.</a:t>
            </a:r>
            <a:endParaRPr sz="9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4C01479-F8D8-43E0-BD29-185F9762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604613C-29B1-42D2-9B1C-CC1C529E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32</a:t>
            </a:r>
            <a:endParaRPr sz="700"/>
          </a:p>
        </p:txBody>
      </p:sp>
      <p:cxnSp>
        <p:nvCxnSpPr>
          <p:cNvPr id="43" name=""/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2856586" y="2148840"/>
            <a:ext cx="10972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4" name=""/>
          <p:cNvCxnSpPr>
            <a:stCxn xmlns:a="http://schemas.openxmlformats.org/drawingml/2006/main" id="9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4908500" y="2148840"/>
            <a:ext cx="109727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5" name=""/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6960413" y="2148840"/>
            <a:ext cx="10972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6" name=""/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012327" y="2148840"/>
            <a:ext cx="109727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54081813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C3F9871-91F0-4EF9-A5C0-AB661AA5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5A29336-B209-4FBF-ACD1-F58120F8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082B483-D0F5-440D-BE75-1C0F61AC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INTERPRETACIÓN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6530CC8-774D-480E-A5C9-B11DCCE2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Importancia de variables: útil pero peligrosa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91BDDC7-51D5-4672-8090-DF7CB4A2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importancia interna explica uso predictivo dentro del modelo, no causalidad.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D7D8D62-55BB-49B0-BCFF-ABD338C6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1368"/>
            <a:ext cx="10972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historial</a:t>
            </a:r>
            <a:endParaRPr sz="8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25C1472C-6149-4EAC-9150-F7480AD2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783080"/>
            <a:ext cx="333756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C06F72F-39DC-419E-A110-3064B124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55748"/>
            <a:ext cx="10972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8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A15BC9F-9FA0-4D54-BAC3-A77AC003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2537460"/>
            <a:ext cx="2465243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2D3EE"/>
          </a:solidFill>
          <a:ln xmlns:a="http://schemas.openxmlformats.org/drawingml/2006/main" w="12700">
            <a:solidFill>
              <a:srgbClr val="22D3EE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F86DD7B-0DC1-4E61-9A35-F5EE94B9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10128"/>
            <a:ext cx="10972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canal</a:t>
            </a:r>
            <a:endParaRPr sz="85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8FA87BE3-C49D-49FB-B4B7-CCB5F5C5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3291840"/>
            <a:ext cx="1441219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2272E9E-987E-4036-BDDA-EB3AB500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64508"/>
            <a:ext cx="10972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8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BF14B87-CA47-4181-9BAD-D2ED3536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4046220"/>
            <a:ext cx="834390" cy="2560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3464832-1D54-4481-9729-21B5BD452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4480560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1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Una variable puede ser importante porque aparece temprano en splits.</a:t>
            </a:r>
            <a:endParaRPr sz="1160"/>
          </a:p>
          <a:p xmlns:a="http://schemas.openxmlformats.org/drawingml/2006/main">
            <a:r>
              <a:rPr sz="11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Variables correlacionadas pueden repartirse o esconder importancia.</a:t>
            </a:r>
            <a:endParaRPr sz="1160"/>
          </a:p>
          <a:p xmlns:a="http://schemas.openxmlformats.org/drawingml/2006/main">
            <a:r>
              <a:rPr sz="11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Permutation importance fuera de muestra es más defendible.</a:t>
            </a:r>
            <a:endParaRPr sz="1160"/>
          </a:p>
          <a:p xmlns:a="http://schemas.openxmlformats.org/drawingml/2006/main">
            <a:r>
              <a:rPr sz="11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Interpretación predictiva ≠ efecto causal.</a:t>
            </a:r>
            <a:endParaRPr sz="116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D96AEB7-F873-4B1A-BF25-00F4C58E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251960"/>
            <a:ext cx="4480560" cy="7315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Este tema se profundiza en PPT 03, pero la advertencia debe quedar desde ahora.</a:t>
            </a:r>
            <a:endParaRPr sz="12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6F7D3F32-64EB-4507-9503-7D626525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C4C45E1-800A-453C-BA7D-AF348BB5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33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2118237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B11CD6E-685D-4677-A822-8C83271C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1445133-E566-42CC-BE62-9D543A6E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04D91F4-A320-4F16-904A-F4474707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SÍNTESIS TÉCNICA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6562CEC-848C-47B9-A9F3-A52E01AB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Clasificación vs regresión: misma estructura, distinta pérdida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884875D-2F7D-440C-BAFC-E13C26E4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árbol sigue preguntando por umbrales; cambia la función que evalúa el split.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D7C5DD1-1027-48D8-833F-693D39D81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Clasificación</a:t>
            </a:r>
            <a:endParaRPr sz="17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3423BE2-F058-4EED-8DDA-7034AF9F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3474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Split: reduce Gini/entropía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7B9E6BE-D6C0-40E1-87BB-25A68867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600200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Regresión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5294B372-47D9-47A9-9A09-37176A92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343400"/>
            <a:ext cx="3474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Split: reduce varianza / MSE</a:t>
            </a:r>
            <a:endParaRPr sz="11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D9E3FCC-FF2B-4A29-87D0-3681334A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FF85A23-CB88-46E6-A075-B378F728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34</a:t>
            </a:r>
            <a:endParaRPr sz="700"/>
          </a:p>
        </p:txBody>
      </p:sp>
      <p:sp>
        <p:nvSpPr>
          <p:cNvPr id="4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D7F4A84-E87B-4B61-93F2-2574EB7D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691640"/>
            <a:ext cx="953" cy="3108960"/>
          </a:xfrm>
          <a:custGeom xmlns:a="http://schemas.openxmlformats.org/drawingml/2006/main">
            <a:pathLst>
              <a:path w="953" h="3108960">
                <a:moveTo>
                  <a:pt x="0" y="0"/>
                </a:moveTo>
                <a:lnTo>
                  <a:pt x="953" y="31089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334155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6FC9C7D-6E26-4400-8BE9-DBD16D27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2171700"/>
            <a:ext cx="1809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c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9841E26-06D8-462A-B313-3006D3AC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86125"/>
            <a:ext cx="1809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P(y=1)=0,82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1066692-04F4-464E-963B-DED236EB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286125"/>
            <a:ext cx="1809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P(y=1)=0,23</a:t>
            </a:r>
          </a:p>
        </p:txBody>
      </p:sp>
      <p:cxnSp>
        <p:nvCxnSpPr>
          <p:cNvPr id="71" name=""/>
          <p:cNvCxnSpPr>
            <a:stCxn xmlns:a="http://schemas.openxmlformats.org/drawingml/2006/main" id="42" idx="2"/>
            <a:endCxn xmlns:a="http://schemas.openxmlformats.org/drawingml/2006/main" id="43" idx="0"/>
          </p:cNvCxnSpPr>
          <p:nvPr/>
        </p:nvCxnSpPr>
        <p:spPr>
          <a:xfrm xmlns:a="http://schemas.openxmlformats.org/drawingml/2006/main" flipH="1">
            <a:off x="1819275" y="2647950"/>
            <a:ext cx="1238250" cy="6381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2" name=""/>
          <p:cNvCxnSpPr>
            <a:stCxn xmlns:a="http://schemas.openxmlformats.org/drawingml/2006/main" id="42" idx="2"/>
            <a:endCxn xmlns:a="http://schemas.openxmlformats.org/drawingml/2006/main" id="44" idx="0"/>
          </p:cNvCxnSpPr>
          <p:nvPr/>
        </p:nvCxnSpPr>
        <p:spPr>
          <a:xfrm xmlns:a="http://schemas.openxmlformats.org/drawingml/2006/main">
            <a:off x="3057525" y="2647950"/>
            <a:ext cx="1238250" cy="6381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86508B9-E1DB-417F-A0E6-C7322770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2771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668EA6F-E8D6-4239-9238-663CABDB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771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97CF526-2A28-4631-ADC6-8AEF3138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71700"/>
            <a:ext cx="1809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x₁ ≤ c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9023088-232C-480D-9C99-FD505F99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286125"/>
            <a:ext cx="1809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ŷ = 42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8D19FD5-94A7-4EAA-9091-D04A8601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286125"/>
            <a:ext cx="1809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ŷ = 105</a:t>
            </a:r>
          </a:p>
        </p:txBody>
      </p:sp>
      <p:cxnSp>
        <p:nvCxnSpPr>
          <p:cNvPr id="78" name=""/>
          <p:cNvCxnSpPr>
            <a:stCxn xmlns:a="http://schemas.openxmlformats.org/drawingml/2006/main" id="49" idx="2"/>
            <a:endCxn xmlns:a="http://schemas.openxmlformats.org/drawingml/2006/main" id="50" idx="0"/>
          </p:cNvCxnSpPr>
          <p:nvPr/>
        </p:nvCxnSpPr>
        <p:spPr>
          <a:xfrm xmlns:a="http://schemas.openxmlformats.org/drawingml/2006/main" flipH="1">
            <a:off x="7858125" y="2647950"/>
            <a:ext cx="1238250" cy="6381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9" name=""/>
          <p:cNvCxnSpPr>
            <a:stCxn xmlns:a="http://schemas.openxmlformats.org/drawingml/2006/main" id="49" idx="2"/>
            <a:endCxn xmlns:a="http://schemas.openxmlformats.org/drawingml/2006/main" id="51" idx="0"/>
          </p:cNvCxnSpPr>
          <p:nvPr/>
        </p:nvCxnSpPr>
        <p:spPr>
          <a:xfrm xmlns:a="http://schemas.openxmlformats.org/drawingml/2006/main">
            <a:off x="9096375" y="2647950"/>
            <a:ext cx="1238250" cy="6381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8B1E3B2-1ECA-4432-BE5F-5A793DDB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771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Sí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3029A07-A029-4044-985E-128D0024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771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6872210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9DEFD6E-9FE0-4A8D-B1D9-D32B48A88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D448FAF-FB67-4F01-BC7D-6BD9419A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4900436-ACF2-4C9E-B378-1B4C7AA0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CASO APLICADO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263FDDF-D093-4E99-A0F4-8E186658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Flujo de trabajo para el caso de siniestros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DDA361E-FDE9-403E-B667-599F0346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Cómo transformar el árbol en evidencia para decidir.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1B9D7B7-81CF-48AC-88B1-023876D3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508760"/>
            <a:ext cx="347472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1</a:t>
            </a:r>
            <a:endParaRPr sz="14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EF8D012-439E-4A05-94AA-669B1297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1527048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Definir acción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385923D-D566-4F6F-9A6C-0AEAE31A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1536192"/>
            <a:ext cx="5303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revisar / no revisar</a:t>
            </a:r>
            <a:endParaRPr sz="10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B0D7997-5807-4713-A515-1A5C8742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377440"/>
            <a:ext cx="347472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2</a:t>
            </a:r>
            <a:endParaRPr sz="14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27C966D-8237-416C-949D-E8CAED43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2395728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Entrenar árbol simple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56CD74-897F-4980-9C48-6ABAB6DF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2404872"/>
            <a:ext cx="5303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validar profundidad y hojas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9BF1D76-03C6-4725-95A4-432A071E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246120"/>
            <a:ext cx="347472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3</a:t>
            </a:r>
            <a:endParaRPr sz="14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2D281A7-416A-4675-ADAA-739CEEB0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3264408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Medir costos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807702B-A16C-4D4E-9128-94CC865E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273552"/>
            <a:ext cx="5303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FP, FN y capacidad</a:t>
            </a:r>
            <a:endParaRPr sz="10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1EAF25E-86A0-4E1C-AD72-C2576044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114800"/>
            <a:ext cx="347472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4</a:t>
            </a:r>
            <a:endParaRPr sz="14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6B81BE3-BC98-4099-BC1E-6089AE5D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4133088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Traducir reglas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5B4129F-9CD3-4562-9A77-D79FC35F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4142232"/>
            <a:ext cx="5303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explicar segmentos críticos</a:t>
            </a:r>
            <a:endParaRPr sz="10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86C1215-F4D6-40C0-94D7-270DCFAE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347472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5</a:t>
            </a:r>
            <a:endParaRPr sz="14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8C4B8D5B-386D-4200-B401-488143B2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5001768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Revisar estabilidad</a:t>
            </a:r>
            <a:endParaRPr sz="13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5C5DD52-1185-4D7B-A594-D9157508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5010912"/>
            <a:ext cx="5303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nueva muestra / período</a:t>
            </a:r>
            <a:endParaRPr sz="10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61EC7B2-C884-4AD1-BE52-60A3EF09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5577840"/>
            <a:ext cx="98755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entregable no es el árbol aislado: es una recomendación trazable, con evidencia fuera de muestra y límites operativos.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B608E8B-48A6-47DC-B351-4CC488C7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B90EC9D-75C3-4730-B97D-528DAB6A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35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26018152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0252DF8-99BE-4E01-AE4B-D4BA1AA2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668F00E-8C99-4640-891A-5C971220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8B2F311-9049-4914-91CC-D55CF4A2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PRÁCTICA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E370A31-7E57-4619-92A6-D2DA8BF5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Laboratorio de la clase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670955-DD92-427B-AB7A-15D4F511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objetivo práctico es ver el árbol, controlar su complejidad y defender una regla.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4C2C54A-127C-414F-BCF1-2CC93EB2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A</a:t>
            </a:r>
            <a:endParaRPr sz="1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75E4AB9-EE3A-4257-9775-AF5BC085E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87168"/>
            <a:ext cx="1417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pequeño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82D91A7-2C51-4ADA-8AE8-91C2576C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880360"/>
            <a:ext cx="1783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visualizar y leer caminos raíz → hoja</a:t>
            </a:r>
            <a:endParaRPr sz="9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2721B33-B58F-4C39-A8AC-058D328E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1828800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2D3EE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B</a:t>
            </a:r>
            <a:endParaRPr sz="18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2977250-80D0-4C06-8C9A-214119E7C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487168"/>
            <a:ext cx="1417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Gini manual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181F542-3A59-46D9-AFA7-AECFFF99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2880360"/>
            <a:ext cx="1783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calcular impureza de splits candidatos</a:t>
            </a:r>
            <a:endParaRPr sz="92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8B83283-3B48-4C8D-8A54-16DC90A4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1828800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C</a:t>
            </a:r>
            <a:endParaRPr sz="1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1C30B1E-8231-4F20-9E28-2E06448C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487168"/>
            <a:ext cx="1417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Complejidad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B38A927-3DD4-4FC1-A1D4-58271CF5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880360"/>
            <a:ext cx="1783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probar max_depth y min_samples_leaf</a:t>
            </a:r>
            <a:endParaRPr sz="92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84714B1-AEA6-4866-9CA6-3C5D5C57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828800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D</a:t>
            </a:r>
            <a:endParaRPr sz="1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1B22D7A-4B60-4547-BB3C-BA5E09A9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487168"/>
            <a:ext cx="1417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Poda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89B96A1-B4F9-4D4D-A7D5-A4101E08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2880360"/>
            <a:ext cx="1783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seleccionar ccp_alpha con validación</a:t>
            </a:r>
            <a:endParaRPr sz="92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6ED4082-1AE9-4C54-A904-075ED614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1828800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E</a:t>
            </a:r>
            <a:endParaRPr sz="1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69A98B8-68FD-4916-BBEF-274A7A4E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487168"/>
            <a:ext cx="1417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Reglas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3AEAF41-8A8D-4466-9BDD-92B2528B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2880360"/>
            <a:ext cx="1783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export_text y recomendación de negocio</a:t>
            </a:r>
            <a:endParaRPr sz="92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DC3FBB9-C1FB-468F-864C-6121FCC3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5074920"/>
            <a:ext cx="950976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F59E0B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Criterio de éxito: el árbol debe sostener una decisión, superar una referencia y declarar límites.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3BDDF44-6F05-4E56-8046-DF7DBF96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C583D63-ECB8-494F-B780-DD88658E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36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22571700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A2866D9-07BA-4F27-91DF-93E990F7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032CDAC-0700-404C-9B9D-E3CFC102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A8F9806-80F4-4533-9232-027B08C80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ARQUITECTURA DEL MÓDULO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BA91020-7FB7-4FF9-942C-A2941846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Laboratorio de árboles: simulaciones 01–06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9CD275-C2E4-4504-A3D2-766CF04C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simulación conecta el concepto con una hipótesis y evidencia.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CD23BD3-D7F4-4BF5-A185-652FA14D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69164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01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74310C6-921E-4F0A-9E20-B5663152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173736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 y Gini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7287A2D-EF3C-4BCA-A20B-35653430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02</a:t>
            </a:r>
            <a:endParaRPr sz="1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EBA900F-AF04-4D52-88F9-A473D152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173736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Gini vs entropía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6EB959D-7D09-42F5-82B9-E4884E18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169164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03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7185B09-D831-494D-9D29-533CE398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6528" y="173736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↔ partición 2D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15A74FD-B2DB-4834-9210-6AF55193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04</a:t>
            </a:r>
            <a:endParaRPr sz="15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3A3C543-6AF6-4AF7-851A-57642AF7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328" y="306324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Profundidad y overfitting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C36711E-790F-4BA6-9556-BA2BA044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01752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05</a:t>
            </a:r>
            <a:endParaRPr sz="1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3BCD436-52B4-4577-86A9-165ADBB7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306324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Poda ccp_alpha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18BF382-1A4F-4A92-A4DE-6A39F014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3017520"/>
            <a:ext cx="502920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08111F"/>
                </a:solidFill>
                <a:latin typeface="DejaVu Sans"/>
                <a:ea typeface="DejaVu Sans"/>
                <a:cs typeface="DejaVu Sans"/>
              </a:rPr>
              <a:t>06</a:t>
            </a:r>
            <a:endParaRPr sz="15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1717F40-EF6B-4550-B9FD-CD74BEF8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6528" y="306324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Inestabilidad</a:t>
            </a:r>
            <a:endParaRPr sz="13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41EFE29-5597-470F-9C44-FC8DF392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4983480"/>
            <a:ext cx="996696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A855F7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Recorrido de estudio: presentación, simulación, práctica en Python y decisión fundamentada.</a:t>
            </a:r>
            <a:endParaRPr sz="12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5118EEE-E651-4602-B43D-5028A839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510D1E5-32DF-4845-8327-D51ECA6A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37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683620556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D673F4-6C30-4584-A33A-E1F1D32C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0A4BB75-8A77-4B61-8F9D-FB6E0CC4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2575AA4-E662-4598-8F69-F583F044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CIERRE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C845721-F4D8-4DCF-A928-D19681D6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Checklist de un árbol defendible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C8F8345-B579-4E6B-A307-5DA12812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Antes de presentar el resultado, verificá cinco condiciones.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7336BF8-8287-433D-8D60-4FD82CAC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41732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✓</a:t>
            </a:r>
            <a:endParaRPr sz="16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10580F8-8BD0-456B-8D90-D2857852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1444752"/>
            <a:ext cx="8961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pregunta de decisión está explicitada.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2BE607C-5727-48F1-99D4-969ACB23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67128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✓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B1311EC-905F-46BD-B2A8-286E802B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2194560"/>
            <a:ext cx="8961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criterio de split se entiende y se puede explicar.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7427F07-7765-462F-B7DB-C7943DC3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916936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✓</a:t>
            </a:r>
            <a:endParaRPr sz="16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DD504F6-DFF5-49CA-99C6-43F98695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2944368"/>
            <a:ext cx="8961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complejidad fue elegida por validación.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D781921-4381-413B-AA19-4C88D747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666744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✓</a:t>
            </a:r>
            <a:endParaRPr sz="16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A505679-71E8-471F-8E3D-0E5533A6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3694176"/>
            <a:ext cx="8961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Las reglas no dependen de hojas diminutas.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7305CC2-8AA0-4059-9916-E8FEBD32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416552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✓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58C3A35-2BE3-4023-9711-AFA9D6F0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4443984"/>
            <a:ext cx="8961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recomendación incluye costos, límites y revisión.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3BCDA18-821B-4CE0-9FF2-5111BEE74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BDDC119-3193-4878-B1E9-B2EEACB6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38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380316534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8E78704-0E76-415F-B1FE-CCCC5172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1931919-538C-4F33-AE64-6445392D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3D89BD3-43E1-4199-B1F7-4CBF60CA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CIERRE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2CB0CAF-3BC5-41AC-B12A-BC9DC94D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Errores frecuentes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024CDC1-1FD6-40A4-91F6-5ED25DEE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mayoría de los problemas no son de sintaxis: son de diseño de evidencia.</a:t>
            </a:r>
            <a:endParaRPr sz="12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94739B6-3617-480E-A7F6-CEED672D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50876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×</a:t>
            </a:r>
            <a:endParaRPr sz="1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E9AF9D7-209F-4201-BBB3-C0143629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527048"/>
            <a:ext cx="33832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demasiado profundo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6EB6611-7564-4E13-B988-DB91A454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1810512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score perfecto en train, pobre fuera de muestra</a:t>
            </a:r>
            <a:endParaRPr sz="9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4F46A22-F0D5-4C1C-9CF6-CBD26F71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42316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×</a:t>
            </a:r>
            <a:endParaRPr sz="18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7C73516-658F-4E85-840A-84A9F88D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441448"/>
            <a:ext cx="33832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Hojas muy pequeñas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4DEB2CD-BB38-4346-88E6-C33D2A0B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724912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reglas extremas con poca evidencia</a:t>
            </a:r>
            <a:endParaRPr sz="9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6211172-789C-4086-BCC7-30F7E08C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33756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×</a:t>
            </a:r>
            <a:endParaRPr sz="1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71131F9-B836-4127-BB98-C1742E59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355848"/>
            <a:ext cx="33832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Test usado para elegir modelo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15411DC-AC8E-488D-BDC7-7C1CB714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639312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contaminación de evaluación final</a:t>
            </a:r>
            <a:endParaRPr sz="9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D4BDC1F-EC3C-457F-8541-543C53F2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6596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×</a:t>
            </a:r>
            <a:endParaRPr sz="1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3673EBB-EDBC-4E3C-A022-6E267D708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1984248"/>
            <a:ext cx="33832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Importancia = causalidad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4FA67A1-2564-450B-BD9C-E563983CD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267712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interpretación predictiva mal usada</a:t>
            </a:r>
            <a:endParaRPr sz="9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8666009-814E-46D2-907E-578E8014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80360"/>
            <a:ext cx="320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×</a:t>
            </a:r>
            <a:endParaRPr sz="1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C7982F9B-46E3-49DC-8D13-41180953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898648"/>
            <a:ext cx="33832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Métrica sin decisión</a:t>
            </a:r>
            <a:endParaRPr sz="13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8F8398-3077-4E18-9AF9-A865C857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3182112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resultado técnico sin acción</a:t>
            </a:r>
            <a:endParaRPr sz="9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97A08B5-4391-4C3E-9359-E73A6ABC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440680"/>
            <a:ext cx="996696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EF4444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árbol interpretable pero mal validado no es evidencia: es una historia convincente sin prueba.</a:t>
            </a:r>
            <a:endParaRPr sz="12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B1A4BAC-1AA7-4946-A2BB-16713071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DFFFDAD-BB80-40FF-A67C-B2398C41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39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172025974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6429E5-0A7A-4008-A14E-5B1E33CA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B359EB2-3176-4FD1-A564-03298BCB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9C53D67-C87A-4797-A6A2-5980EB8D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6032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CIERRE</a:t>
            </a:r>
            <a:endParaRPr sz="7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4E6471D-E2EE-4F0E-B23D-4275A778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"/>
            <a:ext cx="1078992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Puente hacia Random Forest</a:t>
            </a:r>
            <a:endParaRPr sz="27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C8220BC-CFAB-44A6-99A7-AF5D8D6D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10515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un árbol es flexible e inestable, la pregunta natural es combinar muchos árboles.</a:t>
            </a:r>
            <a:endParaRPr sz="12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9A57C92-E158-486D-8F57-57D6A1FE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498" y="1508760"/>
            <a:ext cx="99212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1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6CDE874-3081-457F-A564-363B106B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877" y="2514600"/>
            <a:ext cx="843305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A</a:t>
            </a:r>
            <a:endParaRPr sz="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11D4FC0-4B09-4C81-A5D4-91871403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008" y="2514600"/>
            <a:ext cx="89291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2.1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433AAD3-5B0C-41F5-B281-DE8B7E59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197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B</a:t>
            </a:r>
            <a:endParaRPr sz="8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4CB4FBE-D8BB-434E-8DFA-62A55D65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5975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C</a:t>
            </a:r>
            <a:endParaRPr sz="8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E0E0B4D-F5B1-4B3F-BB0B-19CFCE48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138" y="1508760"/>
            <a:ext cx="99212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2</a:t>
            </a:r>
            <a:endParaRPr sz="10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785D39D-13BE-4FD3-BD49-68F0AA5D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517" y="2514600"/>
            <a:ext cx="843305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A</a:t>
            </a:r>
            <a:endParaRPr sz="9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EAAB163-9C25-4DDC-A32D-2A317074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648" y="2514600"/>
            <a:ext cx="89291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2.1</a:t>
            </a:r>
            <a:endParaRPr sz="9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9F3592E-2C1D-426F-8581-E4455A4A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6837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B</a:t>
            </a:r>
            <a:endParaRPr sz="8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EBA5FDC-2AB2-4AF3-8828-CD64E3C7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615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C</a:t>
            </a:r>
            <a:endParaRPr sz="8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45D2C87-4B3E-4B5D-AC5B-9C690942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7778" y="1508760"/>
            <a:ext cx="992124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3</a:t>
            </a:r>
            <a:endParaRPr sz="10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FCA3564B-DCA6-4A20-86D4-5CADC460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4157" y="2514600"/>
            <a:ext cx="843305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15240">
            <a:solidFill>
              <a:srgbClr val="14B8A6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A</a:t>
            </a:r>
            <a:endParaRPr sz="9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15B0E04-D78C-49D8-8E5D-8B5590BB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3288" y="2514600"/>
            <a:ext cx="892912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x₂ ≤ 2.1</a:t>
            </a:r>
            <a:endParaRPr sz="9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F0E0236-394A-4EF5-A2FE-D1787FA4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1477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5240">
            <a:solidFill>
              <a:srgbClr val="A855F7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B</a:t>
            </a:r>
            <a:endParaRPr sz="8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A32CD666-EEDE-434D-84F2-B63C3E9B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5255" y="3154680"/>
            <a:ext cx="744093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Clase C</a:t>
            </a:r>
            <a:endParaRPr sz="8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1FFDAA40-CB63-48CB-9C0B-D7D0631A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57400"/>
            <a:ext cx="5943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...</a:t>
            </a:r>
            <a:endParaRPr sz="26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7997BAAB-070F-4A7C-ACF2-257E3099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681728"/>
            <a:ext cx="2743200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5240">
            <a:solidFill>
              <a:srgbClr val="F59E0B"/>
            </a:solidFill>
          </a:ln>
        </p:spPr>
        <p:txBody>
          <a:bodyPr xmlns:a="http://schemas.openxmlformats.org/drawingml/2006/main" wrap="square" lIns="508" tIns="508" rIns="508" bIns="50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Voto promedio</a:t>
            </a:r>
            <a:endParaRPr sz="1500"/>
          </a:p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menos varianza</a:t>
            </a:r>
            <a:endParaRPr sz="15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4D8FB82A-905C-4158-9778-16B571DC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806440"/>
            <a:ext cx="996696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95000"/>
            </a:srgbClr>
          </a:solidFill>
          <a:ln xmlns:a="http://schemas.openxmlformats.org/drawingml/2006/main" w="13970">
            <a:solidFill>
              <a:srgbClr val="14B8A6">
                <a:alpha val="85000"/>
              </a:srgbClr>
            </a:solidFill>
          </a:ln>
        </p:spPr>
        <p:txBody>
          <a:bodyPr xmlns:a="http://schemas.openxmlformats.org/drawingml/2006/main" wrap="square" lIns="1778" tIns="1778" rIns="1778" bIns="1778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PPT 02: bootstrap, bagging, Random Forest, OOB error y decorrelación entre árboles.</a:t>
            </a:r>
            <a:endParaRPr sz="125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8D6AE584-A978-4549-8523-6CB0B104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AFEEEB68-EA51-4530-8FC2-1EC754C2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40</a:t>
            </a:r>
            <a:endParaRPr sz="700"/>
          </a:p>
        </p:txBody>
      </p:sp>
      <p:cxnSp>
        <p:nvCxnSpPr>
          <p:cNvPr id="83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 flipH="1">
            <a:off x="1496530" y="1920240"/>
            <a:ext cx="698031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4" name=""/>
          <p:cNvCxnSpPr>
            <a:stCxn xmlns:a="http://schemas.openxmlformats.org/drawingml/2006/main" id="11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2194560" y="1920240"/>
            <a:ext cx="1055904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5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2864244" y="2926080"/>
            <a:ext cx="38622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6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3250464" y="2926080"/>
            <a:ext cx="577558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7" name=""/>
          <p:cNvCxnSpPr>
            <a:stCxn xmlns:a="http://schemas.openxmlformats.org/drawingml/2006/main" id="20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 flipH="1">
            <a:off x="4331170" y="1920240"/>
            <a:ext cx="698031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8" name=""/>
          <p:cNvCxnSpPr>
            <a:stCxn xmlns:a="http://schemas.openxmlformats.org/drawingml/2006/main" id="20" idx="2"/>
            <a:endCxn xmlns:a="http://schemas.openxmlformats.org/drawingml/2006/main" id="22" idx="0"/>
          </p:cNvCxnSpPr>
          <p:nvPr/>
        </p:nvCxnSpPr>
        <p:spPr>
          <a:xfrm xmlns:a="http://schemas.openxmlformats.org/drawingml/2006/main">
            <a:off x="5029200" y="1920240"/>
            <a:ext cx="1055904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89" name=""/>
          <p:cNvCxnSpPr>
            <a:stCxn xmlns:a="http://schemas.openxmlformats.org/drawingml/2006/main" id="22" idx="2"/>
            <a:endCxn xmlns:a="http://schemas.openxmlformats.org/drawingml/2006/main" id="23" idx="0"/>
          </p:cNvCxnSpPr>
          <p:nvPr/>
        </p:nvCxnSpPr>
        <p:spPr>
          <a:xfrm xmlns:a="http://schemas.openxmlformats.org/drawingml/2006/main" flipH="1">
            <a:off x="5698884" y="2926080"/>
            <a:ext cx="38622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0" name=""/>
          <p:cNvCxnSpPr>
            <a:stCxn xmlns:a="http://schemas.openxmlformats.org/drawingml/2006/main" id="22" idx="2"/>
            <a:endCxn xmlns:a="http://schemas.openxmlformats.org/drawingml/2006/main" id="24" idx="0"/>
          </p:cNvCxnSpPr>
          <p:nvPr/>
        </p:nvCxnSpPr>
        <p:spPr>
          <a:xfrm xmlns:a="http://schemas.openxmlformats.org/drawingml/2006/main">
            <a:off x="6085104" y="2926080"/>
            <a:ext cx="577558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1" name=""/>
          <p:cNvCxnSpPr>
            <a:stCxn xmlns:a="http://schemas.openxmlformats.org/drawingml/2006/main" id="29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 flipH="1">
            <a:off x="7165810" y="1920240"/>
            <a:ext cx="698030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2" name=""/>
          <p:cNvCxnSpPr>
            <a:stCxn xmlns:a="http://schemas.openxmlformats.org/drawingml/2006/main" id="29" idx="2"/>
            <a:endCxn xmlns:a="http://schemas.openxmlformats.org/drawingml/2006/main" id="31" idx="0"/>
          </p:cNvCxnSpPr>
          <p:nvPr/>
        </p:nvCxnSpPr>
        <p:spPr>
          <a:xfrm xmlns:a="http://schemas.openxmlformats.org/drawingml/2006/main">
            <a:off x="7863840" y="1920240"/>
            <a:ext cx="1055904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3" name=""/>
          <p:cNvCxnSpPr>
            <a:stCxn xmlns:a="http://schemas.openxmlformats.org/drawingml/2006/main" id="31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 flipH="1">
            <a:off x="8533524" y="2926080"/>
            <a:ext cx="386221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4" name=""/>
          <p:cNvCxnSpPr>
            <a:stCxn xmlns:a="http://schemas.openxmlformats.org/drawingml/2006/main" id="31" idx="2"/>
            <a:endCxn xmlns:a="http://schemas.openxmlformats.org/drawingml/2006/main" id="33" idx="0"/>
          </p:cNvCxnSpPr>
          <p:nvPr/>
        </p:nvCxnSpPr>
        <p:spPr>
          <a:xfrm xmlns:a="http://schemas.openxmlformats.org/drawingml/2006/main">
            <a:off x="8919744" y="2926080"/>
            <a:ext cx="577557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E524F51-7D89-45B9-9E13-EFC9D811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520440"/>
            <a:ext cx="3840480" cy="1161288"/>
          </a:xfrm>
          <a:custGeom xmlns:a="http://schemas.openxmlformats.org/drawingml/2006/main">
            <a:pathLst>
              <a:path w="3840480" h="1161288">
                <a:moveTo>
                  <a:pt x="0" y="0"/>
                </a:moveTo>
                <a:lnTo>
                  <a:pt x="3840480" y="1161288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B4B25ED-0D8C-4A58-8E49-EF9DC8D0D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20440"/>
            <a:ext cx="1005840" cy="1161288"/>
          </a:xfrm>
          <a:custGeom xmlns:a="http://schemas.openxmlformats.org/drawingml/2006/main">
            <a:pathLst>
              <a:path w="1005840" h="1161288">
                <a:moveTo>
                  <a:pt x="0" y="0"/>
                </a:moveTo>
                <a:lnTo>
                  <a:pt x="1005840" y="1161288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3172F33-2408-4352-9955-9C36282E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3520440"/>
            <a:ext cx="1828800" cy="1161288"/>
          </a:xfrm>
          <a:custGeom xmlns:a="http://schemas.openxmlformats.org/drawingml/2006/main">
            <a:pathLst>
              <a:path w="1828800" h="1161288">
                <a:moveTo>
                  <a:pt x="1828800" y="0"/>
                </a:moveTo>
                <a:lnTo>
                  <a:pt x="0" y="1161288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94A3B8"/>
            </a:solidFill>
          </a:ln>
        </p:spPr>
      </p:sp>
    </p:spTree>
    <p:extLst>
      <p:ext uri="{BB962C8B-B14F-4D97-AF65-F5344CB8AC3E}">
        <p14:creationId xmlns:p14="http://schemas.microsoft.com/office/powerpoint/2010/main" val="85124788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CA0995-B8AB-4B86-B606-A96BBA44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822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12700">
            <a:solidFill>
              <a:srgbClr val="14B8A6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C545F3C-12AA-466A-916F-16EFEC2D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>
              <a:alpha val="75000"/>
            </a:srgbClr>
          </a:solidFill>
          <a:ln xmlns:a="http://schemas.openxmlformats.org/drawingml/2006/main" w="12700">
            <a:solidFill>
              <a:srgbClr val="1E293B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FEC710D-B09D-4EC8-A94F-7D225F8C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777240"/>
            <a:ext cx="27432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>
                <a:solidFill>
                  <a:srgbClr val="14B8A6"/>
                </a:solidFill>
                <a:latin typeface="DejaVu Sans"/>
                <a:ea typeface="DejaVu Sans"/>
                <a:cs typeface="DejaVu Sans"/>
              </a:rPr>
              <a:t>Cierre de PPT 01</a:t>
            </a:r>
            <a:endParaRPr sz="9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013F248-57DA-415F-99CC-EA81E280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17320"/>
            <a:ext cx="987552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Árboles: reglas, generalización</a:t>
            </a:r>
            <a:endParaRPr sz="3400"/>
          </a:p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y decisiones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6419B62-DA9D-42EC-9C10-F7566EB5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7772400" cy="1691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4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Construye particiones mediante preguntas binarias.</a:t>
            </a:r>
            <a:endParaRPr sz="1400"/>
          </a:p>
          <a:p xmlns:a="http://schemas.openxmlformats.org/drawingml/2006/main">
            <a:r>
              <a:rPr sz="14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split se elige por reducción de impureza.</a:t>
            </a:r>
            <a:endParaRPr sz="1400"/>
          </a:p>
          <a:p xmlns:a="http://schemas.openxmlformats.org/drawingml/2006/main">
            <a:r>
              <a:rPr sz="14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complejidad sin control produce overfitting.</a:t>
            </a:r>
            <a:endParaRPr sz="1400"/>
          </a:p>
          <a:p xmlns:a="http://schemas.openxmlformats.org/drawingml/2006/main">
            <a:r>
              <a:rPr sz="14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poda convierte flexibilidad en evidencia defendible.</a:t>
            </a:r>
            <a:endParaRPr sz="1400"/>
          </a:p>
          <a:p xmlns:a="http://schemas.openxmlformats.org/drawingml/2006/main">
            <a:r>
              <a:rPr sz="14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inestabilidad abre la puerta a Random Forest.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EF9DB77-4FA3-41CD-8352-76413E20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897880"/>
            <a:ext cx="5303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Próximo paso: PPT 02 · Bagging y Random Forest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0FAC1F1-56AF-42CF-ADF6-1DDA0ACA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65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4E07DC3-FBE8-4958-A53A-6A0E8A55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41</a:t>
            </a:r>
            <a:endParaRPr sz="700"/>
          </a:p>
        </p:txBody>
      </p:sp>
    </p:spTree>
    <p:extLst>
      <p:ext uri="{BB962C8B-B14F-4D97-AF65-F5344CB8AC3E}">
        <p14:creationId xmlns:p14="http://schemas.microsoft.com/office/powerpoint/2010/main" val="7076751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2026-09-29T22:48:42.1490000Z</dcterms:created>
  <dcterms:modified xsi:type="dcterms:W3CDTF">2026-09-29T22:48:42.1490000Z</dcterms:modified>
</coreProperties>
</file>