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b83d852a234eb9" /><Relationship Type="http://schemas.openxmlformats.org/officeDocument/2006/relationships/extended-properties" Target="/docProps/app.xml" Id="Rcffa7a36ee6d454f" /><Relationship Type="http://schemas.openxmlformats.org/officeDocument/2006/relationships/officeDocument" Target="/ppt/presentation.xml" Id="R12c47c0f16cf42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1b1d54986f472d"/>
  </p:sldMasterIdLst>
  <p:notesMasterIdLst>
    <p:notesMasterId xmlns:r="http://schemas.openxmlformats.org/officeDocument/2006/relationships" r:id="Rae319de08e534495"/>
  </p:notesMasterIdLst>
  <p:sldIdLst>
    <p:sldId xmlns:r="http://schemas.openxmlformats.org/officeDocument/2006/relationships" id="256" r:id="Raa2463fc78ba4068"/>
    <p:sldId xmlns:r="http://schemas.openxmlformats.org/officeDocument/2006/relationships" id="257" r:id="R5460540cb32e4e31"/>
    <p:sldId xmlns:r="http://schemas.openxmlformats.org/officeDocument/2006/relationships" id="258" r:id="Re3c8411338ed4db0"/>
    <p:sldId xmlns:r="http://schemas.openxmlformats.org/officeDocument/2006/relationships" id="259" r:id="R264cdd33b2104673"/>
    <p:sldId xmlns:r="http://schemas.openxmlformats.org/officeDocument/2006/relationships" id="260" r:id="Ref93b281836a4467"/>
    <p:sldId xmlns:r="http://schemas.openxmlformats.org/officeDocument/2006/relationships" id="261" r:id="R3871facbd5294b06"/>
    <p:sldId xmlns:r="http://schemas.openxmlformats.org/officeDocument/2006/relationships" id="262" r:id="R4c115dd3a5124e35"/>
    <p:sldId xmlns:r="http://schemas.openxmlformats.org/officeDocument/2006/relationships" id="263" r:id="Rd9e6983d386a44a3"/>
    <p:sldId xmlns:r="http://schemas.openxmlformats.org/officeDocument/2006/relationships" id="264" r:id="Rbc29caede6d14845"/>
    <p:sldId xmlns:r="http://schemas.openxmlformats.org/officeDocument/2006/relationships" id="265" r:id="R5d62ac7f839344fe"/>
    <p:sldId xmlns:r="http://schemas.openxmlformats.org/officeDocument/2006/relationships" id="266" r:id="Rce90059b6fb44366"/>
    <p:sldId xmlns:r="http://schemas.openxmlformats.org/officeDocument/2006/relationships" id="267" r:id="R5b8cb2d1304c45ce"/>
    <p:sldId xmlns:r="http://schemas.openxmlformats.org/officeDocument/2006/relationships" id="268" r:id="R701a775f01474e16"/>
    <p:sldId xmlns:r="http://schemas.openxmlformats.org/officeDocument/2006/relationships" id="269" r:id="Re1be06d07c1642f8"/>
    <p:sldId xmlns:r="http://schemas.openxmlformats.org/officeDocument/2006/relationships" id="270" r:id="R7abe819da28d41e2"/>
    <p:sldId xmlns:r="http://schemas.openxmlformats.org/officeDocument/2006/relationships" id="271" r:id="Rd802764e4bc14dc8"/>
    <p:sldId xmlns:r="http://schemas.openxmlformats.org/officeDocument/2006/relationships" id="272" r:id="R4d310967b046457f"/>
    <p:sldId xmlns:r="http://schemas.openxmlformats.org/officeDocument/2006/relationships" id="273" r:id="R7b8213e30ba843a1"/>
    <p:sldId xmlns:r="http://schemas.openxmlformats.org/officeDocument/2006/relationships" id="274" r:id="R2959744047bc4d6d"/>
    <p:sldId xmlns:r="http://schemas.openxmlformats.org/officeDocument/2006/relationships" id="275" r:id="R87f54aaa8dc3469b"/>
    <p:sldId xmlns:r="http://schemas.openxmlformats.org/officeDocument/2006/relationships" id="276" r:id="Rb9e3dffcf4ec411b"/>
    <p:sldId xmlns:r="http://schemas.openxmlformats.org/officeDocument/2006/relationships" id="277" r:id="Rb86557c910124720"/>
    <p:sldId xmlns:r="http://schemas.openxmlformats.org/officeDocument/2006/relationships" id="278" r:id="R2985953ee04b4d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d5d053a084b48ab" /><Relationship Type="http://schemas.openxmlformats.org/officeDocument/2006/relationships/slideMaster" Target="/ppt/slideMasters/slideMaster1.xml" Id="R0b1b1d54986f472d" /><Relationship Type="http://schemas.openxmlformats.org/officeDocument/2006/relationships/notesMaster" Target="/ppt/notesMasters/notesMaster1.xml" Id="Rae319de08e534495" /><Relationship Type="http://schemas.openxmlformats.org/officeDocument/2006/relationships/presProps" Target="/ppt/presProps.xml" Id="Rbb706c96d41e4980" /><Relationship Type="http://schemas.openxmlformats.org/officeDocument/2006/relationships/tableStyles" Target="/ppt/tableStyles.xml" Id="Rd1a31c67d83d496a" /><Relationship Type="http://schemas.openxmlformats.org/officeDocument/2006/relationships/slide" Target="/ppt/slides/slide1.xml" Id="Raa2463fc78ba4068" /><Relationship Type="http://schemas.openxmlformats.org/officeDocument/2006/relationships/slide" Target="/ppt/slides/slide2.xml" Id="R5460540cb32e4e31" /><Relationship Type="http://schemas.openxmlformats.org/officeDocument/2006/relationships/slide" Target="/ppt/slides/slide3.xml" Id="Re3c8411338ed4db0" /><Relationship Type="http://schemas.openxmlformats.org/officeDocument/2006/relationships/slide" Target="/ppt/slides/slide4.xml" Id="R264cdd33b2104673" /><Relationship Type="http://schemas.openxmlformats.org/officeDocument/2006/relationships/slide" Target="/ppt/slides/slide5.xml" Id="Ref93b281836a4467" /><Relationship Type="http://schemas.openxmlformats.org/officeDocument/2006/relationships/slide" Target="/ppt/slides/slide6.xml" Id="R3871facbd5294b06" /><Relationship Type="http://schemas.openxmlformats.org/officeDocument/2006/relationships/slide" Target="/ppt/slides/slide7.xml" Id="R4c115dd3a5124e35" /><Relationship Type="http://schemas.openxmlformats.org/officeDocument/2006/relationships/slide" Target="/ppt/slides/slide8.xml" Id="Rd9e6983d386a44a3" /><Relationship Type="http://schemas.openxmlformats.org/officeDocument/2006/relationships/slide" Target="/ppt/slides/slide9.xml" Id="Rbc29caede6d14845" /><Relationship Type="http://schemas.openxmlformats.org/officeDocument/2006/relationships/slide" Target="/ppt/slides/slide10.xml" Id="R5d62ac7f839344fe" /><Relationship Type="http://schemas.openxmlformats.org/officeDocument/2006/relationships/slide" Target="/ppt/slides/slide11.xml" Id="Rce90059b6fb44366" /><Relationship Type="http://schemas.openxmlformats.org/officeDocument/2006/relationships/slide" Target="/ppt/slides/slide12.xml" Id="R5b8cb2d1304c45ce" /><Relationship Type="http://schemas.openxmlformats.org/officeDocument/2006/relationships/slide" Target="/ppt/slides/slide13.xml" Id="R701a775f01474e16" /><Relationship Type="http://schemas.openxmlformats.org/officeDocument/2006/relationships/slide" Target="/ppt/slides/slide14.xml" Id="Re1be06d07c1642f8" /><Relationship Type="http://schemas.openxmlformats.org/officeDocument/2006/relationships/slide" Target="/ppt/slides/slide15.xml" Id="R7abe819da28d41e2" /><Relationship Type="http://schemas.openxmlformats.org/officeDocument/2006/relationships/slide" Target="/ppt/slides/slide16.xml" Id="Rd802764e4bc14dc8" /><Relationship Type="http://schemas.openxmlformats.org/officeDocument/2006/relationships/slide" Target="/ppt/slides/slide17.xml" Id="R4d310967b046457f" /><Relationship Type="http://schemas.openxmlformats.org/officeDocument/2006/relationships/slide" Target="/ppt/slides/slide18.xml" Id="R7b8213e30ba843a1" /><Relationship Type="http://schemas.openxmlformats.org/officeDocument/2006/relationships/slide" Target="/ppt/slides/slide19.xml" Id="R2959744047bc4d6d" /><Relationship Type="http://schemas.openxmlformats.org/officeDocument/2006/relationships/slide" Target="/ppt/slides/slide20.xml" Id="R87f54aaa8dc3469b" /><Relationship Type="http://schemas.openxmlformats.org/officeDocument/2006/relationships/slide" Target="/ppt/slides/slide21.xml" Id="Rb9e3dffcf4ec411b" /><Relationship Type="http://schemas.openxmlformats.org/officeDocument/2006/relationships/slide" Target="/ppt/slides/slide22.xml" Id="Rb86557c910124720" /><Relationship Type="http://schemas.openxmlformats.org/officeDocument/2006/relationships/slide" Target="/ppt/slides/slide23.xml" Id="R2985953ee04b4d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153f3757774a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e853040d8a42dc" /><Relationship Type="http://schemas.openxmlformats.org/officeDocument/2006/relationships/notesMaster" Target="/ppt/notesMasters/notesMaster1.xml" Id="Rdc8841a036ae4d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dc8bd3fc9d4ec0" /><Relationship Type="http://schemas.openxmlformats.org/officeDocument/2006/relationships/notesMaster" Target="/ppt/notesMasters/notesMaster1.xml" Id="Ra9dc85791f2d41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08c9d3b3e343fa" /><Relationship Type="http://schemas.openxmlformats.org/officeDocument/2006/relationships/notesMaster" Target="/ppt/notesMasters/notesMaster1.xml" Id="R542cd56476ab4f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0775ffa9ef4ff0" /><Relationship Type="http://schemas.openxmlformats.org/officeDocument/2006/relationships/notesMaster" Target="/ppt/notesMasters/notesMaster1.xml" Id="R4c0defff3c2a4a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e8f2cc94684593" /><Relationship Type="http://schemas.openxmlformats.org/officeDocument/2006/relationships/notesMaster" Target="/ppt/notesMasters/notesMaster1.xml" Id="R7024692e1cf5407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ee4e742bb44e33" /><Relationship Type="http://schemas.openxmlformats.org/officeDocument/2006/relationships/notesMaster" Target="/ppt/notesMasters/notesMaster1.xml" Id="R9782ce9e59f446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cac7d3ef70412a" /><Relationship Type="http://schemas.openxmlformats.org/officeDocument/2006/relationships/notesMaster" Target="/ppt/notesMasters/notesMaster1.xml" Id="Rfb25ec5fc9bc4a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70ef04df5f4b0c" /><Relationship Type="http://schemas.openxmlformats.org/officeDocument/2006/relationships/notesMaster" Target="/ppt/notesMasters/notesMaster1.xml" Id="Reb63a1e9c0b545b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5052bb0024543fe" /><Relationship Type="http://schemas.openxmlformats.org/officeDocument/2006/relationships/notesMaster" Target="/ppt/notesMasters/notesMaster1.xml" Id="R6c6ef2b22b544e8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82a9f641fad43cc" /><Relationship Type="http://schemas.openxmlformats.org/officeDocument/2006/relationships/notesMaster" Target="/ppt/notesMasters/notesMaster1.xml" Id="Re5a0b58c31cf44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cd560bc2414506" /><Relationship Type="http://schemas.openxmlformats.org/officeDocument/2006/relationships/notesMaster" Target="/ppt/notesMasters/notesMaster1.xml" Id="Ra56dd833d3ba44e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aa1a83ea9364419" /><Relationship Type="http://schemas.openxmlformats.org/officeDocument/2006/relationships/notesMaster" Target="/ppt/notesMasters/notesMaster1.xml" Id="R2ea6bba71a6b4fa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18df6a1678a4b04" /><Relationship Type="http://schemas.openxmlformats.org/officeDocument/2006/relationships/notesMaster" Target="/ppt/notesMasters/notesMaster1.xml" Id="Rba1001cb6c024a9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fa4db43c7e54d05" /><Relationship Type="http://schemas.openxmlformats.org/officeDocument/2006/relationships/notesMaster" Target="/ppt/notesMasters/notesMaster1.xml" Id="R3c4cffbc1bba415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bb65500206f4106" /><Relationship Type="http://schemas.openxmlformats.org/officeDocument/2006/relationships/notesMaster" Target="/ppt/notesMasters/notesMaster1.xml" Id="R08d47ea41009480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db41f042f0f4068" /><Relationship Type="http://schemas.openxmlformats.org/officeDocument/2006/relationships/notesMaster" Target="/ppt/notesMasters/notesMaster1.xml" Id="R5c856774c61b40d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86f3f01f9fa4821" /><Relationship Type="http://schemas.openxmlformats.org/officeDocument/2006/relationships/notesMaster" Target="/ppt/notesMasters/notesMaster1.xml" Id="R83ba9b773a634d5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22c395ec61b414c" /><Relationship Type="http://schemas.openxmlformats.org/officeDocument/2006/relationships/notesMaster" Target="/ppt/notesMasters/notesMaster1.xml" Id="R2efd7547bd214fb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dce67ad83a14c4e" /><Relationship Type="http://schemas.openxmlformats.org/officeDocument/2006/relationships/notesMaster" Target="/ppt/notesMasters/notesMaster1.xml" Id="Rf161ada834d44dd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e60b3c63992471a" /><Relationship Type="http://schemas.openxmlformats.org/officeDocument/2006/relationships/notesMaster" Target="/ppt/notesMasters/notesMaster1.xml" Id="R3887fb9a96f04de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a09045af50e439c" /><Relationship Type="http://schemas.openxmlformats.org/officeDocument/2006/relationships/notesMaster" Target="/ppt/notesMasters/notesMaster1.xml" Id="R93052c7e6a15473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517800cc0fb446e" /><Relationship Type="http://schemas.openxmlformats.org/officeDocument/2006/relationships/notesMaster" Target="/ppt/notesMasters/notesMaster1.xml" Id="R92b7fadbbc19481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f29c5c6604b4441" /><Relationship Type="http://schemas.openxmlformats.org/officeDocument/2006/relationships/notesMaster" Target="/ppt/notesMasters/notesMaster1.xml" Id="R2ccdd79011b643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https://github.com/sgevatschnaider/data-science-business-decisions/tree/main/modules/06-validacion-modelos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https://github.com/sgevatschnaider/data-science-business-decisions/blob/main/modules/06-validacion-modelos/README.md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https://github.com/sgevatschnaider/data-science-business-decisions/blob/main/docs/modulos/06-validacion-modelos/simulaciones/assets/core.js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https://sgevatschnaider.github.io/data-science-business-decisions/modulos/06-validacion-modelos/simulaciones/index.html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https://github.com/sgevatschnaider/data-science-business-decisions/blob/main/docs/modulos/06-validacion-modelos/simulaciones/01_train_validation_test.html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https://github.com/sgevatschnaider/data-science-business-decisions/blob/main/docs/modulos/06-validacion-modelos/simulaciones/02_holdout_vs_kfold.html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https://github.com/sgevatschnaider/data-science-business-decisions/blob/main/docs/modulos/06-validacion-modelos/simulaciones/03_kfold_visual.html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https://github.com/sgevatschnaider/data-science-business-decisions/blob/main/docs/modulos/06-validacion-modelos/simulaciones/04_numero_de_folds.html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https://github.com/sgevatschnaider/data-science-business-decisions/blob/main/docs/modulos/06-validacion-modelos/simulaciones/05_stratified_kfold.html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https://github.com/sgevatschnaider/data-science-business-decisions/blob/main/docs/modulos/06-validacion-modelos/simulaciones/06_group_kfold.html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https://github.com/sgevatschnaider/data-science-business-decisions/blob/main/docs/modulos/06-validacion-modelos/simulaciones/07_time_series_split.html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https://github.com/sgevatschnaider/data-science-business-decisions/blob/main/docs/modulos/06-validacion-modelos/simulaciones/08_data_leakage.html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https://github.com/sgevatschnaider/data-science-business-decisions/blob/main/docs/modulos/06-validacion-modelos/simulaciones/09_overfitting_cv.html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https://github.com/sgevatschnaider/data-science-business-decisions/blob/main/docs/modulos/06-validacion-modelos/simulaciones/10_repeated_kfold.html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https://github.com/sgevatschnaider/data-science-business-decisions/blob/main/docs/modulos/06-validacion-modelos/simulaciones/11_hyperparameter_tuning.html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https://github.com/sgevatschnaider/data-science-business-decisions/blob/main/docs/modulos/06-validacion-modelos/simulaciones/12_nested_cv.html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https://github.com/sgevatschnaider/data-science-business-decisions/blob/main/docs/modulos/06-validacion-modelos/simulaciones/13_metricas_cv.html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https://github.com/sgevatschnaider/data-science-business-decisions/blob/main/docs/modulos/06-validacion-modelos/simulaciones/14_business_lab.html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https://github.com/sgevatschnaider/data-science-business-decisions/blob/main/docs/modulos/06-validacion-modelos/glosario.html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https://github.com/sgevatschnaider/data-science-business-decisions/blob/main/docs/modulos/06-validacion-modelos/glosario.html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https://github.com/sgevatschnaider/data-science-business-decisions/blob/main/docs/modulos/06-validacion-modelos/glosario.html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https://github.com/sgevatschnaider/data-science-business-decisions/blob/main/docs/modulos/06-validacion-modelos/glosario.html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principal: https://github.com/sgevatschnaider/data-science-business-decisions/blob/main/modules/06-validacion-modelos/README.md</a:t>
            </a:r>
          </a:p>
          <a:p xmlns:a="http://schemas.openxmlformats.org/drawingml/2006/main">
            <a:r>
              <a:t>Repositorio: https://github.com/sgevatschnaider/data-science-business-decisions</a:t>
            </a:r>
          </a:p>
          <a:p xmlns:a="http://schemas.openxmlformats.org/drawingml/2006/main">
            <a:r>
              <a:t>Las cifras y scores de los laboratorios son ilustrativos y se generan en JavaScript; deben interpretarse como apoyo conceptual, no como resultados empíricos.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50666498c543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83b9bc19e2423b" /><Relationship Type="http://schemas.openxmlformats.org/officeDocument/2006/relationships/slideLayout" Target="/ppt/slideLayouts/slideLayout1.xml" Id="Rfe7a64a861e945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7a64a861e945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4ebeb394ea4259" /><Relationship Type="http://schemas.openxmlformats.org/officeDocument/2006/relationships/notesSlide" Target="/ppt/notesSlides/notesSlide1.xml" Id="Ra9b8e8d8ae534d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dd4722fa24c86" /><Relationship Type="http://schemas.openxmlformats.org/officeDocument/2006/relationships/notesSlide" Target="/ppt/notesSlides/notesSlide2.xml" Id="Re6bc2b89d3fb4b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67f04114a44ea3" /><Relationship Type="http://schemas.openxmlformats.org/officeDocument/2006/relationships/notesSlide" Target="/ppt/notesSlides/notesSlide3.xml" Id="R3f63ea47e6af426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1bb98271a4b71" /><Relationship Type="http://schemas.openxmlformats.org/officeDocument/2006/relationships/notesSlide" Target="/ppt/notesSlides/notesSlide4.xml" Id="R3c5758ee02094b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a565a286464036" /><Relationship Type="http://schemas.openxmlformats.org/officeDocument/2006/relationships/notesSlide" Target="/ppt/notesSlides/notesSlide5.xml" Id="R6880e4e056034f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500e7b4cb4e05" /><Relationship Type="http://schemas.openxmlformats.org/officeDocument/2006/relationships/notesSlide" Target="/ppt/notesSlides/notesSlide6.xml" Id="R5365b9b3e05746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3b1b378f024968" /><Relationship Type="http://schemas.openxmlformats.org/officeDocument/2006/relationships/notesSlide" Target="/ppt/notesSlides/notesSlide7.xml" Id="R3a3e9cade1d84a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5e1a506a3a4207" /><Relationship Type="http://schemas.openxmlformats.org/officeDocument/2006/relationships/notesSlide" Target="/ppt/notesSlides/notesSlide8.xml" Id="R17918f133ef449b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c16e3efc047ba" /><Relationship Type="http://schemas.openxmlformats.org/officeDocument/2006/relationships/notesSlide" Target="/ppt/notesSlides/notesSlide9.xml" Id="R2455933c17b4434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a4b12ee5724292" /><Relationship Type="http://schemas.openxmlformats.org/officeDocument/2006/relationships/notesSlide" Target="/ppt/notesSlides/notesSlide10.xml" Id="R01ef56c1dde54bb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b34a329cf44d8" /><Relationship Type="http://schemas.openxmlformats.org/officeDocument/2006/relationships/notesSlide" Target="/ppt/notesSlides/notesSlide11.xml" Id="R8ef62d82b30e48a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b3b1a12bc34ddb" /><Relationship Type="http://schemas.openxmlformats.org/officeDocument/2006/relationships/notesSlide" Target="/ppt/notesSlides/notesSlide12.xml" Id="R2d9c8912d0be4f2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cb45fcd1384de5" /><Relationship Type="http://schemas.openxmlformats.org/officeDocument/2006/relationships/notesSlide" Target="/ppt/notesSlides/notesSlide13.xml" Id="R03005fab4c224b7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b28146eeeb4432" /><Relationship Type="http://schemas.openxmlformats.org/officeDocument/2006/relationships/notesSlide" Target="/ppt/notesSlides/notesSlide14.xml" Id="R175b7464bce0403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71897cb894d1f" /><Relationship Type="http://schemas.openxmlformats.org/officeDocument/2006/relationships/notesSlide" Target="/ppt/notesSlides/notesSlide15.xml" Id="Rde9e641b3c2c47c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c2dfbe10c04d12" /><Relationship Type="http://schemas.openxmlformats.org/officeDocument/2006/relationships/notesSlide" Target="/ppt/notesSlides/notesSlide16.xml" Id="R574fa9ff5fbc408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689f272eda40c5" /><Relationship Type="http://schemas.openxmlformats.org/officeDocument/2006/relationships/notesSlide" Target="/ppt/notesSlides/notesSlide17.xml" Id="Rf82cdeb1844f4d8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4cff476f4e42ab" /><Relationship Type="http://schemas.openxmlformats.org/officeDocument/2006/relationships/notesSlide" Target="/ppt/notesSlides/notesSlide18.xml" Id="R70939ed6f5144a7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7600b98bc548b5" /><Relationship Type="http://schemas.openxmlformats.org/officeDocument/2006/relationships/notesSlide" Target="/ppt/notesSlides/notesSlide19.xml" Id="Rdbcb73f3ad7d4c2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aa7d70d8304632" /><Relationship Type="http://schemas.openxmlformats.org/officeDocument/2006/relationships/notesSlide" Target="/ppt/notesSlides/notesSlide20.xml" Id="R11040fdc774b469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1febd3e5384031" /><Relationship Type="http://schemas.openxmlformats.org/officeDocument/2006/relationships/notesSlide" Target="/ppt/notesSlides/notesSlide21.xml" Id="R17cfd35019e0409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05c1dbde004a13" /><Relationship Type="http://schemas.openxmlformats.org/officeDocument/2006/relationships/notesSlide" Target="/ppt/notesSlides/notesSlide22.xml" Id="R52c9b5f17b1b4bc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d3a1481faf4f05" /><Relationship Type="http://schemas.openxmlformats.org/officeDocument/2006/relationships/notesSlide" Target="/ppt/notesSlides/notesSlide23.xml" Id="Rfd6693af0bb640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40DD749-24DF-4960-A9A7-44092506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-809625"/>
            <a:ext cx="4286250" cy="428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1FA4C4-1839-49BA-87BA-389CC5ED2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524000" y="4762500"/>
            <a:ext cx="3905250" cy="390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1F899C-26B4-4067-9DA7-519EE4A8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2238375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3D652F-D24C-4776-9917-7FA203B42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85800"/>
            <a:ext cx="20859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222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MÓDULO 06 · GUÍA DOCENTE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B1F7D1-DB97-4183-997C-C85DA8B0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85875"/>
            <a:ext cx="723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Validación de modelos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00B54A-277A-4236-A158-AE71C155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Guía completa de las 14 simulaciones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4C822B-4F15-4D78-9703-2F4D4B38C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714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Teoría · utilización · controles · lectura de resultados · glosario desarrollado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887269-3003-401E-85BF-539CC7635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238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4A4BE2-DF82-4378-90C6-7CEAAEEA2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285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100F9F-76AA-4BD8-8F7D-0FBD848A6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1238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43DBC6-CF12-4563-8092-C2D570E1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285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F28514-AE7D-4F5F-8566-7BEF84DD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1238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78FC75-93F2-4F6A-A47B-1E5FEEE69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1285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31613A-B8E0-4491-8299-D32E6750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1238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27D12F-9573-411C-AA9E-1B4F3A5C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1285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A21C4E-051D-4264-A463-84098E52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1238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5E7818-156F-4E17-9AAA-9C944DCF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1285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135D82-8B66-410E-8012-DA65BE0FD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8097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07F1FB-38F6-40DA-B85B-85A3D104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8573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9F945E-B920-45A5-B309-F8D390AC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18097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B5076F-7291-477C-9F54-D70B37D1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8573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4F3D03-BD0C-480D-A7C8-2B92FA53B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18097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47FA48-3052-44B3-8177-19D99381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18573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11B7F1-A089-4FD6-A2EB-113324CF7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18097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48E805-5097-4E8B-8046-55E3BDCE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18573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9501A3-A612-473B-9848-973CC7F4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18097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D979B3-C7B5-4C6A-AFDD-D1328579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18573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4CDE8C-B0E0-4571-BEA7-AC1B1F060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381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1ABF51-1640-4393-93C2-91804931D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428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908EFEF-B907-42E6-966B-5F7AA22B0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381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FC99C8F-1D9A-4F61-9CC9-65A710B3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428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7F545FE-BCAE-4D95-9EDB-1792A71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2381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AF90C8B-21AA-41D6-9891-E58A9250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428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VAL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E92D917-4368-4BE2-94DD-DE4EAEC3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381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B1754A6-D02D-44FE-A223-FC213B163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2428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CE86B39-56D4-4673-B52B-C6477FBD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2381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3BE297B-FAA3-405A-A4D7-1569D3AE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2428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53506E6-91B7-45EC-A566-AF40A9C4A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9527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380052F-2235-42F7-9F53-CA8CA2730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0003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62B3224-B6E8-4E3A-8CD0-B4F460BDB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9527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54307E6-1DEC-47C7-B29B-029D84E1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0003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80DBFA4-3256-479C-A17F-BCFF01296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29527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AC1AAD6-EF75-4B3E-B942-3211091A1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0003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28A6FCD-995C-4D4C-9036-895B40ED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9527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3C49B0F-7616-43ED-968E-9CFCAFBD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30003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VAL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402A64C-8392-4B3C-B668-30E170A2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29527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FFC63A4-F0AB-4A97-80BD-994B7256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30003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0237922-7264-4698-B774-DD631E2A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524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1B392B8-1A16-461D-9039-BEFCAB358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571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75DF38A-D4A9-4AB1-B4B7-C82027EF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524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D6CD58E-8FA9-4FE0-B619-B22034D2F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571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BDF3C26-5379-4301-808B-390B2178D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3524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094A9F5-7DDA-4773-9CBB-38E5E2915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571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D3A2F37-B7E3-483A-B866-4050E6A7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3524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B1DECF7F-F0C4-483B-9040-E48B06A3D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3571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CC98669-5A14-4696-8096-CAEB489C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2825" y="3524250"/>
            <a:ext cx="7143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5CCA2858-C51D-476B-AA33-B22A7706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3571875"/>
            <a:ext cx="619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VAL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BE96B2E-E142-4C80-AD22-319AF3EA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66675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D975675E-8EFB-405A-BFC1-1622CEE25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FB2FD0FD-5D79-44AA-80C3-3E10FD07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57650"/>
            <a:ext cx="626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Pregunta central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0F58E7DE-5F70-4150-B120-F129B8722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400550"/>
            <a:ext cx="62674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¿El desempeño observado representa casos futuros o es consecuencia del azar, el sobreajuste, el leakage o una partición incorrecta?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162FB39C-6D3C-4DE3-9946-4065F0DB6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857875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Sergio Gevatschnaider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46E14885-5D5E-4A73-B6BE-A9AAB027C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53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Data Science for Business Decisions</a:t>
            </a:r>
          </a:p>
        </p:txBody>
      </p:sp>
    </p:spTree>
    <p:extLst>
      <p:ext uri="{BB962C8B-B14F-4D97-AF65-F5344CB8AC3E}">
        <p14:creationId xmlns:p14="http://schemas.microsoft.com/office/powerpoint/2010/main" val="10128551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0A9208-0F27-4D6B-A3FC-AA4A7A7DC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F358BE-A1A9-4803-BA45-9B10C1523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5406B3-DA71-4A4A-BCE3-5ADC1E92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FUNDAMENTOS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D6F882-BD46-4353-A26A-0C0BD0052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Validar es estimar desempeño fuera de muestra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7A872E-4DB4-410B-9402-8E0E47649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El objetivo no es certificar cuánto ajustó el modelo, sino anticipar su comportamiento sobre datos genuinamente nuevos.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C2FC5A-7331-4E62-BA82-B1EEF808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6D5AD8-40A7-43D7-927E-75492A47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950D57-D0F4-4801-B69A-3AD09329F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AC651-6295-4593-A264-E65A9D3CB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333375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24389D-9108-416C-96C5-F6DE9DAA1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6667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56EAEA-6F35-470F-86FB-86389B46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66900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047A09-A4CD-40B9-9E52-2BC3C0519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09800"/>
            <a:ext cx="29337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Ajusta parámetros y aprende transformaciones. El score de train suele ser optimista porque evalúa datos ya vistos.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54F92D-2004-4742-A16A-93FC95C18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714500"/>
            <a:ext cx="333375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CDD0FD-0ECA-4693-9593-585B79A94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714500"/>
            <a:ext cx="6667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7C4304-7BCE-460E-BAA0-1ABD75FA1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1866900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Validation / CV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8662EC-2DBF-4CB4-9ECD-A70679992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209800"/>
            <a:ext cx="29337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Guía selección de modelo, features e hiperparámetros sin tocar la evaluación final. Produce evidencia fuera del ajuste de cada iteración.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C377D2-7904-4F2F-90D7-EA74FCE47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714500"/>
            <a:ext cx="333375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45FD23-502F-4D39-9BD7-DD8FBF468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714500"/>
            <a:ext cx="6667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87B393-D097-4970-B762-6531B397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866900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Test final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484A7C-50C8-4913-9CC3-35CF3EB9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09800"/>
            <a:ext cx="29337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 reserva hasta concluir todas las decisiones. Si se consulta repetidamente, deja de ser una evaluación independiente.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2E9C6B-D706-4B32-8E42-F2C61A113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10858500" cy="1952625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D206FC-5E4D-4D47-8571-DCCDADB82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B48A08-DA5D-4A87-8725-804FBE14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10458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Regla de diseño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B754CC-DE4C-4FD0-82FB-D1BB73A19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1045845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El split correcto reproduce la forma en que el modelo encontrará datos nuevos en producción: otra fila, otro cliente, otro paciente, otra empresa, otra geografía o un período futuro.</a:t>
            </a:r>
          </a:p>
        </p:txBody>
      </p:sp>
    </p:spTree>
    <p:extLst>
      <p:ext uri="{BB962C8B-B14F-4D97-AF65-F5344CB8AC3E}">
        <p14:creationId xmlns:p14="http://schemas.microsoft.com/office/powerpoint/2010/main" val="20463748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963104A-0094-404E-A64A-0424D3CAE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EBA67F-DB91-4B6A-A661-06DAB36B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8B0856-7C65-47AA-8FE5-AD592759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INTERFAZ COMÚN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A867AD-C0DF-4EEE-8F97-DABFCA82B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Qué hace cada botón de las simulaciones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5C6DAD-3DB4-40DC-AC1D-05DBDA20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Los controles superiores funcionan igual en los 14 laboratorios; los controles laterales cambian según el concepto.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4CF0DB-A5E1-457A-8341-24DD28D8F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E78DB-F3A9-48E5-B52A-2AAD2552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AE6CCF-CA2E-470A-8E58-381D8AF54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9BFF45-B531-4454-B5E2-E80DD598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3333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6788B3-8967-4217-9B68-38EB22C68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E12407-5B93-4D8D-814A-B513538D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66900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4E5891-6415-45D6-99F1-87E7CC3AE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09800"/>
            <a:ext cx="29337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Alterna Dark → Light → Academic → Neon y conserva la elección.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A2A363-F01C-4CB9-87C0-2CFDD8B4C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714500"/>
            <a:ext cx="3333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5CA1CD-928E-42DA-8470-F0AA0264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714500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05668C-757D-4127-A49E-D8C967B5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1866900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Simulación automática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EDA238-90CF-4E77-A588-204A51C1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209800"/>
            <a:ext cx="29337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Ejecuta Paso en intervalos de 0,7–1,1 s; al activarse cambia a Pausar.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D1D660-B923-41E4-822F-076A9848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714500"/>
            <a:ext cx="3333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9B4EAF-EA38-4B6D-A59D-193F3AC4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714500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BAAF2F-BC9F-42B6-94EE-BAAB8D64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1866900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Paso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90546D-94D6-47F7-B5B9-EFCFEA128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09800"/>
            <a:ext cx="29337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Detiene la reproducción automática y avanza exactamente un estado.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0CAAC2-6F12-4F08-9987-BCC3A5FDB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76625"/>
            <a:ext cx="3333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3E9B72-F034-416E-A64B-BBA6ED40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76625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C3405B-881E-4EAC-AC76-526D5BD07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29025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Reiniciar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645752-E5AF-46D5-84F7-67C9F97DF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71925"/>
            <a:ext cx="29337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Detiene la reproducción y restaura valores y estado iniciales.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1DF711-2B57-4A86-94C2-1B2E8B5E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476625"/>
            <a:ext cx="3333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29143D-85F1-4F55-A65D-32D3524D8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476625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BDB6DE2-69B3-431D-B52B-8E01806B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3629025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rPr>
              <a:t>PDF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DF80A22-3159-41EE-8D8C-5FF6B15B9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3971925"/>
            <a:ext cx="29337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Abre el diálogo de impresión del navegador para guardar una vista estática.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3CA0B8-9F56-4914-B921-95C172A5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476625"/>
            <a:ext cx="3333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28D77A9-3E7A-40BA-96E7-F9DFCF19A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476625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CBF02B3-0CD9-420A-B748-2F6F9599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629025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Índice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BF7958F-8298-4C02-9B09-FCB78FDA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71925"/>
            <a:ext cx="29337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Regresa al portal de los 14 laboratorios.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C1F4EB1-D020-4989-B124-E16CED19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86375"/>
            <a:ext cx="106680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F1D25C9-31CF-42CE-A19C-61ACD973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86375"/>
            <a:ext cx="66675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32317F2-04EB-4DDE-9646-0FF8CB18B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438775"/>
            <a:ext cx="1026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Atajos de teclado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4218784-AB8A-4567-8D39-22A8CDCD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10267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Espacio: reproducir/pausar · Flecha derecha: paso · R: reiniciar · T: tema.</a:t>
            </a:r>
          </a:p>
        </p:txBody>
      </p:sp>
    </p:spTree>
    <p:extLst>
      <p:ext uri="{BB962C8B-B14F-4D97-AF65-F5344CB8AC3E}">
        <p14:creationId xmlns:p14="http://schemas.microsoft.com/office/powerpoint/2010/main" val="18171979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C701D21-B755-4A53-9EBA-83FF1483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DD277E-039E-4D6E-8959-96F52B951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9C93BB-A730-4C72-BFC7-85E1B4A1A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RUTA DIDÁCTICA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8FE639-80A1-4D19-838B-09F8797BA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Cinco etapas para recorrer los 14 laboratorios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10BA36-17FC-400B-90ED-6CAA93F12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La secuencia va de la mecánica estadística a la decisión empresarial.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D2A054-65A9-4617-96EB-88C612C2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45C07-C243-49EC-93B9-4B2276412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038BE5-7031-49C7-88E6-863ABEA4E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020999-9EBC-444C-85A7-97475EE52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7810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98CC7D-B341-40D6-81F8-9FFF3C5E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809750"/>
            <a:ext cx="68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01–04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DE830B-8CB7-4F0C-8D36-30FD2C716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14575"/>
            <a:ext cx="1857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Fundamentos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C2EEFC-7980-4EFE-8F86-67E47B0FD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0"/>
            <a:ext cx="1857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Generalización, hold-out, K-Fold y elección de 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26281C-CA30-4EE7-902E-7B656C56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1762125"/>
            <a:ext cx="7810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686D29-C495-467B-BEE1-3A3CE992C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1809750"/>
            <a:ext cx="68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05–07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0AED68-8730-474F-9701-62A5511B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314575"/>
            <a:ext cx="1857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Splitters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5A441E-3771-44AD-AD4B-76F5E16F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667000"/>
            <a:ext cx="1857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Clases, grupos y tiempo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7F9AF2-E821-403D-BE1F-7A44B3C6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1762125"/>
            <a:ext cx="7810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F10701-CB82-4854-8F83-2EE768AF5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1809750"/>
            <a:ext cx="68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08–10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3C8D4C-49C4-4784-BA11-4AA89D88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314575"/>
            <a:ext cx="1857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Riesgo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AC342B-5911-4F43-9DE4-D0ABE866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667000"/>
            <a:ext cx="1857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Leakage, overfit y estabilidad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79DC49-55A4-4B72-BF41-1A6CAB66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762125"/>
            <a:ext cx="7810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FF3A5C-8B0E-4D29-B7C3-C6AB911D2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1809750"/>
            <a:ext cx="68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11–12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BB08FA-C2B4-41A7-8952-95104718D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314575"/>
            <a:ext cx="1857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Selección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F76E49-A274-4851-87E3-9C22E15E0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667000"/>
            <a:ext cx="1857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Tuning y Nested CV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283082-4B62-4A2C-9542-A8D2BAC0B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1762125"/>
            <a:ext cx="7810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464F10-E2FA-45DA-A1FD-E473F242D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1809750"/>
            <a:ext cx="68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13–14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9D32366-49FE-4A77-8390-4B685BD60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314575"/>
            <a:ext cx="1857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Decisión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353592F-5A24-4A58-89CD-23087892E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667000"/>
            <a:ext cx="1857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Métrica, umbral y readiness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EB9909-A423-493A-9443-7289C7946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7000875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DBC155-9323-4A98-A010-561389FA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6436516-9E84-4110-BC39-AC098A42E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57650"/>
            <a:ext cx="66008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Cómo interpretar los números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FBAD787-405F-4FCE-BC42-D4CA113D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00550"/>
            <a:ext cx="660082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Los scores se generan mediante funciones didácticas y aleatoriedad controlada en JavaScript. Sirven para observar relaciones —brechas, dispersión, rotación, inflación o umbrales—; no equivalen a entrenar un modelo real con un dataset.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BEE2CB4-C9EC-4BA7-9A88-7928D789E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905250"/>
            <a:ext cx="3476625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C58F546-FDD8-4BA6-B293-209B790FA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90525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C058B13-C81F-4473-8649-5F2C0AEE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057650"/>
            <a:ext cx="30765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Práctica recomendada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7B14E9C-CCB2-4807-84D7-98C7248E3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400550"/>
            <a:ext cx="307657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965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1. Cambiar un control por vez.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2. Formular una hipótesis.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3. Ejecutar varios pasos.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4. Leer métricas y visual.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5. Explicar qué decisión cambiaría en producción.</a:t>
            </a:r>
          </a:p>
        </p:txBody>
      </p:sp>
    </p:spTree>
    <p:extLst>
      <p:ext uri="{BB962C8B-B14F-4D97-AF65-F5344CB8AC3E}">
        <p14:creationId xmlns:p14="http://schemas.microsoft.com/office/powerpoint/2010/main" val="1922417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2B03F07-5D5D-481D-B13E-52195924C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F5D248-775B-419A-A8AD-2FA06570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87423F-F085-4272-AEA1-EF75C98C9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01 · FUNDAMENTOS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19CAC5-980F-49E6-9D8E-500F684E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Train · Validation · Test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BB6271-5756-4601-85A0-20C8DC9E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0606AE-23DF-4315-8EF0-9EA6937A6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7B25B6-6DD2-48B5-AD7E-1E17BD53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DC4D1-A238-458B-B0B0-44050FA62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4D520F-E801-4CAC-8506-8A529EB5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278D0C-7BA7-4EF6-92DC-525A49C8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397764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BED77C-C118-499E-B70B-053308043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286000"/>
            <a:ext cx="388239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 70%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A6D17B-A16C-4C99-AFE5-E2DB82F8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7765" y="2238375"/>
            <a:ext cx="123444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350F76-6E55-4C29-AC36-CCCFB287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5390" y="2286000"/>
            <a:ext cx="113919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VAL 15%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74E7AA-4757-4661-8995-958EC20D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9830" y="2238375"/>
            <a:ext cx="116586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C8D870-4C14-4FB7-86F4-C56547CE8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7455" y="2286000"/>
            <a:ext cx="107061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TEST 15%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B56753-CB89-445E-8753-BB9A51AB6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8F7BD7-25DA-4306-BFDE-A182F3881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927377-1571-4835-97F5-A19279F4E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6213F1-33D7-4120-A500-702D4C85A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Train % (50–85)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Validation % (5–30)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Complejidad (1–12)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Ruido (0–18)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B8570B-A4DF-4070-BE61-1CE2730F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8CBA3E-C760-414C-8EDF-BFF55DEF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2FFE53-8B1A-4E35-8FC4-41C55B1F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8E0165-BE8C-40A1-B81E-86DFF0A1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Tres subconjuntos cumplen funciones distintas: train ajusta; validation compara decisiones; test estima al final. La independencia del test se pierde si se lo usa para iterar.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Mover porcentajes y luego aumentar complejidad o ruido. Observar RMSE de train, validation y test, y especialmente el gap validation–train.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85AB97-02C3-41D2-939A-0CF797A0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89B525-4FC9-49E5-939D-838E602A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AD3CD7-61EE-4E76-AA36-DF30B562F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9D8417-632B-4CB7-8B26-E73F66CB3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Gap pequeño no garantiza calidad; debe leerse junto al nivel de error. Un gap creciente con train bajo sugiere sobreajuste.</a:t>
            </a:r>
          </a:p>
        </p:txBody>
      </p:sp>
    </p:spTree>
    <p:extLst>
      <p:ext uri="{BB962C8B-B14F-4D97-AF65-F5344CB8AC3E}">
        <p14:creationId xmlns:p14="http://schemas.microsoft.com/office/powerpoint/2010/main" val="16337971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6138A7D-7224-43ED-9B32-7A8AF40AA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1E049D-24D6-4E64-9443-F3BBBDFAD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31422E-4816-4187-BB6F-6CE87ABAE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02 · FUNDAMENTOS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2E0561-0F47-4E1B-93D6-2F8E8FFB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Hold-out vs. K-Fold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8BC76A-4396-4A33-9D35-0FA06EE9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1D1A81-C217-486D-B6D2-ED1E18F3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AA177F-B1D5-43DF-88CA-A4611A6C7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448FDE-6105-421D-98D0-E129F289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9C9C8F-D087-4094-9F19-A36720F97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54F31D-D55B-4525-A7CB-6160A8B7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82880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HOLD-OUT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54D11D-02DA-454A-BF0E-E17769C52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190750"/>
            <a:ext cx="20955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414542-057E-47A4-9F56-045A3CE0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3837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20D785-EF4A-4504-A10E-110FBBEB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190750"/>
            <a:ext cx="809625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404281-7A06-4428-9963-4D8E4D0C1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238375"/>
            <a:ext cx="714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2BCF2B-475C-4999-973D-CD31816F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82880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K-FOLD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AD8236-DE0F-4654-91B7-19306B3E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190750"/>
            <a:ext cx="4572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94A12F-19AB-432E-B9CF-C927B547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23837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968EE2-4C8E-4BFE-A5BA-88E5205E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190750"/>
            <a:ext cx="4572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48B1B7-0E4B-4CBC-AAE2-CC393228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23837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4932D1-5A56-4F55-B927-FBA4CDBFF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2190750"/>
            <a:ext cx="4572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55A784-06EB-4957-9CCA-787C2100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3837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35C5B2-707F-4B3A-8E36-C6375A4B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2190750"/>
            <a:ext cx="4572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BEAC01-14E7-422A-8627-8712148E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23837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0D3028-91F8-42EF-BCE2-D642EF3FB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2190750"/>
            <a:ext cx="4572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AB4469-45B0-4D6D-BFB1-55CA078F9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23837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826F87-B74E-4F6A-8F5D-40004CB48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CC3D66-B8CF-4BB2-A77C-402798933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902A38-B242-4838-9F8A-17F21E49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8789E0-4BB9-4F92-93A2-1A34CFDC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K (3–10)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Variabilidad (1–20)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8C4C1F6-81DC-4E44-A458-A766B54C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7DA3979-D5C1-4F74-AF79-AD01278F3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9535201-9838-4372-8791-643DB46F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41BF187-0603-4AE1-A21F-D31BD49D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Hold-out entrega una sola estimación y depende de una partición. K-Fold entrena K veces, rota el fold de validación y produce media + dispersión.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Variar K y la variabilidad. Avanzar para cambiar la partición activa y comparar el R² hold-out con la media de CV y su desvío.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80F5C13-90E5-41DD-A7A3-FD97331B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E58431B-C7CF-4E9F-BF11-89BFDD436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139C387-FEED-4AFC-B017-7B0504540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9B27704-EE9F-41F2-875A-17C6FFBB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La media resume nivel; σ resume sensibilidad a la muestra. La diferencia hold-out–CV muestra cuánto puede engañar una sola división.</a:t>
            </a:r>
          </a:p>
        </p:txBody>
      </p:sp>
    </p:spTree>
    <p:extLst>
      <p:ext uri="{BB962C8B-B14F-4D97-AF65-F5344CB8AC3E}">
        <p14:creationId xmlns:p14="http://schemas.microsoft.com/office/powerpoint/2010/main" val="7995513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0F85A969-6E9A-494F-A2F9-ED532155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0144CF-4710-4091-AD98-F5810CB3D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E93C1-58FB-4C9C-95BC-F72EF28F3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03 · FUNDAMENTOS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7B23CE-F97A-441B-AD38-8126D0E9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K-Fold Visual Laboratory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795808-B169-4505-AD97-D13BB62A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986845-27EC-4949-8E8E-21484A642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EE9D1-3A19-4608-93F0-192BBF07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0141B1-B10B-435B-A66E-47D03FC53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606B8E-D1AA-48D1-A8F6-E1CD1AC9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59CE5D-799E-4F1D-A509-2DB5D3AAF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857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Iter 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DF53A8-31B6-4818-9800-EDF3E2E03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809750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CD0F63-F35C-4E5F-9D34-65DFF945F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1857375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F3CBA3-F006-4494-BA10-1D2DAEF3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1809750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CA741-E13B-421F-A961-C713B1701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1857375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63AC87-08D9-4A86-AC1F-DE430E986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809750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F6E45C-F0B2-4EBC-9C54-142CC0A4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857375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491A87-502B-4623-926A-18E92BD7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1809750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F8B2D3-D8D1-47B7-99C7-0AB0101B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1857375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45B6AE-8022-444E-9D70-ABAC6BD3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809750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4EA443-E094-4834-9DDC-24CC93C7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1857375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0D6F49-5F31-4818-8E39-FF3916327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2098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Iter 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BC20A7-16D7-4148-BDF2-BDECA9E3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162175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E8D4C8-06A6-4E2E-981A-2E5C41EE2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09800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DFAF04-927E-4DA3-AA1F-0A60872E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162175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6D8D32-0FAB-4E45-A84A-AB551FBEF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2209800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573C94-A5AE-403C-A964-CC24F384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162175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28716B-83C1-4BC6-8F4B-613D97A8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2209800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A4AAE88-A5CC-4F5A-8D84-6F595568A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162175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DB29B9-7971-43EF-BB18-054C6F5A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2209800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B59561F-9E5C-433F-AD73-E54DA7DF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62175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99EF73A-C1BB-4A81-B415-97E726E98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2209800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F57B5A4-BD1D-4D51-9296-8B970D9C7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6222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Iter 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0C76EE8-36A9-4D23-AE10-D298DDEDC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514600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9D412FA-0CA4-4405-9374-4C901A9F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562225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E2D4247-37A9-467E-BE9F-D680EA7D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514600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1A7DBA6-0F90-4141-9DA5-DDC32D6D1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2562225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6B71FBC-4A35-45B6-BD49-A7450259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514600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B76F78E-A101-465B-B8DE-9085D631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2562225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4D845EF-52D8-4ED9-B822-DE76E5D6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514600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B464CC4-1528-4F8C-A8A5-420AFA2A9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2562225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9993A96-897E-4ADB-BC1D-3969A8F8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514600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5B1BE2D-1E21-4516-A0D0-D4B3E1E05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2562225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92B709D-3132-4BE8-8C3A-76E4B8B8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91465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Iter 4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F7EF80D-AD5F-47A7-BFA9-9F6B3F30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867025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2F0CDF2-1695-4BFA-A02E-5B832EF71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914650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93700A4-301C-4909-AC0E-6C1592376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867025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557F6AE-4662-4A7A-9FF8-290121B4F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2914650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11C985B-3B2C-4887-B02E-DA2D5876A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867025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C2E493E-2F3F-4BEB-9E8F-DB1EA6569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2914650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4DC22A2-6B00-4E7E-9A7E-94DFBC82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867025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B1B7722-8813-4DD3-AB99-AEAC74D65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2914650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V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62670E1-C9D2-4E52-BFB1-A9E062EF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867025"/>
            <a:ext cx="714375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B4FA3D3-695E-42FA-829A-63EF7EEE3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2914650"/>
            <a:ext cx="61912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061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B030A00-AFB6-4DA2-88AD-6E54EE625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2C4EFDF-DB82-4EFF-A14F-D09186873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E852B59-1084-4D29-BB5A-59B77086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C9AEFBF-C706-4D8E-8BD0-E9FB402A6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K (2–10)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Shuffle: mezcla previa de filas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FEF117A-0D6B-4721-8079-AFC3022BD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F1355A0-865B-427F-AB24-A874AB917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5B6E1E37-D4EA-4D31-A849-9BAE5596A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71BE566B-0E4F-433E-A9F2-64D6D319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En cada iteración un fold valida y K−1 entrenan. Tras un ciclo, cada observación fue validada una vez y usada para entrenar K−1 veces.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Elegir K, activar o desactivar Shuffle y recorrer Paso. Seguir iteración, score del fold, media acumulada e historial.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3212949-92FC-4E63-B230-D3C36A22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6E76859-A120-4618-8B07-CB343ACA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D4EB9DA9-EBAD-46A0-BBC2-A064B66E7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7239E6F0-67F4-4F19-B7BF-EAC3AE49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Shuffle es apropiado si el orden no contiene estructura; no debe aplicarse indiscriminadamente a tiempo o dependencias.</a:t>
            </a:r>
          </a:p>
        </p:txBody>
      </p:sp>
    </p:spTree>
    <p:extLst>
      <p:ext uri="{BB962C8B-B14F-4D97-AF65-F5344CB8AC3E}">
        <p14:creationId xmlns:p14="http://schemas.microsoft.com/office/powerpoint/2010/main" val="18955979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43AF84-F8A3-4A56-9DFC-0688E699F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09D5CA-F6C6-41BB-9AD6-41CB6290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E4E55D-20A6-415B-A88C-6FC707C2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04 · FUNDAMENTOS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F04BD6-A16D-491C-A905-D359A0345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¿Cuántos folds elegir?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4A2A42-4D0C-48BB-8616-A30A747A3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4E0DAC-5EE7-4BA6-8B80-C25EE4A9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F39B89-0517-420A-A65C-9B4E9A5C7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98E17A-D9F5-4CC6-8BE1-62B16F92B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9578BC-EDD8-4614-9826-041E6F6F0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3B2733-5AAB-4A41-9894-93C79977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8859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K = 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A13297-87D0-47CC-B07A-4CA926B36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266950"/>
            <a:ext cx="342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AB2911-0176-4D5D-ADCC-441E89B0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14575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80% TRAIN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002062-BC03-4BC0-9E53-8F49CD67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266950"/>
            <a:ext cx="1428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EAB58E-7E6A-4680-99A1-6CC158D8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14575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20% VAL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82092B-2C8F-46F3-8500-5AC9F71F2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3812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7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Costo: 5 ajustes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00776B-D14C-4A4E-BBC9-F1B85DB7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F1170F-3B8C-4C35-9AA7-4DBBCCAFF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E002F3-0A98-4CBC-BEED-370EC5494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51DBE4-D0A5-4A06-BC37-7829EF4C5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Nº observaciones (40–400)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K (2–20)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869DC0-C3A6-40CC-97CF-1924BCA3D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F1A02E-6D0E-466D-AB16-961DC9CC4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81C172-6EE8-424D-9B3E-0826E1B3A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AFC3E2-CBD3-4DC9-98EE-ED6000773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K determina la fracción de train (K−1)/K, la fracción de validación 1/K y el número de ajustes. Más K no significa automáticamente mejor.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Cambiar N y K. Comparar train %, validation %, costo relativo y estabilidad estimada; observar las curvas ilustrativas de sesgo y varianza/costo.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9F222E-9B08-435C-8853-794DA2EE4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C1BAEB-0CDD-4A7C-A7E7-5300B94A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F6A0E7-86E0-4A7C-A055-3D90E7CE6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C858B4-C6FB-4239-807A-AAB198FCC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K=5 o 10 suele ser punto de partida. El valor final depende de n, dependencia, algoritmo, métrica y presupuesto.</a:t>
            </a:r>
          </a:p>
        </p:txBody>
      </p:sp>
    </p:spTree>
    <p:extLst>
      <p:ext uri="{BB962C8B-B14F-4D97-AF65-F5344CB8AC3E}">
        <p14:creationId xmlns:p14="http://schemas.microsoft.com/office/powerpoint/2010/main" val="10013621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33D49C0-1242-4F2F-8D0B-A68EFDC1C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E0C77E-666C-4D90-A7FC-88CFFFB10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C0B07C-D775-4B0E-9CB8-A822C9E58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05 · SPLITTERS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BDE523-84E9-4697-B6F7-A3466D755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Stratified K-Fold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8AE811-8288-4F7B-BA4C-5A2F3CD34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538343-5844-48AA-A030-4B3D9AB05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EBAED1-FD4A-42C8-8D2E-B6EC2195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FE6DBB-4844-4A66-B614-D549AE99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EB0FF4-32C1-4FA8-8861-3A5280127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834335-0C90-4D19-AD38-B7A0663A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906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F33A77-C134-424F-A38C-89B6DDEF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095500"/>
            <a:ext cx="895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90% 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00B151-ED18-4FD1-97C7-9ABCF2CB1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686050"/>
            <a:ext cx="99060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439B1E-F30C-4EE6-85D5-FDB6EBEB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733675"/>
            <a:ext cx="895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10% +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820D17-1A0F-4D35-A699-D6920D93F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047875"/>
            <a:ext cx="9906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0E7E8C-97C1-43FA-9EB1-C5734D25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2095500"/>
            <a:ext cx="895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90% 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92617D-F31A-4BA4-B568-DD0940D1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686050"/>
            <a:ext cx="99060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B8A890-AE86-4FB4-A1EB-72875D3E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2733675"/>
            <a:ext cx="895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10% +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B91B0C-506F-4DA1-9C83-D47EA6BF7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047875"/>
            <a:ext cx="9906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0F798F-E572-424E-81B4-380C902C2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095500"/>
            <a:ext cx="895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90% 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0CD293-3186-44D8-A5DD-7AD9D931D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686050"/>
            <a:ext cx="99060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F1EA96-CAEF-4616-B491-20457AA82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33675"/>
            <a:ext cx="895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10% +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771479-689C-443D-AC80-565C9A3F1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047875"/>
            <a:ext cx="9906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882928-2D7B-41D7-A2F3-8676671D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095500"/>
            <a:ext cx="895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90% 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474913-2772-4349-B228-AEAC8A15E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686050"/>
            <a:ext cx="99060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6CD217-F879-4713-9409-C6C38ECF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733675"/>
            <a:ext cx="895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10% +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C8C7CC9-FDA4-46DD-BB8F-E6FCF897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047875"/>
            <a:ext cx="9906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23C359-74A7-415A-B682-99DF2F15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095500"/>
            <a:ext cx="895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90% 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971D2A-62F0-42D2-BC43-A7613281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686050"/>
            <a:ext cx="99060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C1399F1-4179-4F67-9478-FAB76AD4E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733675"/>
            <a:ext cx="895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10% +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91217B4-908A-4795-B23F-B9B9EC6E3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04800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proporción preservada en cada fold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72BB17B-DCE9-4174-9E75-6025B4B0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EEDD803-8148-47F2-AE77-1992F1E1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DAE17E4-008A-429E-BC6D-CD3BADC5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7FF1E63-416E-486F-AF8A-358F164A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Minoritaria % (1–40)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K (3–10)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Usar StratifiedKFold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37FC989-2DA1-43A8-97EC-0BDBD05D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A9898F2-06C3-4319-A5BD-56D7436E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A8F3FA2-BE45-4741-8E2C-0247213A7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868D9C3-A95F-489F-8CCF-0648AB2B3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La estratificación conserva aproximadamente la proporción del target en cada fold, reduciendo folds sin positivos en clasificación desbalanceada.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Reducir la clase minoritaria, aumentar K y alternar StratifiedKFold. Comparar folds sin positivos y dispersión de la proporción.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711B693-D12B-4CC0-B59C-97647F4F9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3265BFF-ED19-439F-8973-52A83533B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9BF2FAE-1932-4DD3-A4E7-13560FBAB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15942C0-9AC1-47A9-A7DF-8E9D991F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Estratificar estabiliza prevalencias, pero no corrige leakage por entidad ni reemplaza métricas adecuadas para clases raras.</a:t>
            </a:r>
          </a:p>
        </p:txBody>
      </p:sp>
    </p:spTree>
    <p:extLst>
      <p:ext uri="{BB962C8B-B14F-4D97-AF65-F5344CB8AC3E}">
        <p14:creationId xmlns:p14="http://schemas.microsoft.com/office/powerpoint/2010/main" val="10290526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4A29562-70FA-467B-ACB5-5C4B50633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F3531-F83E-4AC7-8D41-293ACD9DB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E5F254-35F0-49A0-9E9C-AEFA8E4EB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06 · SPLITTERS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08D0DC-EBCB-41CE-8530-4082253A7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GroupKFold y leakage por identidad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3576FB-03A8-44DA-836F-08E7A13C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1B0B42-4220-4BA6-B907-E0A359EC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6B32BE-876C-4996-8581-B93171C1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4C3DE1-46A4-464C-93D8-44E587A1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CB38F2-304E-4E6D-8A63-38B126C5F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9372FE-3A2E-47AD-A43D-C45521520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145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B11837-AC4D-420A-9D6F-49EB3895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288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G1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623D19-3C7C-4C6C-ABDE-24472292B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1145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22B6F4-6380-494B-957F-9DE48993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2288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678A18-FE7B-4832-B14E-E998B2AF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145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2373DA-5363-4BFA-9836-D2F32199F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2288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421CF9-7E5D-4DD3-84F4-403CA5C8E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1145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34D365-C4A8-4F1B-98CB-1727EFD6A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2288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BFA5F2-731D-4732-89C3-A7637CEAF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1145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A26180-3652-44D5-9F7B-36EE5A85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288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864B4B-C2A8-4346-BBD1-4DE80CF43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1145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56D476-84CC-4507-83D3-E82EEC8B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288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G6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FBACE0-A60B-4363-9744-26BEC172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289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814602-6F1B-40EE-A52C-F9DC8E631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43225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G7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8F6072-0AE2-4B05-9298-E7289CAA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8289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61CDDD-DAB1-4AC7-BD02-5CF7609F6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943225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G8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04E8DF-E9A8-4CED-9250-90B86C1C2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289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FD51B5-5874-4955-B4A5-9959CFA91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943225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G9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D62EE7D-77AB-4E17-A301-53066C30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8289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65C2B3-F44F-4151-9AF1-D1647AB08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943225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G10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3EA2FD5-9781-4FE3-8662-519058F41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8289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3C19776-9905-48AE-A6EE-18000DC75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43225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G11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1DD9632-FDED-4F70-9977-52B9901A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8289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C3C4079-F9D0-4649-B9BA-954B44B7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943225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G12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B4484C0-F7AE-47F9-B70B-CD1BCBF65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A6C5439-540C-43E5-9EF2-BAD790F3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4F6B6B6-DCC2-482C-BE61-043CEA1CA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F6EBCE6-CAE7-4ACD-B600-26E6D229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Nº grupos (8–30)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GroupKFold: activar/desactivar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9094B85-00B6-4DC9-813C-27E992BE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2D07E68-9051-4CC8-8023-A3FA85439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4B2CAE8-5929-4872-A31D-6EC722E0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C905AB3-D3D3-40D6-A17F-C3DD6405C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Cuando varias filas pertenecen a la misma entidad, el grupo completo debe quedar en train o validación. Compartir identidad infla el score.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Cambiar el número de grupos y alternar GroupKFold. Comparar grupos compartidos, score aparente y score honesto.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FCF4FBD-6AF6-4444-ABF2-4D10D9C1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CC4D7FE-1735-41A9-9CEA-79F88179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CD14D3C-474F-4334-A38F-A1352007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75C01D7-3091-4CD3-9159-540DDAB17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La unidad de generalización puede ser cliente, paciente, empresa, dispositivo o persona; no siempre coincide con una fila.</a:t>
            </a:r>
          </a:p>
        </p:txBody>
      </p:sp>
    </p:spTree>
    <p:extLst>
      <p:ext uri="{BB962C8B-B14F-4D97-AF65-F5344CB8AC3E}">
        <p14:creationId xmlns:p14="http://schemas.microsoft.com/office/powerpoint/2010/main" val="14362385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6986F96-E6C6-49AC-8E92-3B261BE2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17741-5637-4A0E-9B61-583EC403A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119C25-A863-4BF6-BEAE-DA1ADA62F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07 · SPLITTERS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5CD240-49FE-479A-8E34-B729F0C1B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TimeSeriesSplit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88692E-9C55-4EFA-B071-49E14423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C123C6-23DC-4C29-ADC1-B50AA7AD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6EFD0-663E-4DFA-ACBA-0DF1D576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567ED0-F8D8-48CA-BC65-E79FE725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703D5C-D1E2-4C66-B375-6AC5B52E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BEDFF6-F8DB-4E6B-B5D0-0E754B53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05050"/>
            <a:ext cx="36195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AE1AF2-36E0-4D7B-AAD2-526B514F5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52675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PASADO · TRAIN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9AA006-2663-4D74-8CF8-CA417CEB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305050"/>
            <a:ext cx="809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044144-367F-46D4-A9C0-72365E91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352675"/>
            <a:ext cx="714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GAP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3E4477-36DF-4FBD-895C-5C8B617C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305050"/>
            <a:ext cx="1619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B0C4C9-5B60-4E94-8C21-A55EB63F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352675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FUTURO · VAL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77141C-D29B-4BCC-AE95-B8C6D004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05125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→ tiempo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C3AE3E-9E3E-4D63-BCBB-5EA40305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2234F7-E3CA-405C-B84E-D34A461E0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CC14C0-00BC-4D27-B6B5-4AFBF71D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2A7A96-5917-4908-9881-1768626C4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Gap (0–8)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Horizonte (2–10)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Mostrar KFold incorrecto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871EF6-DD29-4427-A665-19F039A0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E520BA-7B6D-446F-A8D3-BDE9CAC9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3C9760-9F5B-4205-BC10-4CC999E0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C17478-DC20-433E-B434-4653DD15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En series temporales el entrenamiento debe preceder a la validación. El gap crea una zona de seguridad y el horizonte representa cuánto futuro se evalúa.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Modificar Gap y Horizonte; recorrer ventanas con Paso y luego activar Mostrar KFold incorrecto para observar future leakage.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99CF40-40F3-47C9-A318-88D9695D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757387-79B2-4F38-9011-DD1E7F3B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197611E-F6A0-44B3-888F-573759EE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508C7E-F173-451E-A15A-99024ADF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El esquema debe imitar el instante real de predicción, disponibilidad de variables y horizonte operativo.</a:t>
            </a:r>
          </a:p>
        </p:txBody>
      </p:sp>
    </p:spTree>
    <p:extLst>
      <p:ext uri="{BB962C8B-B14F-4D97-AF65-F5344CB8AC3E}">
        <p14:creationId xmlns:p14="http://schemas.microsoft.com/office/powerpoint/2010/main" val="20600287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B620C40-69C1-4CA7-804F-253F9673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C265FD-0532-4DA9-853A-0E00B6C64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9719A0-E5BE-4A5B-B3DE-FFEF32FB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08 · RIESGO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8A722-BEE8-4DDE-B3B0-0A1337FC0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Data Leakage Laboratory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17FA33-9F35-4E03-AC00-EF4AB847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8D094D-180B-4BCA-A275-9B140C76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5FEEA8-F620-419B-95EA-DFEB4085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9BB9F-AB12-46DD-BFC1-C6E14CC3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375521-B0AE-41B8-9ED4-7C7DB2AB0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13ACB0-1AFE-4BEA-98B8-4FA4ADBC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05050"/>
            <a:ext cx="838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E3A785-E433-4E5C-AD26-BB32935AA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352675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Datos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E38FE9-7EA8-479E-87FD-84B184E6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1175" y="2305050"/>
            <a:ext cx="838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7BFC81-0472-480B-A84C-C4C01E057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352675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Split CV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B435DD-2725-48BD-9B90-AA6D5478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305050"/>
            <a:ext cx="838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18E211-EE43-46A9-A8F0-93F6D375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1775" y="2352675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Imputar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F0A71A-DCFA-45B7-896F-46C60EEB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305050"/>
            <a:ext cx="838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671B8E-5A6D-4971-92CC-260A3488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352675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Escalar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C1BB84-976C-466E-BEE9-76184360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305050"/>
            <a:ext cx="838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20C83E-0DB5-4F04-AA4E-F6FAC0AA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2352675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Features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51CAE2-05F9-4A9D-9F12-3F316C782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2305050"/>
            <a:ext cx="838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E88C4C-ED5B-49AC-96BB-5B94DA3B6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352675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1D61DC-2E3A-41FE-8ED7-BA563F4C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305050"/>
            <a:ext cx="838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021020-DBF0-4FBC-BD24-DB28F7E06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2352675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Score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2B1AE8-095F-4A3B-AB5B-02A4127A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21F99E-E1BA-4C70-8FCF-E572B3BF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4C165C-256D-4264-B834-79B4034C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603401-C41C-492D-ADC7-29591EB81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Imputación global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Scaling global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Feature selection global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PCA global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Target encoding global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6B0B0E-0597-4FEB-AC26-C0E0DF20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CB7F39-5453-468E-A6F3-5EE459C74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CC379D8-D240-4B4C-B496-2D7F79DAD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A21B56F-9E1A-454F-840E-6056F563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Una transformación aprendida con todo el dataset transfiere información del fold de validación al entrenamiento. El Pipeline debe ajustar cada etapa dentro del fold.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Activar errores uno por uno y comparar score reportado, score honesto, inflación y riesgo de leakage.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CBE59F1-88E1-4DC6-B246-2A953C9E8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C0D47CA-EE0B-43EF-B4BD-48CCC8B3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0C4418F-E93D-4BDF-9333-5AEAEB22C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4D48DCF-40C3-43A7-A112-F814A07C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El target encoding recibe penalización adicional en la simulación porque puede filtrar directamente información del objetivo.</a:t>
            </a:r>
          </a:p>
        </p:txBody>
      </p:sp>
    </p:spTree>
    <p:extLst>
      <p:ext uri="{BB962C8B-B14F-4D97-AF65-F5344CB8AC3E}">
        <p14:creationId xmlns:p14="http://schemas.microsoft.com/office/powerpoint/2010/main" val="139892658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A3CC5AA-5534-4185-A60E-2FC81DC2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7477A2-2ED1-402F-8AE4-10F25B98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93EAFC-8A5E-4C55-9418-3B144A2F1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09 · RIESGO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CC27F7-3208-4F70-AD22-DAA702F7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Overfitting y Cross-Validation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665ED8-D9D5-45FD-BAEE-8F4B0851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E79E9-72AA-4795-BBD2-7ED7842C6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002DD6-3A99-4158-8A92-7D0F4BE65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946CE5-DFDD-4F49-A77C-559881456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2FA93E-D8C1-4A0C-A80E-9A34D8D3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641582-53FF-4F41-8CB4-18B836F6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000375"/>
            <a:ext cx="561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EF8016-0697-452C-A70F-704A5D92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905000"/>
            <a:ext cx="19050" cy="1114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20E906-C62E-456E-9856-26997AEF5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90750"/>
            <a:ext cx="209550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51CD7B-5AB1-4BB1-860B-74F9933E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2571750"/>
            <a:ext cx="20955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898DFB-7ED7-49CC-84BF-8412BF202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2286000"/>
            <a:ext cx="20955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03ED64-A711-43FB-89BD-84868A8C5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47925"/>
            <a:ext cx="209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545425-C634-4CFD-A9FB-EF6A4343F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400300"/>
            <a:ext cx="2095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103407-A463-4FE9-9B5B-AC7C35BA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314575"/>
            <a:ext cx="2095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61F952-9BBC-40A9-8C8F-7B344A42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505075"/>
            <a:ext cx="2095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7CB77F-CAE8-40E4-ADB7-BED1C8BF7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52650"/>
            <a:ext cx="209550" cy="847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DEB0F8-0394-40DA-80A6-0B8FC243C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581275"/>
            <a:ext cx="2095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61B45B-A90C-487C-87AA-6AE888FE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952625"/>
            <a:ext cx="20955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8A778C-00F4-4ED3-931F-C648681EE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638425"/>
            <a:ext cx="2095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B7773C-C8DA-49A8-AA08-88A2825D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1714500"/>
            <a:ext cx="209550" cy="128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5841FA-FC3D-482F-8A75-292EFCA03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18859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train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D98C6E-C2FA-4403-8870-51EACBF8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85950"/>
            <a:ext cx="428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B718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B7185"/>
                </a:solidFill>
                <a:latin typeface="DejaVu Sans"/>
                <a:ea typeface="DejaVu Sans"/>
                <a:cs typeface="DejaVu Sans"/>
              </a:rPr>
              <a:t>CV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95BA25-55FA-4B07-907A-F8529600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DAB606-0129-45CD-9FF9-9A961550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4F58A59-E788-4CCE-BF77-45FAAC0F8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0B67366-6906-41D1-AD40-B43FD4FAD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Complejidad (1–18)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BD56953-E12A-403F-A70D-6CA1AE08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B6371D1-227C-4948-9110-0CAF7BC40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448E78A-3638-41EC-A11F-4FBE9C8FD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0AE1530-568C-4A03-94A5-674187003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Underfitting: modelo demasiado simple. Overfitting: el error de train baja mientras empeora el error fuera de muestra. La señal central es la brecha.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Aumentar Complejidad y observar la curva ajustada, Error train, Error CV y el estado didáctico: UNDERFIT, EQUILIBRIO u OVERFIT.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8CDCDC1-74DE-4285-A90C-5E8CB9240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61342ED-312D-456A-BC46-B626ED34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87F74ED-03AE-4F9E-87BF-5BDA5846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AF310E4-812C-4049-850F-A731C2F5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La complejidad debe elegirse por evidencia fuera de muestra. Las curvas y los estados de este laboratorio son conceptuales; no provienen de un ajuste empírico.</a:t>
            </a:r>
          </a:p>
        </p:txBody>
      </p:sp>
    </p:spTree>
    <p:extLst>
      <p:ext uri="{BB962C8B-B14F-4D97-AF65-F5344CB8AC3E}">
        <p14:creationId xmlns:p14="http://schemas.microsoft.com/office/powerpoint/2010/main" val="29479691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D12D4CF-9E32-40D4-837C-A09529BFD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743D29-002A-446D-9DD0-ACB856602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9681ED-19FF-44EB-A05B-51D557DD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10 · RIESGO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8609EE-94FF-437D-B401-E7BECF292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Repeated K-Fold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7364DE-7D70-45BF-813D-38F035F9E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89F15D-28A1-495B-A956-A66391BF0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86A1F8-EECD-457B-8E4E-CA36C183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089047-1581-4BED-A6EE-D0141B025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3D8042-C41E-47F4-BAAF-CFE928B4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4C4152-F10E-4E82-AE82-190920599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886075"/>
            <a:ext cx="400050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8C3721-55C5-4481-B6C9-0D5372D6F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2695575"/>
            <a:ext cx="40005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1F3CEB-A5A6-4C93-9C6C-0740C0B51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2438400"/>
            <a:ext cx="4000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DF4D3B-58AA-4C14-B41B-53BFAFF8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2124075"/>
            <a:ext cx="4000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244340-9B3A-4B27-BBED-C5EFED42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1838325"/>
            <a:ext cx="400050" cy="128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AC787B-A07D-4EF0-8CA2-E801D8C9C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1695450"/>
            <a:ext cx="4000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668C3B-7A76-4A33-ABC1-86E1F54E2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905000"/>
            <a:ext cx="4000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F3C28E-F272-4CDD-83E3-B10D8439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2219325"/>
            <a:ext cx="40005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E9B9D7-7748-4EA3-AA8C-80489ED3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2533650"/>
            <a:ext cx="4000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CEA269-F118-4950-9034-0F9F2550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2762250"/>
            <a:ext cx="4000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ABC941-6A87-4386-95A0-1DA24E5C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933700"/>
            <a:ext cx="4000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A48F5B-21A2-436A-9053-AAD8ADDBB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18288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distribución de scores · media · σ · rango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DDEACD-FB1E-4139-8639-F4627B6D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5FAFAD-6C99-46BA-9DF2-5019D7E6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D18F24-536B-47EE-B42A-E0EE4459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5DD710-5DF2-4D8E-8EF5-54FBD210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K (3–10)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Repeticiones (2–30)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3E86308-881C-47E7-BC58-78B2AF64B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FDDAC7-8227-4FFD-88D5-DC0804A5E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69BE7A-0D33-4DAC-B416-A12F04E80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8DF1607-5289-4594-B897-FC5F68FE1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Repetir K-Fold con particiones distintas aproxima una distribución de desempeño y permite estudiar media, dispersión, rango y colas.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Elegir K y repeticiones; usar Paso o Automática hasta completar K × repeticiones scores; interpretar el histograma.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C471D8A-8906-48BC-91C2-F34447558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FCF439F-0161-493E-B6F4-F04711D2C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964C2FD-4DE2-4711-9F6C-F224FE177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6DA898A-B51C-4D0C-B6E0-4BA38A618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Más repeticiones mejoran la descripción de variabilidad, pero no solucionan un splitter incorrecto ni independencia violada.</a:t>
            </a:r>
          </a:p>
        </p:txBody>
      </p:sp>
    </p:spTree>
    <p:extLst>
      <p:ext uri="{BB962C8B-B14F-4D97-AF65-F5344CB8AC3E}">
        <p14:creationId xmlns:p14="http://schemas.microsoft.com/office/powerpoint/2010/main" val="104051276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1395911-6C76-4D1F-9A03-6F4ED421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5EEAD0-B8BC-401D-A258-3EAD3B0E4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C08FE6-C7D7-4FFE-AF1F-92911DE8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11 · SELECCIÓN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20C997-21DA-4182-A81E-78E3CF5A4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CV + Hyperparameter Tuning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E720A1-45FB-48D9-A4C2-C0C7C654C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464FC0-CD94-489B-9F3E-47A241EE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6CF53-F5F9-4D36-8D51-B5CB30F90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3172AB-C7F5-42A9-9413-71EB0275D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813C95-B27A-45BF-B72E-7EB0C8345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682FF9-45D7-476A-8B07-FFA7CF4F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9050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F8E088-6954-45A1-9034-19E57246F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19050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62D758-8827-4502-9415-FEBB2B54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19050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C7DF92-CFFD-4EC0-BB9D-D6916B3B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19050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C4ACF2-607D-431A-B644-02C05A86B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9050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176610-B4D4-4B87-8213-A7A8EC451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050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0D8C57-AC81-4234-8C72-AF5E1751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19050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A190DB-071F-4807-B8A9-D730B9B8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2288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70AC81-49DE-49E8-9623-0534B97EB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2288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8B02A7-CE30-467A-A35D-35F5EA3D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2288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1D1A8F-88AC-4FAD-99A3-5B9789AB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2288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F42BA8-9445-4867-A42F-A6D21F670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2288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133140-6B1C-4550-A875-7BB14A38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2288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E9A0E4-7017-4202-9198-DFB82EA6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2288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F3899F-1404-46A8-8D81-8C6DCF6EF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5527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DE6C00-7187-48B2-B19B-2490C559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5527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CCFC3F-979C-471F-B62C-31B2D9F8F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5527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F9A609-A5A7-4FF1-83B7-AC5C0E56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5527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210C1D0-CB13-4379-AE60-323947828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5527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3FE6383-7D7B-473E-8FCD-315AB1007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5527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05EC5CE-AFF1-4DF2-A7AD-DC8ABA87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55270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E7EF1F1-D4AE-48A4-A243-BC5EC401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8765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0E871C7-12C0-4A45-B96F-00AA55672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8765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A95EB5F-2D2C-4147-B88B-2AC09727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8765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187E3D2-EE4F-4D4D-AEBA-711036EF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8765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216BD33-0959-4B78-BE8C-310B18D3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8765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895B4B3-1B41-4A79-85E6-DB13B25A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8765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417A250-8B9F-4B82-86A6-F7C6D99F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876550"/>
            <a:ext cx="55245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B0D99CD-DB9D-4C5C-BF89-0BE738F44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14675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max_depth →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3E41DB9-2DFF-4B13-9AE6-9D7F8019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33625"/>
            <a:ext cx="904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12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min_samples_leaf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1DAC46A-1081-4681-B26D-723A23D3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69A83C7-E4B4-4FFD-9F08-DFFDEE53E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42BC947-E5BC-49B2-9D89-E93EC377D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A4A0B40-C886-4E78-B8B0-57BF30545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max_depth (2–14)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min_samples_leaf (1–10)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1CEFEAF-5232-4636-B9E2-83B846AA7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7F4ECCF-93FD-4DD4-844C-C624673C8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49A91D5-75CB-473B-9101-59A5D027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768D945-6DD9-4682-B130-A09716FB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Los hiperparámetros se eligen por score CV, no por score train. Probar muchas configuraciones aumenta el riesgo de seleccionar ruido.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Explorar max_depth y min_samples_leaf; leer la superficie de búsqueda, mejor CV, mejores parámetros, train del mejor y gap.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3129889-CF8C-4B27-A8F2-C3A62F87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E774FCB-C68A-493F-8911-05126C3B4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FF9C05F-A19B-499C-BA1D-BF04686AE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A7A97874-E27D-41DF-ADBA-08A0F9B51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Nota de uso: la versión actual recalcula la grilla completa; los sliders muestran valores, pero todavía no resaltan la celda seleccionada.</a:t>
            </a:r>
          </a:p>
        </p:txBody>
      </p:sp>
    </p:spTree>
    <p:extLst>
      <p:ext uri="{BB962C8B-B14F-4D97-AF65-F5344CB8AC3E}">
        <p14:creationId xmlns:p14="http://schemas.microsoft.com/office/powerpoint/2010/main" val="202158763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563FD5-90C8-4B7F-9928-EB44F61B1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5E26D4-BDF6-486F-90A1-70C28E0A2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A86E63-F7D8-4CBA-BA45-9500F64E0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12 · SELECCIÓN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B0CB46-9879-4B21-9260-C8D33728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Nested Cross-Validation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3E8C3-3ACB-45AF-BEC3-9E85A639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D5D67-E6BB-436B-888F-4F41B0320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839F40-4174-4E15-9961-E78A8EC83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A009A3-2D15-48CA-ABA8-C5438559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E9F3EC-B131-43C2-BE8A-7A5E2D16C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18B600-61B7-4145-82B3-C779B50CE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733550"/>
            <a:ext cx="2857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D99F05-E329-448F-8466-5747C926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047875"/>
            <a:ext cx="1524000" cy="9048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DC00A7-E5E7-4E6B-8359-1FCE6704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18097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OUTER · evaluación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7B79E2-878D-4405-8726-3089E5131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266950"/>
            <a:ext cx="114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INNER CV</a:t>
            </a:r>
          </a:p>
          <a:p xmlns:a="http://schemas.openxmlformats.org/drawingml/2006/main">
            <a:pPr algn="ctr">
              <a:def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selección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2AB479-7286-4D0F-892D-BB9F6F0F3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752900-B59F-4B25-A3CC-A05159A8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0FED40-E120-411E-924F-1B7284DBC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75AD28-D0D3-40C8-BD3E-A5178A48B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Outer folds (3–8)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Inner folds (2–6)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DABA23-A0E1-4280-A4D0-F4612BB7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6B196F-4958-40F7-8A99-38D0B473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97663B-ECA4-426C-A353-743F7DB5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1F854A-81BF-455D-AD1B-D48DDDFA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Inner CV selecciona hiperparámetros dentro del train externo; Outer CV evalúa el procedimiento completo con datos no usados para seleccionar.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Cambiar outer e inner folds y avanzar. Seguir el ciclo interno, el hiperparámetro λ elegido y la estimación externa.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648225-FEFD-4AC5-B4D4-4B4DB46F4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6B7BFA-4593-4F39-B562-03501F8A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FAF845-F94F-471E-AF0E-DC2F09FD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B7185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D74E23-F3C3-4987-AF35-A51589E42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Costo aproximado: outer × inner × configuraciones. Se justifica cuando selección y evaluación no pueden reutilizar la misma evidencia.</a:t>
            </a:r>
          </a:p>
        </p:txBody>
      </p:sp>
    </p:spTree>
    <p:extLst>
      <p:ext uri="{BB962C8B-B14F-4D97-AF65-F5344CB8AC3E}">
        <p14:creationId xmlns:p14="http://schemas.microsoft.com/office/powerpoint/2010/main" val="209632694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AB677BB-C160-4ED0-B012-D68B42D0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2EF34-5552-4C32-B71F-1C984CAF3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3125F9-2D00-452A-81BD-84D0FCBF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13 · DECISIÓN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9955A5-3DB8-4C8D-A5BA-45D13F7B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Métricas y estabilidad entre folds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EC24CD-1F83-45EA-91C7-ECCD1FFDB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8A462A-C247-408D-B2A2-7DC0728BB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23C643-EEE7-4B80-93E5-66E666F1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17A051-268C-4A07-B7B6-752B2BFD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3A6CC4-6449-4E50-873F-574E08798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A2A053-F887-41E0-AC64-2827672B4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95500"/>
            <a:ext cx="285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4D77C4-8381-4114-A56C-72F063892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028825"/>
            <a:ext cx="28575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A2CB72-06DD-4D81-BCAC-8EFF464C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2162175"/>
            <a:ext cx="28575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E9CE02-948E-4EB5-97B6-862554678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1971675"/>
            <a:ext cx="28575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FA8985-4AB4-47E9-988E-0D509068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2066925"/>
            <a:ext cx="2857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BC6975-BD52-49F3-B3D1-52F34784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409825"/>
            <a:ext cx="285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F46225-6E31-4EDE-AE1A-9E9A2964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1905000"/>
            <a:ext cx="2857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9C3695-A820-4545-AD9F-483CFFECF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276475"/>
            <a:ext cx="28575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00E271-1B50-428E-BF1E-CB329A82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952625"/>
            <a:ext cx="2857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A492D9-C903-4FAC-B688-00116CEC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476500"/>
            <a:ext cx="285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EFCCFB-AAAF-4689-B78E-134F6BD9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000250"/>
            <a:ext cx="28575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1EEAA6-44DB-442C-A8B8-B14FCABD6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1962150"/>
            <a:ext cx="285750" cy="1133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4221CC-40FE-4C80-AE7A-6862A6028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2028825"/>
            <a:ext cx="28575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E212CC-BC85-4A60-80C1-C695DC939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33575"/>
            <a:ext cx="28575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B83C84D-85DE-4E51-A24E-9CDE9AA3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1981200"/>
            <a:ext cx="285750" cy="1114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8BF54B-1D9D-4296-9A72-68FC1FD69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143250"/>
            <a:ext cx="152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Modelo 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C5FB1B-839F-4041-90F6-3B86C1359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143250"/>
            <a:ext cx="152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Modelo B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26BCC04-E47D-4FAC-8903-CEAA329E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43250"/>
            <a:ext cx="152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Modelo C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D680657-BE11-48F1-AD31-684437857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50DFB2-F205-4609-8F98-0A0348BC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06C7A3-6E85-4C38-A04E-C0C9DCD14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74178C8-BF4F-475C-8511-A7158DE2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Métrica (8 opciones)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Costo falso negativo (1–10)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C124B16-3AC5-4D23-8AB3-D7D8C6C5F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0AE2B57-C5E0-4B23-AD4B-DA1F97427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356099B-2041-4FFD-B7EE-960A7664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FB00709-9C16-4604-AE9A-2C4473341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La mejor solución depende de la función de error. Una media aislada puede ocultar fragilidad entre folds y costos asimétricos.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Elegir Accuracy, Precision, Recall, F1, ROC-AUC, RMSE, MAE o R²; elevar el costo de falsos negativos y comparar modelos A–C.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5E0AB71-46DE-4583-BF95-788629596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C464305-7782-4D72-86ED-CED7BB7B8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08E792D-5342-4C4F-A092-C232C49EF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935DE92-7D9E-4707-AAB7-57B7ABD2A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Clasificación: maximizar. RMSE/MAE: minimizar. El costo falso negativo vuelve especialmente relevantes Recall y F1.</a:t>
            </a:r>
          </a:p>
        </p:txBody>
      </p:sp>
    </p:spTree>
    <p:extLst>
      <p:ext uri="{BB962C8B-B14F-4D97-AF65-F5344CB8AC3E}">
        <p14:creationId xmlns:p14="http://schemas.microsoft.com/office/powerpoint/2010/main" val="24509524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4AC993D-AE90-4F99-9B91-2D34765A8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7AB12C-DEDA-4C18-ABA5-9B5225FD0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5B4793-CF1F-4CF1-A6F9-2DF394036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LAB 14 · DECISIÓN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04A989-1D5F-447B-A297-8ABF8770E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Cross-Validation Business Lab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05EE30-9829-417B-874E-2E92FB733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Qué representa, cómo operar los controles y qué conclusión debe construir el estudiante.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D866C-9572-484C-90A9-4D57C521F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3D4EA0-8A4C-4C16-8B70-F622CF86C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CA78E9-0E80-4888-B234-1B028EE72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258732-0682-4091-A854-6BB6A8C8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858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80A40A-7FCE-4A66-B94B-2D5B2EBD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43125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B5A06E-17B1-48F9-905E-B633B9A0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Datos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2A5F60-24F0-4EAC-B866-CB5D1083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62225"/>
            <a:ext cx="4095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A95A5D-DE9A-4325-B9C6-925AEB7F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43125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61DE40-82B9-4CE0-AA7E-C4E1141E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428875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CV design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22F077-CC12-4CB4-9FB1-ABF40884A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2562225"/>
            <a:ext cx="4095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5B7418-3F4E-467A-90E8-32F9806E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43125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46C714-547B-4FEF-BB61-13FF8F03D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428875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F4891C-AF15-4CBD-B907-3D2482FE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562225"/>
            <a:ext cx="4095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EBF006-59E8-44B7-AA6F-5B9B814D1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143125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939183-BCF6-4816-B288-75F51B7C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28875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Estabilidad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CF3EEB-9F6F-496F-8440-ED31FA7B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6425" y="2562225"/>
            <a:ext cx="4095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DCEA3B-1E99-4515-9E06-6D47EF1E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43125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9EC9AC-5B74-4E8D-8E3A-D6EE3A2AF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28875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Decisión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80A6BB-5871-4B81-A037-EFCBBADF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3667125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2D1087-AFF8-49CE-A235-33B8FEEE9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192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114621-8413-4C14-B879-EEC7FD2A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1771650"/>
            <a:ext cx="3267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Controles específicos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80BEF5-F198-479D-B669-19C6DFE7E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14550"/>
            <a:ext cx="3267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Caso de negocio (5)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Estabilidad mínima (60–95%)</a:t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Umbral negocio (60–95%)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FE69CB8-91DE-420A-8CE4-F40E2909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1F0FA9D-E195-4B0E-BD4F-342755D8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8BE88FC-0306-49CD-94AA-71FEF833D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Teoría y finalidad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1B11DE1-96DB-448C-AC07-E6D9F7C2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Business readiness combina desempeño, estabilidad y un umbral operativo. Un score alto no basta si no sostiene la decisión.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Uso: Seleccionar Churn, Riesgo crediticio, Fraude, Pricing o Demanda; ajustar estabilidad mínima y umbral de negocio; observar ALTA o REVISAR.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B30C76B-7E2C-451D-8DBF-27304150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52387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8D43F29-996D-4610-83D1-90C95EF3A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66675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F4415C8-BEFA-4168-9571-BDA7DAC6F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67150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Qué observar y cómo explicarlo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CCF667D-C747-4225-AD9E-C10288D4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10050"/>
            <a:ext cx="4838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El laboratorio vincula cada caso con un modelo y métrica ilustrativos; la selección real debe basarse en datos, restricciones y costos del caso.</a:t>
            </a:r>
          </a:p>
        </p:txBody>
      </p:sp>
    </p:spTree>
    <p:extLst>
      <p:ext uri="{BB962C8B-B14F-4D97-AF65-F5344CB8AC3E}">
        <p14:creationId xmlns:p14="http://schemas.microsoft.com/office/powerpoint/2010/main" val="97322408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0CF139B-D65F-421B-B087-407B5985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C22C6E-B1F9-495A-890B-4CC895A63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B96994-E040-40A9-9FAA-F45377B98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GLOSARIO 1/4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945A41-705E-4A48-A4D1-E45B63F3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Particiones, generalización y resampling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2622D-498A-480C-B069-28507228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Definiciones breves con la implicación metodológica necesaria para interpretar los laboratorios.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BF07BC-4E3E-415D-A76F-39DFAC70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F8B2A8-6EBE-49AD-A53C-775039043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E291AF-FF12-460A-804C-FD9AEC215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1BAF93-C547-4311-A274-2A5987FA2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C23F87-B74E-433E-BEFD-EB2BDE97E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459355-837E-4B60-9C7B-2CF441825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192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Generalización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CB2EA4-F139-4361-8F8E-733FDF17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621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9643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Mantener desempeño sobre observaciones nuevas; es la capacidad que la validación intenta estimar.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7AF34B-8A9C-4BB7-94AB-4EDE6C4CB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6668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6D7B04-D05B-46A4-AA59-9CC638F8D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6668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3F75FE-EFCF-48F1-9548-0D40FF58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18192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Error de generalización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221CC2-C5A6-4B44-B6C9-1B77FA53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621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361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Pérdida esperada sobre la población objetivo, no sobre los datos usados para ajustar.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9BD163-8ED7-4CBE-8353-A798E86B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18F5D5-9D14-41E4-8530-CA2F01ADE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8B0EAD-EF4C-4643-B6A5-6210E4979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432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Split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84147F-00D9-4160-A405-7578214A3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861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9643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Regla que asigna observaciones a train y evaluación; debe imitar la llegada de datos en producción.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563EEE-A69A-47B6-B25A-DFD010E5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908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488BF2-199E-460F-8385-675E3C4EA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908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CC9970-4EFA-46F4-A1CD-AE188E28D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432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Hold-out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224A24-FAFB-46AE-B137-72DF90AB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2861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9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Una única división. Es rápido, pero sensible a una partición afortunada o desfavorable.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627B4F-8111-4211-B519-F15E42D22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147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1114A7-09AA-444B-9F4E-380BCEA3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147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8542374-3E76-4C4F-AE54-B3286FE9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671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Cross-validation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780829-6769-411D-AE2B-476DBF94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100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896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Reentrena y evalúa sobre múltiples particiones para obtener una distribución de scores.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AC43C4-491F-4F62-8532-6974A3E12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9147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F252BB-6EA7-4C90-A491-67B862314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9147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32033DF-EC67-4BEE-A923-C31FB9176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0671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K-Fold / Fold / K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C802974-F6A2-4623-824A-14F06D44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4100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89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K bloques; cada fold valida una vez. K controla tamaño de train, validation y costo.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D635434-556E-463B-9A78-2E61DE45C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387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E53A0CA-7382-42A1-A929-2E3830F9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387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1A3ADD0-D051-4A53-8B5F-1B242A8DE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911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LOOCV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4135B62-2B56-4C95-BFB2-07AA81B8C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340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11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Caso extremo K=n: una observación valida por iteración; costoso y no siempre más estable.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135265B-7B2D-4817-B7B3-F3828C695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0387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1FCE12B-0C4A-419B-AC40-A9455246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0387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D04BD0E-4EC4-46A4-83E1-70DA7026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51911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Repeated K-Fold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90EB3F-F096-49C4-9FDB-04982980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55340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35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Repite K-Fold con nuevas particiones para describir mejor incertidumbre y estabilidad.</a:t>
            </a:r>
          </a:p>
        </p:txBody>
      </p:sp>
    </p:spTree>
    <p:extLst>
      <p:ext uri="{BB962C8B-B14F-4D97-AF65-F5344CB8AC3E}">
        <p14:creationId xmlns:p14="http://schemas.microsoft.com/office/powerpoint/2010/main" val="123295717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A3C2617-F11A-4488-9E15-471CF7622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782ED-EE4F-4627-85AC-908F2210A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90CB6-92C0-4D34-BD3A-8F54011A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GLOSARIO 2/4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1D1ED7-1942-4617-976A-17A14891C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Splitters para clases, grupos y tiempo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D10E97-5A22-4675-834C-F8417780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Definiciones breves con la implicación metodológica necesaria para interpretar los laboratorios.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15F52A-EE21-4A5D-84B3-98156A1DF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6B997F-35D6-4338-B4D5-2F7FEFCD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D06790-4704-4D13-8B13-23DD553A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FFF91C-EEAD-4C50-9F3B-3AF65AF3A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E882E5-00E1-4513-9D17-97CED59A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E34BB-CE2A-4F5E-A984-AECF6B11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192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Shuffle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6F2A16-14B6-47AE-91C3-9577FFC63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621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46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Mezcla previa de filas. Sólo corresponde si el orden no contiene estructura a preservar.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155E56-CE0A-445A-A9B1-A2716257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6668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5B7D95-CA4E-49EE-ADFA-0BC05B38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6668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C4BB4B-C727-4C0B-977D-544ABB130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18192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StratifiedKFold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518CD1-6E9C-4D21-9EA1-D57CEDC1C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621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Preserva aproximadamente la proporción de clases en cada fold.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F33F7F-E8C4-433C-91C5-E7EF4AD90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2A8456-E7B8-476A-A866-CB08ABCF7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406095-053E-404C-A8B4-5F5BA334C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432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Desbalance de clases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871A80-024A-43F8-8170-C633F116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861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968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Una clase es mucho menos frecuente; Accuracy puede resultar engañosa.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FFC90F-0ACA-49C9-9C3F-675A1954B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908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560DE8-2C2C-4D70-968B-ECBA5580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908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6A7CF3-2132-4EF7-BE24-B022FB2E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432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GroupKFold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1B448A-FD0C-4491-B999-44F33929F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2861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5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Mantiene cada entidad completa de un lado del split y evita compartir identidad.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D092C3-76B2-46A3-9285-5432DE044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147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64BC48-94B6-4E6B-B500-F07DA39E4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147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652E468-F02A-419B-9AFC-7A047CE9A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671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Grupo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DA502EB-C9B7-4C48-9299-7018D901F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100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775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Identificador de dependencia entre filas: cliente_id, paciente_id, empresa_id o dispositivo_id.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B50D9E9-7DF5-42C4-8604-68E2BC14C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9147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B5EA619-587B-4762-A572-10326CF0B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9147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CCE47FE-8605-4199-AD89-EA0B6862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0671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TimeSeriesSplit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5A91D0F-AE50-4DAC-891D-4273C45C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4100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11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Entrena con pasado y valida con futuro; respeta causalidad temporal.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6B77041-2C85-4899-871B-0A243DF69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387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6B6ACBC-9CB8-43BA-A34C-9A5CFD9CB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387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B6CD6AE-5E52-4D9B-9588-A93F9D0F6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911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Gap temporal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240042F-A22A-4C9E-8D5E-781F6FDB5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340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989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Zona sin usar entre train y validation para evitar contaminación por demoras o solapamientos.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969B784-0BB3-4AE1-B61D-96BE35082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0387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2218C4A-F1A5-4036-AE9B-F25D42F39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0387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3DF823B-5532-487B-A4D0-DFD6AA8C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51911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Horizonte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F5949DC-A56E-400A-810A-F96F8C3F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55340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18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Distancia entre el origen de predicción y el período futuro que se evalúa.</a:t>
            </a:r>
          </a:p>
        </p:txBody>
      </p:sp>
    </p:spTree>
    <p:extLst>
      <p:ext uri="{BB962C8B-B14F-4D97-AF65-F5344CB8AC3E}">
        <p14:creationId xmlns:p14="http://schemas.microsoft.com/office/powerpoint/2010/main" val="198344474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BD90D11-3BD5-4569-927A-23B564F91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431571-2B62-4ACB-903A-8E2CBF279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455FDB-780C-4C61-A3D7-EB69148CE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GLOSARIO 3/4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0872F7-C781-4D3A-A434-975D6B3B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Leakage, pipeline y generalización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9B4DD-907B-4961-BFD1-E82025817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Definiciones breves con la implicación metodológica necesaria para interpretar los laboratorios.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7E1B64-FF01-4A0F-9C07-DC85F894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5C18F3-0749-4F35-8FAB-E65A097F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5A716E-5B74-43AE-8B99-AE87F6BFD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D328E6-B9D2-4330-BCB8-2093302C1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63B929-7D8A-4F8E-A913-FE7214244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267EBB-0725-4631-B90F-5451BF89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192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Data leakage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0CD89F-E3C6-4335-A09D-68E26CABB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621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0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Información de validation/test influye directa o indirectamente en el entrenamiento.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0EDA3F-12F4-4B46-9403-F7EBF30B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6668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940D89-C4B6-4C52-A85D-5B8CC109B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6668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F9F37C-7E7F-4348-ACC6-D07F13B5C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18192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Future leakage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B2073F-8D6E-4328-8BA1-4BE1EF52D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621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60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 usa información que sólo existiría después del momento real de predicción.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E8949E-B500-4AFE-8228-5E9FA0749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07E68F-61B1-4972-A9F6-C778B0744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897C1E-0E2B-4A7A-ACAE-3FC1A6E1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432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Leakage por identidad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F27A7D-87F9-484E-8FD8-565FF457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861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82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La misma entidad aparece en train y validation; el modelo reconoce casos ya vistos.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FBCCF0-439E-4672-B6E5-319AD6651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908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5E646C-E769-4837-9D7E-CB6411A85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908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DBF7D9-1195-4397-86FD-CEC1DCA7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432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Pipeline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CBEEA3-BA10-4821-9B08-657AD7687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2861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00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Encadena transformaciones + estimador para ajustar cada etapa dentro del fold correcto.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25005E-4829-43D6-AB59-E53C627E6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147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127366-9E4E-4774-8D11-A5F21004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147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DF1C96-B238-4374-A925-81B3AFABB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671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Imputación / Scaling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3D3404-BF22-429E-9BA9-D9ACD2AF1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100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96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Aprenden estadísticas de train; hacerlos globalmente contamina la evaluación.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27A5EE7-089D-46DA-A40D-D4CBE4B20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9147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87F45ED-8DDB-48D8-BEA4-635652918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9147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055BB33-09EE-4F9F-9323-2A8C9426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0671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Feature selection / PCA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D6634F9-F683-4491-8B64-849D7C71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4100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975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También aprenden de los datos y deben ejecutarse dentro de cada fold.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9F9E0DD-613D-42AC-9874-EDDE3200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387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CDBCFA5-0262-4AE0-A628-3963D5750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387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A59EF76-B566-4B7B-AA40-FEAC39D8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911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Target encoding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2BEA88E-B5D3-4662-8941-C527465C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340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696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Usa estadísticas del target y requiere controles estrictos para no filtrar la respuesta.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048AC4A-565D-4D70-81F8-2EBE0726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0387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040781C-ADD7-404B-93A3-0CC5BF5CA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0387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5BE6E73-2C9F-4544-8CD1-BA2DBBEF3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51911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Overfit / Underfit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EB007FA-9995-4D58-8642-7E16556A3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55340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75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Demasiada flexibilidad memoriza; muy poca flexibilidad no captura la señal.</a:t>
            </a:r>
          </a:p>
        </p:txBody>
      </p:sp>
    </p:spTree>
    <p:extLst>
      <p:ext uri="{BB962C8B-B14F-4D97-AF65-F5344CB8AC3E}">
        <p14:creationId xmlns:p14="http://schemas.microsoft.com/office/powerpoint/2010/main" val="211808371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43E0FC4-E580-4936-B50D-FB2360836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433825-0FDD-45AF-9DCB-4926795EC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6AFA81-ECE7-4A5B-9C97-5FB79DCA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GLOSARIO 4/4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FA3D27-00F0-4605-9297-54BE22A6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Selección, métricas y decisión de negocio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6A4551-B5F0-4DB6-A536-A8271B2E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Definiciones breves con la implicación metodológica necesaria para interpretar los laboratorios.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F8317B-59FB-43E2-88E9-A94EA9AC3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27D361-D2DC-446A-B622-F7EE53C3A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626267-C168-432E-B4D6-48FD60AB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70B300-8FF7-449A-8F99-503D64044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FCDCB6-4693-448D-8A67-6CEFE252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97481B-BC40-4B77-8FC9-9391601A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192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Hiperparámetro / Tuning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AD409C-B24F-4F63-8BCB-9F351ABA9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621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82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Configuración previa al fit; se elige comparando desempeño de validación.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1FD7C1-FDC3-42C1-A206-968B3C31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6668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F64077-F5F0-464B-BC9F-C5D2932CE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6668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7CCD03-8C76-4676-8628-C764141A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18192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Optimismo por selección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2729DC-6ADC-489B-A2DC-BFF7E7E15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621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El mejor score entre muchas pruebas puede capturar ruido del CV.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DFC9AA-C9F0-431E-8044-295D675BC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7B203E-C849-4FF0-9A2F-712674DC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683694-F171-4490-A7D6-0F482BF5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432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Nested CV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2D51B6-CF12-452B-A3F0-E5A793793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861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89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Inner selecciona; Outer evalúa el proceso completo sin reutilizar el fold externo.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54E0F5-6934-478D-A85A-296D3B55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908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7E4F5E-512F-467D-ACCC-62EE01753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908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6482E1-8A9E-4ADD-BAC6-722820D0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432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Media / Desvío CV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579AE3-394A-4BAD-BF1D-44FD0380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2861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La media mide nivel; el desvío revela sensibilidad a las particiones.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354AB6-4CF0-41C5-89FC-394BE211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147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19DD89-6408-41B7-A5F8-3D5D8E70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147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20096ED-14B3-4181-82BA-31172D591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671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Precision / Recall / F1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8CA7EC-8B98-4184-BC0F-09F42990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100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Controlan falsos positivos, falsos negativos y su equilibrio armónico.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51B7C4A-7FE9-48C1-BE84-9C393D62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91477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AD07856-718E-482E-AED2-A650D801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91477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25142E3-BBAE-44C5-8883-84A49F43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06717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ROC-AUC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F6E2325-C6F0-4437-A24E-C43DCA39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41007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675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Capacidad de ranking a través de umbrales; no incorpora por sí sola costos ni capacidad.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7976D67-5BBA-4D59-B80F-69084012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387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F265D3F-B813-4093-9FA1-D7304EA7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387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202F090-3A0C-4814-8DE6-4EC8C6AFD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911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RMSE / MAE / R²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8781EC7-7473-4A71-8856-DA29AD047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340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61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Regresión: errores cuadrático/absoluto y mejora respecto de predecir la media.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D9B34CB-7D6A-4D05-A24C-2E3E3E597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038725"/>
            <a:ext cx="5143500" cy="942975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FBA6C86-74BC-42E3-B50C-7AA45409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038725"/>
            <a:ext cx="66675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6A4D660-8F43-4B37-99B3-13DD2705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5191125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Threshold / Business readiness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46B8B63-2530-456C-8A84-2ABAF3349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5534025"/>
            <a:ext cx="4743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646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El umbral convierte score en acción; readiness combina desempeño, estabilidad y restricciones.</a:t>
            </a:r>
          </a:p>
        </p:txBody>
      </p:sp>
    </p:spTree>
    <p:extLst>
      <p:ext uri="{BB962C8B-B14F-4D97-AF65-F5344CB8AC3E}">
        <p14:creationId xmlns:p14="http://schemas.microsoft.com/office/powerpoint/2010/main" val="22922957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61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EA4A1AD-5515-4C9A-96C5-9C0678233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-857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2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FA6C5-5FA2-475F-B476-C46973D0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47750" y="-114300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6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DEFFC1-9909-4699-BF5A-A43B76B9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685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CIERRE OPERATIVO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4313EC-2A50-4B2D-8102-82FB8AA88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4F9FF"/>
                </a:solidFill>
                <a:latin typeface="DejaVu Sans"/>
                <a:ea typeface="DejaVu Sans"/>
                <a:cs typeface="DejaVu Sans"/>
              </a:rPr>
              <a:t>Protocolo para confiar en un score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FF1C4B-008D-4113-A315-8FEE37B6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Validar es diseñar evidencia que se parezca al futuro y traducirla a una decisión defendible.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44906B-0E52-425B-844E-C90C78132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008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35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7A7FC5-3D68-478D-BC4A-FA9532606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96050"/>
            <a:ext cx="904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Sergio Gevatschnaider · Data Science for Business Decisions · Módulo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ACC390-6737-4CD0-9257-61B09163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EAFCD8-C88D-4448-B8DE-8088619B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04E556-D229-409C-8591-5031E6AA4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62125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55D3FA-3AD6-4D23-B803-ABE3EC44A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1714500"/>
            <a:ext cx="2667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5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Unidad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BEDF18-0CFB-4F85-A7A4-CA07D2A38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076450"/>
            <a:ext cx="2714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Definir observación y unidad de generalización.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9B1658-2234-457E-9DF5-4F1BFA58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7145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826C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3F298A-2839-46F2-B47D-F842F0F34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762125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71FDFC-D2E2-4FF2-849B-C5EE164EC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714500"/>
            <a:ext cx="2667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5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826C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826CFF"/>
                </a:solidFill>
                <a:latin typeface="DejaVu Sans"/>
                <a:ea typeface="DejaVu Sans"/>
                <a:cs typeface="DejaVu Sans"/>
              </a:rPr>
              <a:t>Split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A51E63-79BE-4B43-9F0B-676B3786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76450"/>
            <a:ext cx="2714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Respetar clase, grupo, geografía y tiempo.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27E629-10E6-4013-9DA0-45978469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7145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B718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D2D307-D37F-408C-B784-6D4884699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762125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9D9BCA-340B-428A-B81C-ED468737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714500"/>
            <a:ext cx="2667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5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B718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B7185"/>
                </a:solidFill>
                <a:latin typeface="DejaVu Sans"/>
                <a:ea typeface="DejaVu Sans"/>
                <a:cs typeface="DejaVu Sans"/>
              </a:rPr>
              <a:t>Pipeline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3554DF-AF5E-4CF7-B003-F8F219259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076450"/>
            <a:ext cx="2714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Ajustar transformaciones dentro de cada fold.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5BB0D0-96E8-4919-A59D-98DEBF77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290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75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844A7C-091C-4987-AECB-59C458C8E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76625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72331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331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F5398B-B958-433F-B55A-224BAC0CE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429000"/>
            <a:ext cx="2667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5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Evidencia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81E916-B770-44BB-A195-77688108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790950"/>
            <a:ext cx="2714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Reportar baseline, media, dispersión y segmentos.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2138EF-DF7C-485B-BDDB-5FCD28744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4290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36C5F0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0A2E23-6BB5-4B80-A021-DA156E2C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476625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522803-B8B7-4B07-B0CC-279A61C40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429000"/>
            <a:ext cx="2667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5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6C5F0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6C5F0"/>
                </a:solidFill>
                <a:latin typeface="DejaVu Sans"/>
                <a:ea typeface="DejaVu Sans"/>
                <a:cs typeface="DejaVu Sans"/>
              </a:rPr>
              <a:t>Selección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0996E8A-774B-4776-A564-09E10556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790950"/>
            <a:ext cx="2714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Separar tuning de evaluación; Nested CV si corresponde.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75C4F8E-C7FF-491D-9077-3AA88CD2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4290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FB7A539-0E4A-496E-8969-D4EA57D2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476625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C3FA275-CEC1-4EE2-BBF3-DD3A1FFED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429000"/>
            <a:ext cx="2667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5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Negocio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A84B48E-FA5E-4593-A55F-9568CCC5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790950"/>
            <a:ext cx="2714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Elegir métrica, threshold, capacidad y costo del error.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25B55BC-84A2-4FA5-B798-7A6CCF77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86375"/>
            <a:ext cx="108585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0D1D33"/>
          </a:solidFill>
          <a:ln xmlns:a="http://schemas.openxmlformats.org/drawingml/2006/main" w="9525">
            <a:solidFill>
              <a:srgbClr val="29435E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661DB1B-D589-49E9-B692-3C001823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86375"/>
            <a:ext cx="66675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D996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A7FFB6A-7D04-4D59-B23C-5C6FD727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438775"/>
            <a:ext cx="10458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AD996"/>
                </a:solidFill>
                <a:latin typeface="DejaVu Sans"/>
                <a:ea typeface="DejaVu Sans"/>
                <a:cs typeface="DejaVu Sans"/>
              </a:rPr>
              <a:t>Idea final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A9BBD00-AF85-425A-9E91-218A2AACD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1045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1585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0D7"/>
                </a:solidFill>
                <a:latin typeface="DejaVu Sans"/>
                <a:ea typeface="DejaVu Sans"/>
                <a:cs typeface="DejaVu Sans"/>
              </a:rPr>
              <a:t>El split correcto es el que reproduce cómo llegará el dato nuevo en producción. Un score técnicamente alto no está listo para decidir si fue obtenido con leakage, es inestable o ignora los costos operativos.</a:t>
            </a:r>
          </a:p>
        </p:txBody>
      </p:sp>
    </p:spTree>
    <p:extLst>
      <p:ext uri="{BB962C8B-B14F-4D97-AF65-F5344CB8AC3E}">
        <p14:creationId xmlns:p14="http://schemas.microsoft.com/office/powerpoint/2010/main" val="1990084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2026-09-10T08:42:59.6070000Z</dcterms:created>
  <dcterms:modified xsi:type="dcterms:W3CDTF">2026-09-10T08:42:59.6070000Z</dcterms:modified>
</coreProperties>
</file>