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55b5bf6ce884bf5" /><Relationship Type="http://schemas.openxmlformats.org/officeDocument/2006/relationships/extended-properties" Target="/docProps/app.xml" Id="R75fb0237738649e7" /><Relationship Type="http://schemas.openxmlformats.org/officeDocument/2006/relationships/officeDocument" Target="/ppt/presentation.xml" Id="R56da8b35f01b467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395c5e10e684113"/>
  </p:sldMasterIdLst>
  <p:notesMasterIdLst>
    <p:notesMasterId xmlns:r="http://schemas.openxmlformats.org/officeDocument/2006/relationships" r:id="Raca434f55f284175"/>
  </p:notesMasterIdLst>
  <p:sldIdLst>
    <p:sldId xmlns:r="http://schemas.openxmlformats.org/officeDocument/2006/relationships" id="256" r:id="Rd421ec92ec434bc7"/>
    <p:sldId xmlns:r="http://schemas.openxmlformats.org/officeDocument/2006/relationships" id="257" r:id="R2221a5dfbb7f446f"/>
    <p:sldId xmlns:r="http://schemas.openxmlformats.org/officeDocument/2006/relationships" id="258" r:id="R83e3167143994341"/>
    <p:sldId xmlns:r="http://schemas.openxmlformats.org/officeDocument/2006/relationships" id="259" r:id="R04740183dec74967"/>
    <p:sldId xmlns:r="http://schemas.openxmlformats.org/officeDocument/2006/relationships" id="260" r:id="R3c93753890164500"/>
    <p:sldId xmlns:r="http://schemas.openxmlformats.org/officeDocument/2006/relationships" id="261" r:id="R00c4a9233dc1444d"/>
    <p:sldId xmlns:r="http://schemas.openxmlformats.org/officeDocument/2006/relationships" id="262" r:id="Rc4868d3cd860477e"/>
    <p:sldId xmlns:r="http://schemas.openxmlformats.org/officeDocument/2006/relationships" id="263" r:id="R55ae8f23c65246d9"/>
    <p:sldId xmlns:r="http://schemas.openxmlformats.org/officeDocument/2006/relationships" id="264" r:id="Rb4dc74de2aa844ca"/>
    <p:sldId xmlns:r="http://schemas.openxmlformats.org/officeDocument/2006/relationships" id="265" r:id="R9d5d93e1a7b44962"/>
    <p:sldId xmlns:r="http://schemas.openxmlformats.org/officeDocument/2006/relationships" id="266" r:id="Rd80675d2fa614c0a"/>
    <p:sldId xmlns:r="http://schemas.openxmlformats.org/officeDocument/2006/relationships" id="267" r:id="R2835395c6adb42c5"/>
    <p:sldId xmlns:r="http://schemas.openxmlformats.org/officeDocument/2006/relationships" id="268" r:id="Ra4f0808184534261"/>
    <p:sldId xmlns:r="http://schemas.openxmlformats.org/officeDocument/2006/relationships" id="269" r:id="R62c4b602cda74ea5"/>
    <p:sldId xmlns:r="http://schemas.openxmlformats.org/officeDocument/2006/relationships" id="270" r:id="R9a216cd7fc3c4fb7"/>
    <p:sldId xmlns:r="http://schemas.openxmlformats.org/officeDocument/2006/relationships" id="271" r:id="R5816377a10a74709"/>
    <p:sldId xmlns:r="http://schemas.openxmlformats.org/officeDocument/2006/relationships" id="272" r:id="R0386124fc4c6409e"/>
    <p:sldId xmlns:r="http://schemas.openxmlformats.org/officeDocument/2006/relationships" id="273" r:id="R879fab995b404228"/>
    <p:sldId xmlns:r="http://schemas.openxmlformats.org/officeDocument/2006/relationships" id="274" r:id="R27d95d488d13434b"/>
    <p:sldId xmlns:r="http://schemas.openxmlformats.org/officeDocument/2006/relationships" id="275" r:id="R300c3aa0d3aa4486"/>
    <p:sldId xmlns:r="http://schemas.openxmlformats.org/officeDocument/2006/relationships" id="276" r:id="Rb008ba822ab54dd6"/>
    <p:sldId xmlns:r="http://schemas.openxmlformats.org/officeDocument/2006/relationships" id="277" r:id="R7814b6bc1764404b"/>
    <p:sldId xmlns:r="http://schemas.openxmlformats.org/officeDocument/2006/relationships" id="278" r:id="Rba2ac0e54a7d42af"/>
    <p:sldId xmlns:r="http://schemas.openxmlformats.org/officeDocument/2006/relationships" id="279" r:id="R324a5dacf1244fb9"/>
    <p:sldId xmlns:r="http://schemas.openxmlformats.org/officeDocument/2006/relationships" id="280" r:id="R79cabe646360403c"/>
    <p:sldId xmlns:r="http://schemas.openxmlformats.org/officeDocument/2006/relationships" id="281" r:id="R38c21176b6d74ff0"/>
    <p:sldId xmlns:r="http://schemas.openxmlformats.org/officeDocument/2006/relationships" id="282" r:id="Rec455f532db54092"/>
    <p:sldId xmlns:r="http://schemas.openxmlformats.org/officeDocument/2006/relationships" id="283" r:id="R88c8d90b45d5434a"/>
    <p:sldId xmlns:r="http://schemas.openxmlformats.org/officeDocument/2006/relationships" id="284" r:id="R5e60b8ac9e04418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a04e85c939e48c0" /><Relationship Type="http://schemas.openxmlformats.org/officeDocument/2006/relationships/slideMaster" Target="/ppt/slideMasters/slideMaster1.xml" Id="R5395c5e10e684113" /><Relationship Type="http://schemas.openxmlformats.org/officeDocument/2006/relationships/notesMaster" Target="/ppt/notesMasters/notesMaster1.xml" Id="Raca434f55f284175" /><Relationship Type="http://schemas.openxmlformats.org/officeDocument/2006/relationships/presProps" Target="/ppt/presProps.xml" Id="R2b14a73443374280" /><Relationship Type="http://schemas.openxmlformats.org/officeDocument/2006/relationships/tableStyles" Target="/ppt/tableStyles.xml" Id="Re1e9a84048294942" /><Relationship Type="http://schemas.openxmlformats.org/officeDocument/2006/relationships/slide" Target="/ppt/slides/slide1.xml" Id="Rd421ec92ec434bc7" /><Relationship Type="http://schemas.openxmlformats.org/officeDocument/2006/relationships/slide" Target="/ppt/slides/slide2.xml" Id="R2221a5dfbb7f446f" /><Relationship Type="http://schemas.openxmlformats.org/officeDocument/2006/relationships/slide" Target="/ppt/slides/slide3.xml" Id="R83e3167143994341" /><Relationship Type="http://schemas.openxmlformats.org/officeDocument/2006/relationships/slide" Target="/ppt/slides/slide4.xml" Id="R04740183dec74967" /><Relationship Type="http://schemas.openxmlformats.org/officeDocument/2006/relationships/slide" Target="/ppt/slides/slide5.xml" Id="R3c93753890164500" /><Relationship Type="http://schemas.openxmlformats.org/officeDocument/2006/relationships/slide" Target="/ppt/slides/slide6.xml" Id="R00c4a9233dc1444d" /><Relationship Type="http://schemas.openxmlformats.org/officeDocument/2006/relationships/slide" Target="/ppt/slides/slide7.xml" Id="Rc4868d3cd860477e" /><Relationship Type="http://schemas.openxmlformats.org/officeDocument/2006/relationships/slide" Target="/ppt/slides/slide8.xml" Id="R55ae8f23c65246d9" /><Relationship Type="http://schemas.openxmlformats.org/officeDocument/2006/relationships/slide" Target="/ppt/slides/slide9.xml" Id="Rb4dc74de2aa844ca" /><Relationship Type="http://schemas.openxmlformats.org/officeDocument/2006/relationships/slide" Target="/ppt/slides/slide10.xml" Id="R9d5d93e1a7b44962" /><Relationship Type="http://schemas.openxmlformats.org/officeDocument/2006/relationships/slide" Target="/ppt/slides/slide11.xml" Id="Rd80675d2fa614c0a" /><Relationship Type="http://schemas.openxmlformats.org/officeDocument/2006/relationships/slide" Target="/ppt/slides/slide12.xml" Id="R2835395c6adb42c5" /><Relationship Type="http://schemas.openxmlformats.org/officeDocument/2006/relationships/slide" Target="/ppt/slides/slide13.xml" Id="Ra4f0808184534261" /><Relationship Type="http://schemas.openxmlformats.org/officeDocument/2006/relationships/slide" Target="/ppt/slides/slide14.xml" Id="R62c4b602cda74ea5" /><Relationship Type="http://schemas.openxmlformats.org/officeDocument/2006/relationships/slide" Target="/ppt/slides/slide15.xml" Id="R9a216cd7fc3c4fb7" /><Relationship Type="http://schemas.openxmlformats.org/officeDocument/2006/relationships/slide" Target="/ppt/slides/slide16.xml" Id="R5816377a10a74709" /><Relationship Type="http://schemas.openxmlformats.org/officeDocument/2006/relationships/slide" Target="/ppt/slides/slide17.xml" Id="R0386124fc4c6409e" /><Relationship Type="http://schemas.openxmlformats.org/officeDocument/2006/relationships/slide" Target="/ppt/slides/slide18.xml" Id="R879fab995b404228" /><Relationship Type="http://schemas.openxmlformats.org/officeDocument/2006/relationships/slide" Target="/ppt/slides/slide19.xml" Id="R27d95d488d13434b" /><Relationship Type="http://schemas.openxmlformats.org/officeDocument/2006/relationships/slide" Target="/ppt/slides/slide20.xml" Id="R300c3aa0d3aa4486" /><Relationship Type="http://schemas.openxmlformats.org/officeDocument/2006/relationships/slide" Target="/ppt/slides/slide21.xml" Id="Rb008ba822ab54dd6" /><Relationship Type="http://schemas.openxmlformats.org/officeDocument/2006/relationships/slide" Target="/ppt/slides/slide22.xml" Id="R7814b6bc1764404b" /><Relationship Type="http://schemas.openxmlformats.org/officeDocument/2006/relationships/slide" Target="/ppt/slides/slide23.xml" Id="Rba2ac0e54a7d42af" /><Relationship Type="http://schemas.openxmlformats.org/officeDocument/2006/relationships/slide" Target="/ppt/slides/slide24.xml" Id="R324a5dacf1244fb9" /><Relationship Type="http://schemas.openxmlformats.org/officeDocument/2006/relationships/slide" Target="/ppt/slides/slide25.xml" Id="R79cabe646360403c" /><Relationship Type="http://schemas.openxmlformats.org/officeDocument/2006/relationships/slide" Target="/ppt/slides/slide26.xml" Id="R38c21176b6d74ff0" /><Relationship Type="http://schemas.openxmlformats.org/officeDocument/2006/relationships/slide" Target="/ppt/slides/slide27.xml" Id="Rec455f532db54092" /><Relationship Type="http://schemas.openxmlformats.org/officeDocument/2006/relationships/slide" Target="/ppt/slides/slide28.xml" Id="R88c8d90b45d5434a" /><Relationship Type="http://schemas.openxmlformats.org/officeDocument/2006/relationships/slide" Target="/ppt/slides/slide29.xml" Id="R5e60b8ac9e04418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b50cfcc9861415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cd1de724af14ad1" /><Relationship Type="http://schemas.openxmlformats.org/officeDocument/2006/relationships/notesMaster" Target="/ppt/notesMasters/notesMaster1.xml" Id="R79fd8182fff04b9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6e7f988e09c4249" /><Relationship Type="http://schemas.openxmlformats.org/officeDocument/2006/relationships/notesMaster" Target="/ppt/notesMasters/notesMaster1.xml" Id="R9d5c4a1f554f483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b973e2436554174" /><Relationship Type="http://schemas.openxmlformats.org/officeDocument/2006/relationships/notesMaster" Target="/ppt/notesMasters/notesMaster1.xml" Id="R5e7e3ce51daf45b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8260f41b2c14394" /><Relationship Type="http://schemas.openxmlformats.org/officeDocument/2006/relationships/notesMaster" Target="/ppt/notesMasters/notesMaster1.xml" Id="Rbfd03d92d4f94a0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e6e5ad9cd194164" /><Relationship Type="http://schemas.openxmlformats.org/officeDocument/2006/relationships/notesMaster" Target="/ppt/notesMasters/notesMaster1.xml" Id="R60267a83b71c42d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efa2ef047e64eb1" /><Relationship Type="http://schemas.openxmlformats.org/officeDocument/2006/relationships/notesMaster" Target="/ppt/notesMasters/notesMaster1.xml" Id="R2ddc35ebacc948b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8304dcc182645a9" /><Relationship Type="http://schemas.openxmlformats.org/officeDocument/2006/relationships/notesMaster" Target="/ppt/notesMasters/notesMaster1.xml" Id="R7bea7c44f3e5427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5e130abf3c14c9b" /><Relationship Type="http://schemas.openxmlformats.org/officeDocument/2006/relationships/notesMaster" Target="/ppt/notesMasters/notesMaster1.xml" Id="R8beef1aba36f414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2b274e7881f4404" /><Relationship Type="http://schemas.openxmlformats.org/officeDocument/2006/relationships/notesMaster" Target="/ppt/notesMasters/notesMaster1.xml" Id="R992f14e5812d47b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e483888e2e04002" /><Relationship Type="http://schemas.openxmlformats.org/officeDocument/2006/relationships/notesMaster" Target="/ppt/notesMasters/notesMaster1.xml" Id="R016eeb3855d547b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aa47e09b0a04c02" /><Relationship Type="http://schemas.openxmlformats.org/officeDocument/2006/relationships/notesMaster" Target="/ppt/notesMasters/notesMaster1.xml" Id="R73886e9e0c87465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094f93058104202" /><Relationship Type="http://schemas.openxmlformats.org/officeDocument/2006/relationships/notesMaster" Target="/ppt/notesMasters/notesMaster1.xml" Id="Rb1926fa08e1d4b7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5fa8f822a7b41e4" /><Relationship Type="http://schemas.openxmlformats.org/officeDocument/2006/relationships/notesMaster" Target="/ppt/notesMasters/notesMaster1.xml" Id="Rd062529e93b5441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a77c6b5c9474043" /><Relationship Type="http://schemas.openxmlformats.org/officeDocument/2006/relationships/notesMaster" Target="/ppt/notesMasters/notesMaster1.xml" Id="Rd8183b01dd4f4a0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76e9f62f3e54d81" /><Relationship Type="http://schemas.openxmlformats.org/officeDocument/2006/relationships/notesMaster" Target="/ppt/notesMasters/notesMaster1.xml" Id="R0224d0e19b90478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46c6206fa4a40e0" /><Relationship Type="http://schemas.openxmlformats.org/officeDocument/2006/relationships/notesMaster" Target="/ppt/notesMasters/notesMaster1.xml" Id="Rc3351d2cdaf6432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9bd3f1dc00a4bff" /><Relationship Type="http://schemas.openxmlformats.org/officeDocument/2006/relationships/notesMaster" Target="/ppt/notesMasters/notesMaster1.xml" Id="R1d2f0b9fe8d64f8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13135abcffc4b66" /><Relationship Type="http://schemas.openxmlformats.org/officeDocument/2006/relationships/notesMaster" Target="/ppt/notesMasters/notesMaster1.xml" Id="Rbaa0feff02684510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c968ab780a154b0a" /><Relationship Type="http://schemas.openxmlformats.org/officeDocument/2006/relationships/notesMaster" Target="/ppt/notesMasters/notesMaster1.xml" Id="R235fd97e45ac4b89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3b066720b07946f6" /><Relationship Type="http://schemas.openxmlformats.org/officeDocument/2006/relationships/notesMaster" Target="/ppt/notesMasters/notesMaster1.xml" Id="R2ba283a2baf54229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c5298f8c79ad492d" /><Relationship Type="http://schemas.openxmlformats.org/officeDocument/2006/relationships/notesMaster" Target="/ppt/notesMasters/notesMaster1.xml" Id="Rb4ce4d24fbe24bec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cc8c8eed7f894ab4" /><Relationship Type="http://schemas.openxmlformats.org/officeDocument/2006/relationships/notesMaster" Target="/ppt/notesMasters/notesMaster1.xml" Id="Racd3aa206ba24d1c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90e99a7a417947ba" /><Relationship Type="http://schemas.openxmlformats.org/officeDocument/2006/relationships/notesMaster" Target="/ppt/notesMasters/notesMaster1.xml" Id="R073e1601ce054866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cb4e6a8067814f3c" /><Relationship Type="http://schemas.openxmlformats.org/officeDocument/2006/relationships/notesMaster" Target="/ppt/notesMasters/notesMaster1.xml" Id="Rc9d16bbc2540450c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688f9ae27dc94f78" /><Relationship Type="http://schemas.openxmlformats.org/officeDocument/2006/relationships/notesMaster" Target="/ppt/notesMasters/notesMaster1.xml" Id="R59339a31b40b47e9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b3fd721d77634b72" /><Relationship Type="http://schemas.openxmlformats.org/officeDocument/2006/relationships/notesMaster" Target="/ppt/notesMasters/notesMaster1.xml" Id="Rf9ea4bfa542b4db2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6aa1625522f94884" /><Relationship Type="http://schemas.openxmlformats.org/officeDocument/2006/relationships/notesMaster" Target="/ppt/notesMasters/notesMaster1.xml" Id="Rc7d40658e7f44a39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c3f781f1712a4219" /><Relationship Type="http://schemas.openxmlformats.org/officeDocument/2006/relationships/notesMaster" Target="/ppt/notesMasters/notesMaster1.xml" Id="R20844e6f17324a99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327119237e744f2b" /><Relationship Type="http://schemas.openxmlformats.org/officeDocument/2006/relationships/notesMaster" Target="/ppt/notesMasters/notesMaster1.xml" Id="Rccace357107d4ce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https://doi.org/10.6028/NIST.IR.8202</a:t>
            </a:r>
          </a:p>
          <a:p xmlns:a="http://schemas.openxmlformats.org/drawingml/2006/main">
            <a:r>
              <a:t>- https://lamport.azurewebsites.net/pubs/byz.pdf</a:t>
            </a:r>
          </a:p>
          <a:p xmlns:a="http://schemas.openxmlformats.org/drawingml/2006/main">
            <a:r>
              <a:t>- https://ethereum.org/en/developers/docs/oracles/</a:t>
            </a:r>
          </a:p>
          <a:p xmlns:a="http://schemas.openxmlformats.org/drawingml/2006/main">
            <a:r>
              <a:t>- Material propio revisado: github.com/sgevatschnaider/CriptografiayBlockchain, módulo 05.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https://doi.org/10.6028/NIST.IR.8202</a:t>
            </a:r>
          </a:p>
          <a:p xmlns:a="http://schemas.openxmlformats.org/drawingml/2006/main">
            <a:r>
              <a:t>- Material propio revisado: github.com/sgevatschnaider/CriptografiayBlockchain, módulo 05.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https://doi.org/10.6028/NIST.IR.8202</a:t>
            </a:r>
          </a:p>
          <a:p xmlns:a="http://schemas.openxmlformats.org/drawingml/2006/main">
            <a:r>
              <a:t>- https://ethereum.org/en/developers/docs/oracles/</a:t>
            </a:r>
          </a:p>
          <a:p xmlns:a="http://schemas.openxmlformats.org/drawingml/2006/main">
            <a:r>
              <a:t>- Material propio revisado: github.com/sgevatschnaider/CriptografiayBlockchain, módulo 05.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https://doi.org/10.6028/NIST.IR.8202</a:t>
            </a:r>
          </a:p>
          <a:p xmlns:a="http://schemas.openxmlformats.org/drawingml/2006/main">
            <a:r>
              <a:t>- Material propio revisado: github.com/sgevatschnaider/CriptografiayBlockchain, módulo 05.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https://doi.org/10.6028/NIST.IR.8202</a:t>
            </a:r>
          </a:p>
          <a:p xmlns:a="http://schemas.openxmlformats.org/drawingml/2006/main">
            <a:r>
              <a:t>- Material propio revisado: github.com/sgevatschnaider/CriptografiayBlockchain, módulo 05.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https://doi.org/10.6028/NIST.IR.8202</a:t>
            </a:r>
          </a:p>
          <a:p xmlns:a="http://schemas.openxmlformats.org/drawingml/2006/main">
            <a:r>
              <a:t>- https://bitcoin.org/bitcoin.pdf</a:t>
            </a:r>
          </a:p>
          <a:p xmlns:a="http://schemas.openxmlformats.org/drawingml/2006/main">
            <a:r>
              <a:t>- Material propio revisado: github.com/sgevatschnaider/CriptografiayBlockchain, módulo 05.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https://doi.org/10.6028/NIST.IR.8202</a:t>
            </a:r>
          </a:p>
          <a:p xmlns:a="http://schemas.openxmlformats.org/drawingml/2006/main">
            <a:r>
              <a:t>- https://bitcoin.org/bitcoin.pdf</a:t>
            </a:r>
          </a:p>
          <a:p xmlns:a="http://schemas.openxmlformats.org/drawingml/2006/main">
            <a:r>
              <a:t>- Material propio revisado: github.com/sgevatschnaider/CriptografiayBlockchain, módulo 05.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https://doi.org/10.6028/NIST.IR.8202</a:t>
            </a:r>
          </a:p>
          <a:p xmlns:a="http://schemas.openxmlformats.org/drawingml/2006/main">
            <a:r>
              <a:t>- Material propio revisado: github.com/sgevatschnaider/CriptografiayBlockchain, módulo 05.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https://lamport.azurewebsites.net/pubs/byz.pdf</a:t>
            </a:r>
          </a:p>
          <a:p xmlns:a="http://schemas.openxmlformats.org/drawingml/2006/main">
            <a:r>
              <a:t>- Material propio revisado: github.com/sgevatschnaider/CriptografiayBlockchain, módulo 05.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https://lamport.azurewebsites.net/pubs/byz.pdf</a:t>
            </a:r>
          </a:p>
          <a:p xmlns:a="http://schemas.openxmlformats.org/drawingml/2006/main">
            <a:r>
              <a:t>- Material propio revisado: github.com/sgevatschnaider/CriptografiayBlockchain, módulo 05.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https://lamport.azurewebsites.net/pubs/byz.pdf</a:t>
            </a:r>
          </a:p>
          <a:p xmlns:a="http://schemas.openxmlformats.org/drawingml/2006/main">
            <a:r>
              <a:t>- Material propio revisado: github.com/sgevatschnaider/CriptografiayBlockchain, módulo 05.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https://lamport.azurewebsites.net/pubs/byz.pdf</a:t>
            </a:r>
          </a:p>
          <a:p xmlns:a="http://schemas.openxmlformats.org/drawingml/2006/main">
            <a:r>
              <a:t>- Material propio revisado: github.com/sgevatschnaider/CriptografiayBlockchain, módulo 05.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https://lamport.azurewebsites.net/pubs/byz.pdf</a:t>
            </a:r>
          </a:p>
          <a:p xmlns:a="http://schemas.openxmlformats.org/drawingml/2006/main">
            <a:r>
              <a:t>- Material propio revisado: github.com/sgevatschnaider/CriptografiayBlockchain, módulo 05.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https://lamport.azurewebsites.net/pubs/byz.pdf</a:t>
            </a:r>
          </a:p>
          <a:p xmlns:a="http://schemas.openxmlformats.org/drawingml/2006/main">
            <a:r>
              <a:t>- https://bitcoin.org/bitcoin.pdf</a:t>
            </a:r>
          </a:p>
          <a:p xmlns:a="http://schemas.openxmlformats.org/drawingml/2006/main">
            <a:r>
              <a:t>- Material propio revisado: github.com/sgevatschnaider/CriptografiayBlockchain, módulo 05.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https://lamport.azurewebsites.net/pubs/byz.pdf</a:t>
            </a:r>
          </a:p>
          <a:p xmlns:a="http://schemas.openxmlformats.org/drawingml/2006/main">
            <a:r>
              <a:t>- Material propio revisado: github.com/sgevatschnaider/CriptografiayBlockchain, módulo 05.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https://bitcoin.org/bitcoin.pdf</a:t>
            </a:r>
          </a:p>
          <a:p xmlns:a="http://schemas.openxmlformats.org/drawingml/2006/main">
            <a:r>
              <a:t>- https://doi.org/10.6028/NIST.IR.8202</a:t>
            </a:r>
          </a:p>
          <a:p xmlns:a="http://schemas.openxmlformats.org/drawingml/2006/main">
            <a:r>
              <a:t>- Material propio revisado: github.com/sgevatschnaider/CriptografiayBlockchain, módulo 05.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https://bitcoin.org/bitcoin.pdf</a:t>
            </a:r>
          </a:p>
          <a:p xmlns:a="http://schemas.openxmlformats.org/drawingml/2006/main">
            <a:r>
              <a:t>- https://doi.org/10.6028/NIST.IR.8202</a:t>
            </a:r>
          </a:p>
          <a:p xmlns:a="http://schemas.openxmlformats.org/drawingml/2006/main">
            <a:r>
              <a:t>- Material propio revisado: github.com/sgevatschnaider/CriptografiayBlockchain, módulo 05.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https://bitcoin.org/bitcoin.pdf</a:t>
            </a:r>
          </a:p>
          <a:p xmlns:a="http://schemas.openxmlformats.org/drawingml/2006/main">
            <a:r>
              <a:t>- https://ethereum.org/en/developers/docs/consensus-mechanisms/pos/</a:t>
            </a:r>
          </a:p>
          <a:p xmlns:a="http://schemas.openxmlformats.org/drawingml/2006/main">
            <a:r>
              <a:t>- https://hyperledger-fabric.readthedocs.io/en/latest/orderer/ordering_service.html</a:t>
            </a:r>
          </a:p>
          <a:p xmlns:a="http://schemas.openxmlformats.org/drawingml/2006/main">
            <a:r>
              <a:t>- Material propio revisado: github.com/sgevatschnaider/CriptografiayBlockchain, módulo 05.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https://ethereum.org/en/developers/docs/oracles/</a:t>
            </a:r>
          </a:p>
          <a:p xmlns:a="http://schemas.openxmlformats.org/drawingml/2006/main">
            <a:r>
              <a:t>- Material propio revisado: github.com/sgevatschnaider/CriptografiayBlockchain, módulo 05.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https://ethereum.org/en/developers/docs/oracles/</a:t>
            </a:r>
          </a:p>
          <a:p xmlns:a="http://schemas.openxmlformats.org/drawingml/2006/main">
            <a:r>
              <a:t>- Material propio revisado: github.com/sgevatschnaider/CriptografiayBlockchain, módulo 05.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https://ethereum.org/en/developers/docs/oracles/</a:t>
            </a:r>
          </a:p>
          <a:p xmlns:a="http://schemas.openxmlformats.org/drawingml/2006/main">
            <a:r>
              <a:t>- Material propio revisado: github.com/sgevatschnaider/CriptografiayBlockchain, módulo 05.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https://ethereum.org/en/developers/docs/oracles/</a:t>
            </a:r>
          </a:p>
          <a:p xmlns:a="http://schemas.openxmlformats.org/drawingml/2006/main">
            <a:r>
              <a:t>- Material propio revisado: github.com/sgevatschnaider/CriptografiayBlockchain, módulo 05.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https://ethereum.org/en/developers/docs/oracles/</a:t>
            </a:r>
          </a:p>
          <a:p xmlns:a="http://schemas.openxmlformats.org/drawingml/2006/main">
            <a:r>
              <a:t>- Material propio revisado: github.com/sgevatschnaider/CriptografiayBlockchain, módulo 05.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https://ethereum.org/en/developers/docs/oracles/</a:t>
            </a:r>
          </a:p>
          <a:p xmlns:a="http://schemas.openxmlformats.org/drawingml/2006/main">
            <a:r>
              <a:t>- Material propio revisado: github.com/sgevatschnaider/CriptografiayBlockchain, módulo 05.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https://ethereum.org/en/developers/docs/oracles/</a:t>
            </a:r>
          </a:p>
          <a:p xmlns:a="http://schemas.openxmlformats.org/drawingml/2006/main">
            <a:r>
              <a:t>- Material propio revisado: github.com/sgevatschnaider/CriptografiayBlockchain, módulo 05.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https://ethereum.org/en/developers/docs/oracles/</a:t>
            </a:r>
          </a:p>
          <a:p xmlns:a="http://schemas.openxmlformats.org/drawingml/2006/main">
            <a:r>
              <a:t>- Material propio revisado: github.com/sgevatschnaider/CriptografiayBlockchain, módulo 05.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https://ethereum.org/en/developers/docs/oracles/</a:t>
            </a:r>
          </a:p>
          <a:p xmlns:a="http://schemas.openxmlformats.org/drawingml/2006/main">
            <a:r>
              <a:t>- Material propio revisado: github.com/sgevatschnaider/CriptografiayBlockchain, módulo 05.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https://doi.org/10.6028/NIST.IR.8202</a:t>
            </a:r>
          </a:p>
          <a:p xmlns:a="http://schemas.openxmlformats.org/drawingml/2006/main">
            <a:r>
              <a:t>- https://lamport.azurewebsites.net/pubs/byz.pdf</a:t>
            </a:r>
          </a:p>
          <a:p xmlns:a="http://schemas.openxmlformats.org/drawingml/2006/main">
            <a:r>
              <a:t>- https://ethereum.org/en/developers/docs/oracles/</a:t>
            </a:r>
          </a:p>
          <a:p xmlns:a="http://schemas.openxmlformats.org/drawingml/2006/main">
            <a:r>
              <a:t>- Material propio revisado: github.com/sgevatschnaider/CriptografiayBlockchain, módulo 05.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https://lamport.azurewebsites.net/pubs/byz.pdf</a:t>
            </a:r>
          </a:p>
          <a:p xmlns:a="http://schemas.openxmlformats.org/drawingml/2006/main">
            <a:r>
              <a:t>- https://doi.org/10.6028/NIST.IR.8202</a:t>
            </a:r>
          </a:p>
          <a:p xmlns:a="http://schemas.openxmlformats.org/drawingml/2006/main">
            <a:r>
              <a:t>- https://bitcoin.org/bitcoin.pdf</a:t>
            </a:r>
          </a:p>
          <a:p xmlns:a="http://schemas.openxmlformats.org/drawingml/2006/main">
            <a:r>
              <a:t>- https://ethereum.org/en/developers/docs/oracles/</a:t>
            </a:r>
          </a:p>
          <a:p xmlns:a="http://schemas.openxmlformats.org/drawingml/2006/main">
            <a:r>
              <a:t>- https://hyperledger-fabric.readthedocs.io/en/latest/orderer/ordering_service.html</a:t>
            </a:r>
          </a:p>
          <a:p xmlns:a="http://schemas.openxmlformats.org/drawingml/2006/main">
            <a:r>
              <a:t>- Material propio revisado: github.com/sgevatschnaider/CriptografiayBlockchain, módulo 05.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928f5a4e01b440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7ce8a3016764da5" /><Relationship Type="http://schemas.openxmlformats.org/officeDocument/2006/relationships/slideLayout" Target="/ppt/slideLayouts/slideLayout1.xml" Id="R63b396e21afa457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3b396e21afa457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146b2955064377" /><Relationship Type="http://schemas.openxmlformats.org/officeDocument/2006/relationships/image" Target="/ppt/media/image.png" Id="Ra957a7f9642a4b37" /><Relationship Type="http://schemas.openxmlformats.org/officeDocument/2006/relationships/notesSlide" Target="/ppt/notesSlides/notesSlide1.xml" Id="R66f5ae1d49d64fe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c0e2d9f1b54648" /><Relationship Type="http://schemas.openxmlformats.org/officeDocument/2006/relationships/notesSlide" Target="/ppt/notesSlides/notesSlide2.xml" Id="R108217ecd88d40a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8e93e1147c4586" /><Relationship Type="http://schemas.openxmlformats.org/officeDocument/2006/relationships/notesSlide" Target="/ppt/notesSlides/notesSlide3.xml" Id="Rde039fd969d84b5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b92fae029b40e4" /><Relationship Type="http://schemas.openxmlformats.org/officeDocument/2006/relationships/notesSlide" Target="/ppt/notesSlides/notesSlide4.xml" Id="R6bbda4a47fa045e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d6900a36de41cf" /><Relationship Type="http://schemas.openxmlformats.org/officeDocument/2006/relationships/notesSlide" Target="/ppt/notesSlides/notesSlide5.xml" Id="R5e41a4de690e46c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907d2311744fed" /><Relationship Type="http://schemas.openxmlformats.org/officeDocument/2006/relationships/notesSlide" Target="/ppt/notesSlides/notesSlide6.xml" Id="R87dff2a1557845a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6224938aba454a" /><Relationship Type="http://schemas.openxmlformats.org/officeDocument/2006/relationships/notesSlide" Target="/ppt/notesSlides/notesSlide7.xml" Id="Rf93e81f651484d1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98c05285274931" /><Relationship Type="http://schemas.openxmlformats.org/officeDocument/2006/relationships/notesSlide" Target="/ppt/notesSlides/notesSlide8.xml" Id="Rd2fd26c31568493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22a291c9934ae6" /><Relationship Type="http://schemas.openxmlformats.org/officeDocument/2006/relationships/image" Target="/ppt/media/image2.png" Id="Rf1101ed058ef4e7d" /><Relationship Type="http://schemas.openxmlformats.org/officeDocument/2006/relationships/notesSlide" Target="/ppt/notesSlides/notesSlide9.xml" Id="Rafda7b7a558a428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4bc442a3a147c4" /><Relationship Type="http://schemas.openxmlformats.org/officeDocument/2006/relationships/notesSlide" Target="/ppt/notesSlides/notesSlide10.xml" Id="Rb1ad948c7e4441b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586e357e2542bb" /><Relationship Type="http://schemas.openxmlformats.org/officeDocument/2006/relationships/notesSlide" Target="/ppt/notesSlides/notesSlide11.xml" Id="Rba21886813894b2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880426d83241c2" /><Relationship Type="http://schemas.openxmlformats.org/officeDocument/2006/relationships/notesSlide" Target="/ppt/notesSlides/notesSlide12.xml" Id="Rd66069e71d3a420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bae1b89e794864" /><Relationship Type="http://schemas.openxmlformats.org/officeDocument/2006/relationships/notesSlide" Target="/ppt/notesSlides/notesSlide13.xml" Id="R97f30218f843457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b06538051b493e" /><Relationship Type="http://schemas.openxmlformats.org/officeDocument/2006/relationships/notesSlide" Target="/ppt/notesSlides/notesSlide14.xml" Id="R337ed7a052824f7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65115923db46d5" /><Relationship Type="http://schemas.openxmlformats.org/officeDocument/2006/relationships/notesSlide" Target="/ppt/notesSlides/notesSlide15.xml" Id="R35e7d6f126a747c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ae136078204c3b" /><Relationship Type="http://schemas.openxmlformats.org/officeDocument/2006/relationships/notesSlide" Target="/ppt/notesSlides/notesSlide16.xml" Id="R8b20372e4826447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fb6bcf6baa4ee6" /><Relationship Type="http://schemas.openxmlformats.org/officeDocument/2006/relationships/notesSlide" Target="/ppt/notesSlides/notesSlide17.xml" Id="Rd854eea5708043c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b7ba5e6a9d4e97" /><Relationship Type="http://schemas.openxmlformats.org/officeDocument/2006/relationships/notesSlide" Target="/ppt/notesSlides/notesSlide18.xml" Id="Rcf957b6dc07a4cb0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c92ec0a82440e4" /><Relationship Type="http://schemas.openxmlformats.org/officeDocument/2006/relationships/image" Target="/ppt/media/image2.png" Id="R786fee2331b64c43" /><Relationship Type="http://schemas.openxmlformats.org/officeDocument/2006/relationships/notesSlide" Target="/ppt/notesSlides/notesSlide19.xml" Id="R9ba8176ccf514bf0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7a77595e0f4e5d" /><Relationship Type="http://schemas.openxmlformats.org/officeDocument/2006/relationships/notesSlide" Target="/ppt/notesSlides/notesSlide20.xml" Id="R0dafc1291aea4f9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3ed47a04284def" /><Relationship Type="http://schemas.openxmlformats.org/officeDocument/2006/relationships/notesSlide" Target="/ppt/notesSlides/notesSlide21.xml" Id="Ree1b399bf5c54de7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3c937d7f954282" /><Relationship Type="http://schemas.openxmlformats.org/officeDocument/2006/relationships/notesSlide" Target="/ppt/notesSlides/notesSlide22.xml" Id="R426022febf154569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dbcaed6167474b" /><Relationship Type="http://schemas.openxmlformats.org/officeDocument/2006/relationships/notesSlide" Target="/ppt/notesSlides/notesSlide23.xml" Id="R9d0674778e8e4713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cfa24b1bc44882" /><Relationship Type="http://schemas.openxmlformats.org/officeDocument/2006/relationships/notesSlide" Target="/ppt/notesSlides/notesSlide24.xml" Id="R2418d13c7ecc447d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ce9d83b6d04603" /><Relationship Type="http://schemas.openxmlformats.org/officeDocument/2006/relationships/notesSlide" Target="/ppt/notesSlides/notesSlide25.xml" Id="R770c5bcbae054fa0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d6dcce3a474923" /><Relationship Type="http://schemas.openxmlformats.org/officeDocument/2006/relationships/notesSlide" Target="/ppt/notesSlides/notesSlide26.xml" Id="R82d95e128cc2454f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0ba0e50e0d4822" /><Relationship Type="http://schemas.openxmlformats.org/officeDocument/2006/relationships/notesSlide" Target="/ppt/notesSlides/notesSlide27.xml" Id="R7b2dc5dc360c4519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549991749b4f15" /><Relationship Type="http://schemas.openxmlformats.org/officeDocument/2006/relationships/notesSlide" Target="/ppt/notesSlides/notesSlide28.xml" Id="Rbc5d80343d4e43b5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aa2c232a364fd5" /><Relationship Type="http://schemas.openxmlformats.org/officeDocument/2006/relationships/image" Target="/ppt/media/image2.png" Id="R235968c1a2df4b7f" /><Relationship Type="http://schemas.openxmlformats.org/officeDocument/2006/relationships/notesSlide" Target="/ppt/notesSlides/notesSlide29.xml" Id="R3da04a18f2d3421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5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57a7f9642a4b3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C4C96A-F0A5-4425-B09F-0D54CD9B4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3817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52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EF3E2C-748F-4EB4-907D-9C4E6CB04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9600"/>
            <a:ext cx="485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6DCBF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>
                <a:solidFill>
                  <a:srgbClr val="6DCBF4"/>
                </a:solidFill>
                <a:latin typeface="Helvetica Neue"/>
                <a:ea typeface="Helvetica Neue"/>
                <a:cs typeface="Helvetica Neue"/>
              </a:rPr>
              <a:t>BLOCKCHAIN • FUNDAMENTOS •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F751A4-19FA-4F75-A5A7-67750DF72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219200"/>
            <a:ext cx="538162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1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1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Descentralización,</a:t>
            </a:r>
          </a:p>
          <a:p xmlns:a="http://schemas.openxmlformats.org/drawingml/2006/main">
            <a:pPr algn="l">
              <a:buNone/>
              <a:defRPr sz="41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Consenso y Oráculos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CC7BE0-8999-4686-A4E6-304242B66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028950"/>
            <a:ext cx="4953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D8E5E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b="0">
                <a:solidFill>
                  <a:srgbClr val="D8E5EF"/>
                </a:solidFill>
                <a:latin typeface="Helvetica Neue"/>
                <a:ea typeface="Helvetica Neue"/>
                <a:cs typeface="Helvetica Neue"/>
              </a:rPr>
              <a:t>Cómo una red acuerda un estado común sin autoridad central y cómo conecta ese consenso con hechos del mundo real</a:t>
            </a:r>
          </a:p>
        </p:txBody>
      </p:sp>
      <p:cxnSp>
        <p:nvCxnSpPr>
          <p:cNvPr id="29" name=""/>
          <p:cNvCxnSpPr/>
          <p:nvPr/>
        </p:nvCxnSpPr>
        <p:spPr>
          <a:xfrm xmlns:a="http://schemas.openxmlformats.org/drawingml/2006/main">
            <a:off x="533400" y="4457700"/>
            <a:ext cx="4857750" cy="953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6DCBF4"/>
            </a:solidFill>
            <a:prstDash val="solid"/>
          </a:ln>
        </p:spPr>
      </p:cxn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8DF60E-6731-461E-BD2C-E7E445DC5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667250"/>
            <a:ext cx="4857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Fundamentos conceptuales para Blockchain y Finanzas Descentralizadas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A6FD8D-DC0A-40E9-9C9E-5AA353D4A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48425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750" b="0">
                <a:solidFill>
                  <a:srgbClr val="B7C8D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B7C8D8"/>
                </a:solidFill>
                <a:latin typeface="Helvetica Neue"/>
                <a:ea typeface="Helvetica Neue"/>
                <a:cs typeface="Helvetica Neue"/>
              </a:rPr>
              <a:t>Material elaborado por el profesor Sergio Gevatschnaider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42BA79-7BBF-4188-BB1A-70E75D83B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484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1">
                <a:solidFill>
                  <a:srgbClr val="B7C8D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B7C8D8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929804252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497CF0C-CE8E-445F-9E0A-40EB06090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6700"/>
            <a:ext cx="447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BLOCKCHAIN • FUNDAMENTOS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0B1110-9283-45C0-8B2B-9798C2A38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33400"/>
            <a:ext cx="111252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6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Tres preguntas organizan toda la presentación</a:t>
            </a:r>
          </a:p>
        </p:txBody>
      </p:sp>
      <p:cxnSp>
        <p:nvCxnSpPr>
          <p:cNvPr id="54" name=""/>
          <p:cNvCxnSpPr/>
          <p:nvPr/>
        </p:nvCxnSpPr>
        <p:spPr>
          <a:xfrm xmlns:a="http://schemas.openxmlformats.org/drawingml/2006/main">
            <a:off x="533400" y="1200150"/>
            <a:ext cx="111252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4CE"/>
            </a:solidFill>
            <a:prstDash val="solid"/>
          </a:ln>
        </p:spPr>
      </p:cxn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0BDF42-6C7B-4FC7-A2CA-13791BB89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48425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750" b="0">
                <a:solidFill>
                  <a:srgbClr val="6B77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6B7785"/>
                </a:solidFill>
                <a:latin typeface="Helvetica Neue"/>
                <a:ea typeface="Helvetica Neue"/>
                <a:cs typeface="Helvetica Neue"/>
              </a:rPr>
              <a:t>Material elaborado por el profesor Sergio Gevatschnaider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4B22CF-957A-4265-94CC-5C36128D1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484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1">
                <a:solidFill>
                  <a:srgbClr val="6B77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B778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8A2446-D86C-4A3A-B06F-91AA076ED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66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AA5221-E26A-41C0-8AE7-A6FF38897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76450"/>
            <a:ext cx="3429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Control</a:t>
            </a:r>
          </a:p>
        </p:txBody>
      </p:sp>
      <p:cxnSp>
        <p:nvCxnSpPr>
          <p:cNvPr id="59" name=""/>
          <p:cNvCxnSpPr/>
          <p:nvPr/>
        </p:nvCxnSpPr>
        <p:spPr>
          <a:xfrm xmlns:a="http://schemas.openxmlformats.org/drawingml/2006/main">
            <a:off x="533400" y="2571750"/>
            <a:ext cx="34290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4CE"/>
            </a:solidFill>
            <a:prstDash val="solid"/>
          </a:ln>
        </p:spPr>
      </p:cxn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BE2113-5E1C-413D-816F-70B2A5730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781300"/>
            <a:ext cx="342900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¿Quién puede modificar el registro, operar la infraestructura y cambiar las reglas del sistema?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C37BC5-D1BA-42E7-BF70-15D5F73D0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1476375"/>
            <a:ext cx="666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F59E0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59E0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275F71-DEE5-44E1-816C-49FA0EA7E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076450"/>
            <a:ext cx="3429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Acuerdo</a:t>
            </a:r>
          </a:p>
        </p:txBody>
      </p:sp>
      <p:cxnSp>
        <p:nvCxnSpPr>
          <p:cNvPr id="63" name=""/>
          <p:cNvCxnSpPr/>
          <p:nvPr/>
        </p:nvCxnSpPr>
        <p:spPr>
          <a:xfrm xmlns:a="http://schemas.openxmlformats.org/drawingml/2006/main">
            <a:off x="4286250" y="2571750"/>
            <a:ext cx="34290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4CE"/>
            </a:solidFill>
            <a:prstDash val="solid"/>
          </a:ln>
        </p:spPr>
      </p:cxn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DD9CEC-A0B7-47CC-A3CC-D68CFAB20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781300"/>
            <a:ext cx="342900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¿Cómo convergen los participantes cuando hay demoras, fallas o mensajes contradictorios?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7AEAC0-482F-42A6-BB98-D25B61805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1476375"/>
            <a:ext cx="666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1789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7896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0164B4-9064-4740-98A6-DA559C32C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076450"/>
            <a:ext cx="3429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Verdad externa</a:t>
            </a:r>
          </a:p>
        </p:txBody>
      </p:sp>
      <p:cxnSp>
        <p:nvCxnSpPr>
          <p:cNvPr id="67" name=""/>
          <p:cNvCxnSpPr/>
          <p:nvPr/>
        </p:nvCxnSpPr>
        <p:spPr>
          <a:xfrm xmlns:a="http://schemas.openxmlformats.org/drawingml/2006/main">
            <a:off x="8039100" y="2571750"/>
            <a:ext cx="34290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4CE"/>
            </a:solidFill>
            <a:prstDash val="solid"/>
          </a:ln>
        </p:spPr>
      </p:cxn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2E3ADB-6026-42B9-B6AA-DBD507085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781300"/>
            <a:ext cx="342900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¿Cómo conoce un smart contract un precio, una entrega o una demora ocurridos fuera de la red?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10CC8D-E941-44ED-9365-326C8AF66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0"/>
            <a:ext cx="11125200" cy="781050"/>
          </a:xfrm>
          <a:prstGeom xmlns:a="http://schemas.openxmlformats.org/drawingml/2006/main" prst="roundRect">
            <a:avLst>
              <a:gd name="adj" fmla="val 14634"/>
            </a:avLst>
          </a:prstGeom>
          <a:solidFill xmlns:a="http://schemas.openxmlformats.org/drawingml/2006/main">
            <a:srgbClr val="07152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B6A8FC-4698-4BD2-AE21-75B11877C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448300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Resultado esperado: distinguir descentralización, consenso y oráculos como problemas diferentes, aunque profundamente conectados.</a:t>
            </a:r>
          </a:p>
        </p:txBody>
      </p:sp>
    </p:spTree>
    <p:extLst>
      <p:ext uri="{BB962C8B-B14F-4D97-AF65-F5344CB8AC3E}">
        <p14:creationId xmlns:p14="http://schemas.microsoft.com/office/powerpoint/2010/main" val="578941695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497CF0C-CE8E-445F-9E0A-40EB06090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6700"/>
            <a:ext cx="447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BLOCKCHAIN • FUNDAMENTOS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0B1110-9283-45C0-8B2B-9798C2A38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33400"/>
            <a:ext cx="111252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6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Blockchain redistribuye la confianza en tres capas</a:t>
            </a:r>
          </a:p>
        </p:txBody>
      </p:sp>
      <p:cxnSp>
        <p:nvCxnSpPr>
          <p:cNvPr id="54" name=""/>
          <p:cNvCxnSpPr/>
          <p:nvPr/>
        </p:nvCxnSpPr>
        <p:spPr>
          <a:xfrm xmlns:a="http://schemas.openxmlformats.org/drawingml/2006/main">
            <a:off x="533400" y="1200150"/>
            <a:ext cx="111252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4CE"/>
            </a:solidFill>
            <a:prstDash val="solid"/>
          </a:ln>
        </p:spPr>
      </p:cxn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0BDF42-6C7B-4FC7-A2CA-13791BB89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48425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750" b="0">
                <a:solidFill>
                  <a:srgbClr val="6B77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6B7785"/>
                </a:solidFill>
                <a:latin typeface="Helvetica Neue"/>
                <a:ea typeface="Helvetica Neue"/>
                <a:cs typeface="Helvetica Neue"/>
              </a:rPr>
              <a:t>Material elaborado por el profesor Sergio Gevatschnaider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4B22CF-957A-4265-94CC-5C36128D1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484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1">
                <a:solidFill>
                  <a:srgbClr val="6B77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B778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8A2446-D86C-4A3A-B06F-91AA076ED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66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AA5221-E26A-41C0-8AE7-A6FF38897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76450"/>
            <a:ext cx="3429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Descentralización</a:t>
            </a:r>
          </a:p>
        </p:txBody>
      </p:sp>
      <p:cxnSp>
        <p:nvCxnSpPr>
          <p:cNvPr id="59" name=""/>
          <p:cNvCxnSpPr/>
          <p:nvPr/>
        </p:nvCxnSpPr>
        <p:spPr>
          <a:xfrm xmlns:a="http://schemas.openxmlformats.org/drawingml/2006/main">
            <a:off x="533400" y="2571750"/>
            <a:ext cx="34290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4CE"/>
            </a:solidFill>
            <a:prstDash val="solid"/>
          </a:ln>
        </p:spPr>
      </p:cxn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BE2113-5E1C-413D-816F-70B2A5730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781300"/>
            <a:ext cx="342900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Distribuye capacidad de operar, verificar y gobernar. No significa ausencia de instituciones ni igualdad automática de poder.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C37BC5-D1BA-42E7-BF70-15D5F73D0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1476375"/>
            <a:ext cx="666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F59E0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59E0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275F71-DEE5-44E1-816C-49FA0EA7E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076450"/>
            <a:ext cx="3429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Consenso</a:t>
            </a:r>
          </a:p>
        </p:txBody>
      </p:sp>
      <p:cxnSp>
        <p:nvCxnSpPr>
          <p:cNvPr id="63" name=""/>
          <p:cNvCxnSpPr/>
          <p:nvPr/>
        </p:nvCxnSpPr>
        <p:spPr>
          <a:xfrm xmlns:a="http://schemas.openxmlformats.org/drawingml/2006/main">
            <a:off x="4286250" y="2571750"/>
            <a:ext cx="34290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4CE"/>
            </a:solidFill>
            <a:prstDash val="solid"/>
          </a:ln>
        </p:spPr>
      </p:cxn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DD9CEC-A0B7-47CC-A3CC-D68CFAB20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781300"/>
            <a:ext cx="342900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Permite acordar un orden y un estado válido pese a fallas o competencia entre participantes.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7AEAC0-482F-42A6-BB98-D25B61805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1476375"/>
            <a:ext cx="666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1789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7896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0164B4-9064-4740-98A6-DA559C32C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076450"/>
            <a:ext cx="3429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Oráculos</a:t>
            </a:r>
          </a:p>
        </p:txBody>
      </p:sp>
      <p:cxnSp>
        <p:nvCxnSpPr>
          <p:cNvPr id="67" name=""/>
          <p:cNvCxnSpPr/>
          <p:nvPr/>
        </p:nvCxnSpPr>
        <p:spPr>
          <a:xfrm xmlns:a="http://schemas.openxmlformats.org/drawingml/2006/main">
            <a:off x="8039100" y="2571750"/>
            <a:ext cx="34290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4CE"/>
            </a:solidFill>
            <a:prstDash val="solid"/>
          </a:ln>
        </p:spPr>
      </p:cxn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2E3ADB-6026-42B9-B6AA-DBD507085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781300"/>
            <a:ext cx="342900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Introducen datos externos para que el código pueda reaccionar ante hechos que la blockchain no observa por sí misma.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10CC8D-E941-44ED-9365-326C8AF66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0"/>
            <a:ext cx="11125200" cy="781050"/>
          </a:xfrm>
          <a:prstGeom xmlns:a="http://schemas.openxmlformats.org/drawingml/2006/main" prst="roundRect">
            <a:avLst>
              <a:gd name="adj" fmla="val 14634"/>
            </a:avLst>
          </a:prstGeom>
          <a:solidFill xmlns:a="http://schemas.openxmlformats.org/drawingml/2006/main">
            <a:srgbClr val="07152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B6A8FC-4698-4BD2-AE21-75B11877C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448300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La confianza no desaparece: cambia de ubicación y se reparte entre protocolo, incentivos, datos, claves, operadores y gobernanza.</a:t>
            </a:r>
          </a:p>
        </p:txBody>
      </p:sp>
    </p:spTree>
    <p:extLst>
      <p:ext uri="{BB962C8B-B14F-4D97-AF65-F5344CB8AC3E}">
        <p14:creationId xmlns:p14="http://schemas.microsoft.com/office/powerpoint/2010/main" val="578941695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B522CD-D6BD-4FCB-88FA-AEEFB90C8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6700"/>
            <a:ext cx="447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BLOCKCHAIN • FUNDAMENTOS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C76E4C-E0F0-47AB-A77A-90CFCB89D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33400"/>
            <a:ext cx="111252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Distribuir infraestructura no equivale a descentralizar el control</a:t>
            </a:r>
          </a:p>
        </p:txBody>
      </p:sp>
      <p:cxnSp>
        <p:nvCxnSpPr>
          <p:cNvPr id="23" name=""/>
          <p:cNvCxnSpPr/>
          <p:nvPr/>
        </p:nvCxnSpPr>
        <p:spPr>
          <a:xfrm xmlns:a="http://schemas.openxmlformats.org/drawingml/2006/main">
            <a:off x="533400" y="1200150"/>
            <a:ext cx="111252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4CE"/>
            </a:solidFill>
            <a:prstDash val="solid"/>
          </a:ln>
        </p:spPr>
      </p:cxn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D1BF0B-CBFD-484A-A600-05A3454E3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48425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750" b="0">
                <a:solidFill>
                  <a:srgbClr val="6B77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6B7785"/>
                </a:solidFill>
                <a:latin typeface="Helvetica Neue"/>
                <a:ea typeface="Helvetica Neue"/>
                <a:cs typeface="Helvetica Neue"/>
              </a:rPr>
              <a:t>Material elaborado por el profesor Sergio Gevatschnaider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105CE2-D488-46C1-B613-E5DFF24A2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484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1">
                <a:solidFill>
                  <a:srgbClr val="6B77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B7785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AF96F6-3CDD-4251-A8C6-2D399FB69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81125"/>
            <a:ext cx="11125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Un servicio puede ejecutarse en muchos servidores y seguir bajo una sola autoridad; la descentralización exige examinar quién decide y quién puede verificar.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C85DC7-EB81-4767-85F0-75E39EF37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95500"/>
            <a:ext cx="523875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3DE04D-A398-4A4E-A158-A4F059519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95500"/>
            <a:ext cx="66675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E8B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8BC459-B559-4B39-8DDE-A215916B7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4819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Sistema distribuido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EC876C-407B-4F30-8420-904D15FFA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686050"/>
            <a:ext cx="4819650" cy="2838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El procesamiento y los datos se reparten entre múltiples máquinas. Una sola empresa puede controlar identidad, permisos, actualizaciones y acceso. La distribución mejora capacidad o resiliencia, pero no cambia necesariamente la autoridad.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326FA9-2857-45E7-85EE-1477ED441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095500"/>
            <a:ext cx="523875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0B0F79-2FEE-4635-9554-6B5A457B6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095500"/>
            <a:ext cx="66675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1EB6FB-23F0-4FC9-B5EB-D89893300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2286000"/>
            <a:ext cx="4819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Sistema descentralizado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1769A2-4145-47E8-AD10-5AE2D6223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2686050"/>
            <a:ext cx="4819650" cy="2838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Ningún participante puede modificar unilateralmente el estado aceptado. Varias entidades verifican reglas comunes y la gobernanza distribuye derechos de decisión. El grado real depende de concentración técnica, económica y política.</a:t>
            </a:r>
          </a:p>
        </p:txBody>
      </p:sp>
    </p:spTree>
    <p:extLst>
      <p:ext uri="{BB962C8B-B14F-4D97-AF65-F5344CB8AC3E}">
        <p14:creationId xmlns:p14="http://schemas.microsoft.com/office/powerpoint/2010/main" val="902267386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A552BF4-7585-4C68-BA77-F903484D5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6700"/>
            <a:ext cx="447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BLOCKCHAIN • FUNDAMENTOS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2E25CC-C127-42CE-B4EA-A741A3B5F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33400"/>
            <a:ext cx="111252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6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La descentralización debe evaluarse por dimensiones</a:t>
            </a:r>
          </a:p>
        </p:txBody>
      </p:sp>
      <p:cxnSp>
        <p:nvCxnSpPr>
          <p:cNvPr id="40" name=""/>
          <p:cNvCxnSpPr/>
          <p:nvPr/>
        </p:nvCxnSpPr>
        <p:spPr>
          <a:xfrm xmlns:a="http://schemas.openxmlformats.org/drawingml/2006/main">
            <a:off x="533400" y="1200150"/>
            <a:ext cx="111252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4CE"/>
            </a:solidFill>
            <a:prstDash val="solid"/>
          </a:ln>
        </p:spPr>
      </p:cxn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8FB9DD-A4BD-41B0-88CD-8B0A63451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48425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750" b="0">
                <a:solidFill>
                  <a:srgbClr val="6B77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6B7785"/>
                </a:solidFill>
                <a:latin typeface="Helvetica Neue"/>
                <a:ea typeface="Helvetica Neue"/>
                <a:cs typeface="Helvetica Neue"/>
              </a:rPr>
              <a:t>Material elaborado por el profesor Sergio Gevatschnaider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E31A41-205B-4F8E-B5D4-89107EF8C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484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1">
                <a:solidFill>
                  <a:srgbClr val="6B77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B7785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E4B8AC-CD54-45E1-A812-67B5AA844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81125"/>
            <a:ext cx="111252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Una red puede ser abierta en una dimensión y concentrada en otra. Por eso no alcanza con contar nodos ni usar la etiqueta “descentralizada”.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FF8C52-BC74-4C74-A404-2F20C2AB4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571750"/>
            <a:ext cx="2000250" cy="2381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7216D1-7594-4928-B6A3-254926402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62250"/>
            <a:ext cx="419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42318D-4880-458B-A81E-DC91EC863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38500"/>
            <a:ext cx="1619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Infraestructura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416659-1B77-4B4B-8230-2CE435532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62375"/>
            <a:ext cx="1619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¿Cuántos operadores independientes sostienen nodos, clientes y servicios?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DD97A2-3EE7-49C5-83C9-B6E92DC62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3381375"/>
            <a:ext cx="333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→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4D4000-EE88-4CC4-9E23-9296E1C4E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9875" y="2571750"/>
            <a:ext cx="2000250" cy="2381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FAA74D-359F-44FA-8778-6906197FB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2762250"/>
            <a:ext cx="419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0BAE18-4BD5-47C8-A836-D6CC936E5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3238500"/>
            <a:ext cx="1619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Validación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C40304-BCE1-4148-9464-2B75A968C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3762375"/>
            <a:ext cx="1619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¿Quién propone, verifica, ordena y finaliza transacciones?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770697-2221-40DC-85E3-A4C03631B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3381375"/>
            <a:ext cx="333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5C2E1E7-62DC-414F-BF8A-8B4D0E87D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2571750"/>
            <a:ext cx="2000250" cy="2381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DDF4FC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9FECA62-70C3-4637-A564-AE82F9817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762250"/>
            <a:ext cx="419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180ACF8-6D3F-4A57-8DC6-8A0B99DE3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238500"/>
            <a:ext cx="1619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Gobernanza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4484921-0D9C-4877-AC14-E612D4E28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762375"/>
            <a:ext cx="1619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¿Quién modifica reglas, parámetros, software y respuestas de emergencia?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20E6D6-B28C-493C-88D3-6D1BB20A3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3381375"/>
            <a:ext cx="333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→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DF0D240-BAC6-4CA7-89C1-906E35D50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7125" y="2571750"/>
            <a:ext cx="2000250" cy="2381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C4FA4E3-0BC0-43F4-8F19-9D2910CEE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2762250"/>
            <a:ext cx="419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1A731B6-FF16-4FFB-8306-CDD86522A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3238500"/>
            <a:ext cx="1619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Economía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45D2004-190C-452A-A4C9-AC130A83A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3762375"/>
            <a:ext cx="1619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¿Cómo se concentran stake, hashpower, tokens, liquidez y proveedores?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CAC40EB-5996-4668-AE10-C5EAB276C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7375" y="3381375"/>
            <a:ext cx="333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→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C30753D-3E79-4CCA-8A56-508950211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2571750"/>
            <a:ext cx="2000250" cy="2381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B97B3F5-76E9-4488-B7B3-5A025EB92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2762250"/>
            <a:ext cx="419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B79B19D-9565-4CBF-B56C-006C29F09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238500"/>
            <a:ext cx="1619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Acceso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019F297-F65F-434E-8A2F-A9911E712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762375"/>
            <a:ext cx="1619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¿Quién puede leer, escribir, desplegar código o participar del consenso?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839F187-3187-45AD-98D9-8E107C549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429250"/>
            <a:ext cx="111252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07152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71525"/>
                </a:solidFill>
                <a:latin typeface="Helvetica Neue"/>
                <a:ea typeface="Helvetica Neue"/>
                <a:cs typeface="Helvetica Neue"/>
              </a:rPr>
              <a:t>Una evaluación seria estudia distribución de poder, barreras de entrada y capacidad efectiva de coordinar cambios.</a:t>
            </a:r>
          </a:p>
        </p:txBody>
      </p:sp>
    </p:spTree>
    <p:extLst>
      <p:ext uri="{BB962C8B-B14F-4D97-AF65-F5344CB8AC3E}">
        <p14:creationId xmlns:p14="http://schemas.microsoft.com/office/powerpoint/2010/main" val="1277242188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0FC9D23-9D32-487C-96E7-6F4055DDF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6700"/>
            <a:ext cx="447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BLOCKCHAIN • FUNDAMENTOS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1BE4F7-F7B8-436A-AAF0-409B57FFB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33400"/>
            <a:ext cx="111252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6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La descentralización es un espectro de arquitecturas</a:t>
            </a:r>
          </a:p>
        </p:txBody>
      </p:sp>
      <p:cxnSp>
        <p:nvCxnSpPr>
          <p:cNvPr id="36" name=""/>
          <p:cNvCxnSpPr/>
          <p:nvPr/>
        </p:nvCxnSpPr>
        <p:spPr>
          <a:xfrm xmlns:a="http://schemas.openxmlformats.org/drawingml/2006/main">
            <a:off x="533400" y="1200150"/>
            <a:ext cx="111252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4CE"/>
            </a:solidFill>
            <a:prstDash val="solid"/>
          </a:ln>
        </p:spPr>
      </p:cxn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267006-5622-4D5F-84B7-856192589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48425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750" b="0">
                <a:solidFill>
                  <a:srgbClr val="6B77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6B7785"/>
                </a:solidFill>
                <a:latin typeface="Helvetica Neue"/>
                <a:ea typeface="Helvetica Neue"/>
                <a:cs typeface="Helvetica Neue"/>
              </a:rPr>
              <a:t>Material elaborado por el profesor Sergio Gevatschnaider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BD3934-6215-47A0-9B78-CC918F207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484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1">
                <a:solidFill>
                  <a:srgbClr val="6B77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B7785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793527-053B-4AA8-A352-BAAC785FA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81125"/>
            <a:ext cx="111252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El diseño adecuado depende del problema de coordinación, la identidad de los participantes y el riesgo de que una sola organización controle el registro.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B8356F-792F-47D2-A893-9EB0C0A2B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238375"/>
            <a:ext cx="2590800" cy="2857500"/>
          </a:xfrm>
          <a:prstGeom xmlns:a="http://schemas.openxmlformats.org/drawingml/2006/main" prst="roundRect">
            <a:avLst>
              <a:gd name="adj" fmla="val 4412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92B424-EF01-4F9A-B4AD-7AA940116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428875"/>
            <a:ext cx="1143000" cy="28575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DCE6E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2AD8D6-1322-4CA5-A58A-557FDF76E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486025"/>
            <a:ext cx="95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07152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71525"/>
                </a:solidFill>
                <a:latin typeface="Helvetica Neue"/>
                <a:ea typeface="Helvetica Neue"/>
                <a:cs typeface="Helvetica Neue"/>
              </a:rPr>
              <a:t>Una autoridad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30C7BC-09F5-4569-A8B8-222F4B363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000375"/>
            <a:ext cx="21717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Base centralizada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8FBB3C-2FB7-47E7-8865-F4C70E55B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619500"/>
            <a:ext cx="21717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Una organización controla datos y reglas. Suele ser la opción más simple cuando existe confianza institucional suficiente.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440BB7-06D2-457C-9777-48750195F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2238375"/>
            <a:ext cx="2590800" cy="2857500"/>
          </a:xfrm>
          <a:prstGeom xmlns:a="http://schemas.openxmlformats.org/drawingml/2006/main" prst="roundRect">
            <a:avLst>
              <a:gd name="adj" fmla="val 4412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5162B3-4869-4B73-989C-0625695FD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28875"/>
            <a:ext cx="1143000" cy="28575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DCE6E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A5C5A7-66A7-4079-9B37-882737FAB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486025"/>
            <a:ext cx="95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07152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71525"/>
                </a:solidFill>
                <a:latin typeface="Helvetica Neue"/>
                <a:ea typeface="Helvetica Neue"/>
                <a:cs typeface="Helvetica Neue"/>
              </a:rPr>
              <a:t>Infraestructura distribuida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F12827-51A7-4A1B-8D30-C9130F4B8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3000375"/>
            <a:ext cx="21717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Cloud empresarial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599510-CE09-4501-AA38-151EF5326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3619500"/>
            <a:ext cx="21717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Muchos servidores aumentan capacidad y resiliencia, pero la autoridad sigue concentrada en un proveedor u organización.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9409D1-D8ED-49E7-B315-45924766B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238375"/>
            <a:ext cx="2590800" cy="2857500"/>
          </a:xfrm>
          <a:prstGeom xmlns:a="http://schemas.openxmlformats.org/drawingml/2006/main" prst="roundRect">
            <a:avLst>
              <a:gd name="adj" fmla="val 4412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8FE6A6-DA92-40D4-813F-3246D30FF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428875"/>
            <a:ext cx="1143000" cy="28575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DCE6ED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F45DBA-33E5-4FF4-9462-76B9D6C43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2486025"/>
            <a:ext cx="95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07152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71525"/>
                </a:solidFill>
                <a:latin typeface="Helvetica Neue"/>
                <a:ea typeface="Helvetica Neue"/>
                <a:cs typeface="Helvetica Neue"/>
              </a:rPr>
              <a:t>Gobierno compartido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12CF96-4A5B-4515-9212-D7522FC3A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3000375"/>
            <a:ext cx="21717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Consorcio DLT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7E25FED-89EF-43D4-9BF0-5E488D2A4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3619500"/>
            <a:ext cx="21717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Entidades identificadas acuerdan permisos, validadores y cambios. La confianza se formaliza mediante gobernanza institucional.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AB77238-9E02-4559-BA1E-F5F74C1F1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238375"/>
            <a:ext cx="2590800" cy="2857500"/>
          </a:xfrm>
          <a:prstGeom xmlns:a="http://schemas.openxmlformats.org/drawingml/2006/main" prst="roundRect">
            <a:avLst>
              <a:gd name="adj" fmla="val 4412"/>
            </a:avLst>
          </a:prstGeom>
          <a:solidFill xmlns:a="http://schemas.openxmlformats.org/drawingml/2006/main">
            <a:srgbClr val="DDF4FC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B0C9CA1-4CE8-4204-BC8C-0AFAE7310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2428875"/>
            <a:ext cx="1143000" cy="28575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2E8B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CD59859-1F4B-43F9-BA3E-FCBB9E7F8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2486025"/>
            <a:ext cx="95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Participación abierta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E3F32F2-529B-40A2-AB89-C120029ED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3000375"/>
            <a:ext cx="21717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Red pública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5F09C38-07DF-4EF6-B122-31B7BFDEF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3619500"/>
            <a:ext cx="21717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La verificación es abierta y la seguridad necesita resistencia Sybil, incentivos y reglas que ningún actor controle unilateralmente.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3859128-8577-46A7-9351-2C9C3B1C6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476875"/>
            <a:ext cx="111252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07152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71525"/>
                </a:solidFill>
                <a:latin typeface="Helvetica Neue"/>
                <a:ea typeface="Helvetica Neue"/>
                <a:cs typeface="Helvetica Neue"/>
              </a:rPr>
              <a:t>La pregunta correcta no es “¿está descentralizado?”, sino “¿qué poder se distribuye, entre quiénes y bajo qué reglas?”.</a:t>
            </a:r>
          </a:p>
        </p:txBody>
      </p:sp>
    </p:spTree>
    <p:extLst>
      <p:ext uri="{BB962C8B-B14F-4D97-AF65-F5344CB8AC3E}">
        <p14:creationId xmlns:p14="http://schemas.microsoft.com/office/powerpoint/2010/main" val="1748036210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1E67877-15DF-4596-847E-74BE85FE8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6700"/>
            <a:ext cx="447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BLOCKCHAIN • FUNDAMENTOS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C2D06D-1761-4FA4-AE26-80BD7E7E0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33400"/>
            <a:ext cx="111252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Descentralizar reduce dependencias críticas</a:t>
            </a:r>
          </a:p>
        </p:txBody>
      </p:sp>
      <p:cxnSp>
        <p:nvCxnSpPr>
          <p:cNvPr id="40" name=""/>
          <p:cNvCxnSpPr/>
          <p:nvPr/>
        </p:nvCxnSpPr>
        <p:spPr>
          <a:xfrm xmlns:a="http://schemas.openxmlformats.org/drawingml/2006/main">
            <a:off x="533400" y="1200150"/>
            <a:ext cx="111252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4CE"/>
            </a:solidFill>
            <a:prstDash val="solid"/>
          </a:ln>
        </p:spPr>
      </p:cxn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250A7C-B1C8-4EC8-9AA1-1EF7F187A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48425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750" b="0">
                <a:solidFill>
                  <a:srgbClr val="6B77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6B7785"/>
                </a:solidFill>
                <a:latin typeface="Helvetica Neue"/>
                <a:ea typeface="Helvetica Neue"/>
                <a:cs typeface="Helvetica Neue"/>
              </a:rPr>
              <a:t>Material elaborado por el profesor Sergio Gevatschnaider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52EE56-2A74-4B7E-8208-E11825311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484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1">
                <a:solidFill>
                  <a:srgbClr val="6B77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B7785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58D5AE-E430-4FDC-B77D-9762CC0EE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81125"/>
            <a:ext cx="11125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Los beneficios dependen del diseño y del contexto; no aparecen automáticamente por replicar un ledger.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ACEEA8-8F2E-4DEB-B11D-99ED31B16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143125"/>
            <a:ext cx="3524250" cy="1476375"/>
          </a:xfrm>
          <a:prstGeom xmlns:a="http://schemas.openxmlformats.org/drawingml/2006/main" prst="roundRect">
            <a:avLst>
              <a:gd name="adj" fmla="val 7742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06C3E1-30FB-4C43-8822-D1DBE9612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143125"/>
            <a:ext cx="66675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E8B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689B88-0235-44E0-9D67-EE6AA268B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333625"/>
            <a:ext cx="3105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Resistencia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7FD8CE-CA9C-48BD-90DA-C6F02FED0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733675"/>
            <a:ext cx="31051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La red puede seguir verificándose aunque falle un operador o una institución.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E7DC9A-AA58-42CE-B8E7-2AE17D944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143125"/>
            <a:ext cx="3524250" cy="1476375"/>
          </a:xfrm>
          <a:prstGeom xmlns:a="http://schemas.openxmlformats.org/drawingml/2006/main" prst="roundRect">
            <a:avLst>
              <a:gd name="adj" fmla="val 7742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01184E-0723-4476-93AD-39FBC3FAB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143125"/>
            <a:ext cx="66675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412303-CE52-4285-BDAC-FE3D60E3D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333625"/>
            <a:ext cx="3105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Auditabilidad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3D6C49-19C9-4F4D-8A6F-F42AA9116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733675"/>
            <a:ext cx="31051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Participantes independientes pueden comprobar reglas, firmas e historial sin pedir permiso a un custodio.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03985D-52A4-4DD7-A9DD-CF66D86F0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143125"/>
            <a:ext cx="3524250" cy="1476375"/>
          </a:xfrm>
          <a:prstGeom xmlns:a="http://schemas.openxmlformats.org/drawingml/2006/main" prst="roundRect">
            <a:avLst>
              <a:gd name="adj" fmla="val 7742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B4ABB4-6CE4-4364-919D-74D19B071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143125"/>
            <a:ext cx="66675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96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029A06-B6FC-4CDE-9D8D-8DBAC2B6F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333625"/>
            <a:ext cx="3105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Neutralidad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504EE5-1009-44A3-867B-E0F8B16B4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733675"/>
            <a:ext cx="31051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Un protocolo común puede reducir la ventaja informacional de quien controla una base central.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9B5AB7-6C5C-4BDC-A176-160CB646A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57625"/>
            <a:ext cx="3524250" cy="1476375"/>
          </a:xfrm>
          <a:prstGeom xmlns:a="http://schemas.openxmlformats.org/drawingml/2006/main" prst="roundRect">
            <a:avLst>
              <a:gd name="adj" fmla="val 7742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7770B39-79B2-40AF-A75D-4F05CD5D7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57625"/>
            <a:ext cx="66675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E8B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ACDBD6-877B-42E0-BB58-56EF34886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48125"/>
            <a:ext cx="3105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Interoperabilidad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D787754-26BF-4D49-851B-B780F31CF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48175"/>
            <a:ext cx="31051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Reglas y activos comunes facilitan coordinación entre aplicaciones y organizaciones.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59FFBCF-42E8-4685-8640-BF72A6BA1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857625"/>
            <a:ext cx="3524250" cy="1476375"/>
          </a:xfrm>
          <a:prstGeom xmlns:a="http://schemas.openxmlformats.org/drawingml/2006/main" prst="roundRect">
            <a:avLst>
              <a:gd name="adj" fmla="val 7742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9026509-0056-460F-95F4-F7CEB277B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857625"/>
            <a:ext cx="66675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F304843-9977-404B-BB27-EB92F6C2A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4048125"/>
            <a:ext cx="3105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Censura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3A365F0-2215-4068-BC6E-2EEDFF183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4448175"/>
            <a:ext cx="31051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Distribuir validación puede dificultar que una sola parte excluya operaciones válidas.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7510EDE-ED04-45CF-BCFE-AB2E6D2D3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857625"/>
            <a:ext cx="3524250" cy="1476375"/>
          </a:xfrm>
          <a:prstGeom xmlns:a="http://schemas.openxmlformats.org/drawingml/2006/main" prst="roundRect">
            <a:avLst>
              <a:gd name="adj" fmla="val 7742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4AC3F53-A29C-4297-9E0E-6EED66F57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857625"/>
            <a:ext cx="66675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96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712D331-70C0-4116-B119-B65ABBAB3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048125"/>
            <a:ext cx="3105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Innovación abierta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67DD5B1-2F59-4FAA-AFDD-6A89151BD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448175"/>
            <a:ext cx="31051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El acceso sin permisos permite construir servicios sobre una infraestructura compartida.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DEDDC6F-C562-4DCE-AECF-C8AD27A76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34050"/>
            <a:ext cx="11125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07152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71525"/>
                </a:solidFill>
                <a:latin typeface="Helvetica Neue"/>
                <a:ea typeface="Helvetica Neue"/>
                <a:cs typeface="Helvetica Neue"/>
              </a:rPr>
              <a:t>El beneficio decisivo es disminuir una dependencia que genera riesgo, poder unilateral o costos de coordinación.</a:t>
            </a:r>
          </a:p>
        </p:txBody>
      </p:sp>
    </p:spTree>
    <p:extLst>
      <p:ext uri="{BB962C8B-B14F-4D97-AF65-F5344CB8AC3E}">
        <p14:creationId xmlns:p14="http://schemas.microsoft.com/office/powerpoint/2010/main" val="1710174727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F2FFF93-1E47-4FA8-93E6-CE1773759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6700"/>
            <a:ext cx="447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BLOCKCHAIN • FUNDAMENTOS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C2CFE6-AA1C-4420-A662-9092B3990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33400"/>
            <a:ext cx="111252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6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La descentralización introduce costos y nuevos centros de poder</a:t>
            </a:r>
          </a:p>
        </p:txBody>
      </p:sp>
      <p:cxnSp>
        <p:nvCxnSpPr>
          <p:cNvPr id="40" name=""/>
          <p:cNvCxnSpPr/>
          <p:nvPr/>
        </p:nvCxnSpPr>
        <p:spPr>
          <a:xfrm xmlns:a="http://schemas.openxmlformats.org/drawingml/2006/main">
            <a:off x="533400" y="1200150"/>
            <a:ext cx="111252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4CE"/>
            </a:solidFill>
            <a:prstDash val="solid"/>
          </a:ln>
        </p:spPr>
      </p:cxn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C41349-3E0E-4C1B-8EAE-9136D6EB0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48425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750" b="0">
                <a:solidFill>
                  <a:srgbClr val="6B77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6B7785"/>
                </a:solidFill>
                <a:latin typeface="Helvetica Neue"/>
                <a:ea typeface="Helvetica Neue"/>
                <a:cs typeface="Helvetica Neue"/>
              </a:rPr>
              <a:t>Material elaborado por el profesor Sergio Gevatschnaider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33FCB3-1D5B-435C-9356-D18095936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484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1">
                <a:solidFill>
                  <a:srgbClr val="6B77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B778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CA72EF-7041-43AD-99B7-D50863062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81125"/>
            <a:ext cx="11125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Eliminar un operador central no elimina la coordinación: la traslada al protocolo, los incentivos, el software y la gobernanza.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13CBB3-FDC1-4CD2-BF67-DE9F504B8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95500"/>
            <a:ext cx="3524250" cy="1476375"/>
          </a:xfrm>
          <a:prstGeom xmlns:a="http://schemas.openxmlformats.org/drawingml/2006/main" prst="roundRect">
            <a:avLst>
              <a:gd name="adj" fmla="val 7742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7AEA6F-F367-4424-A0F9-6C5E2617E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95500"/>
            <a:ext cx="66675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D74042-4DA5-430F-A387-7A2C8B145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105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Rendimiento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5487DE-9259-4AE0-8C4E-47AF0034D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686050"/>
            <a:ext cx="31051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Replicar y verificar reduce eficiencia frente a una base central bien administrada.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5393D9-C2A1-4272-AFD3-555C9C699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095500"/>
            <a:ext cx="3524250" cy="1476375"/>
          </a:xfrm>
          <a:prstGeom xmlns:a="http://schemas.openxmlformats.org/drawingml/2006/main" prst="roundRect">
            <a:avLst>
              <a:gd name="adj" fmla="val 7742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CD5AD2-FF91-4D03-AB96-789494E8E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095500"/>
            <a:ext cx="66675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4C4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1B161D-646D-4725-8E35-53429CB1A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286000"/>
            <a:ext cx="3105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Gobernanza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3FA0FB-0581-476B-B001-0B74D778E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686050"/>
            <a:ext cx="31051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Actualizar reglas o responder a una emergencia exige coordinación legítima entre actores diversos.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7D6B23-F200-4E6D-A830-3F1F2788F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095500"/>
            <a:ext cx="3524250" cy="1476375"/>
          </a:xfrm>
          <a:prstGeom xmlns:a="http://schemas.openxmlformats.org/drawingml/2006/main" prst="roundRect">
            <a:avLst>
              <a:gd name="adj" fmla="val 7742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3AAC47-AFE7-40EC-BC87-000518DA9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095500"/>
            <a:ext cx="66675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B30996-8A51-45F0-B285-AB559B265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286000"/>
            <a:ext cx="3105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Concentración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686166E-7121-4461-8842-30FB93D10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686050"/>
            <a:ext cx="31051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Validadores, pools, clientes, proveedores cloud o liquidez pueden acumular influencia.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E3DAF0-F40F-4C0B-8F2C-E369E6EEC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10000"/>
            <a:ext cx="3524250" cy="1476375"/>
          </a:xfrm>
          <a:prstGeom xmlns:a="http://schemas.openxmlformats.org/drawingml/2006/main" prst="roundRect">
            <a:avLst>
              <a:gd name="adj" fmla="val 7742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82F0A26-5F58-46AC-B450-55EE58C6C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10000"/>
            <a:ext cx="66675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4C4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60FF96-71DF-412B-A788-C9051366F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0"/>
            <a:ext cx="3105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Privacidad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DC87BBF-9F86-45C7-B91C-37A0DCFA6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00550"/>
            <a:ext cx="31051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La verificabilidad pública puede entrar en tensión con confidencialidad y protección de datos.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F87CED7-C951-4F16-96C3-8DD645280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810000"/>
            <a:ext cx="3524250" cy="1476375"/>
          </a:xfrm>
          <a:prstGeom xmlns:a="http://schemas.openxmlformats.org/drawingml/2006/main" prst="roundRect">
            <a:avLst>
              <a:gd name="adj" fmla="val 7742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C32CCBA-C981-4F56-824D-87DA4E53E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810000"/>
            <a:ext cx="66675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F5559DB-2126-4EDE-83A7-67E2ADD9E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4000500"/>
            <a:ext cx="3105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Usabilidad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E6BF207-00C6-474C-AED0-F675CDA58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4400550"/>
            <a:ext cx="31051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Claves, firmas y responsabilidades directas elevan el riesgo operacional para usuarios.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D01F5FE-6202-4D9C-9647-87CD87553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810000"/>
            <a:ext cx="3524250" cy="1476375"/>
          </a:xfrm>
          <a:prstGeom xmlns:a="http://schemas.openxmlformats.org/drawingml/2006/main" prst="roundRect">
            <a:avLst>
              <a:gd name="adj" fmla="val 7742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D9B69E1-DB7A-4924-B449-F1C0D85DB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810000"/>
            <a:ext cx="66675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4C4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0809C66-5DD2-48EB-9ADF-4CEF7FB3B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000500"/>
            <a:ext cx="3105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Irreversibilidad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B4C0BEB-5024-4B83-A27E-ED5E70E77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400550"/>
            <a:ext cx="31051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Corregir fraude, error o coerción resulta difícil sin mecanismos institucionales de excepción.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CFD5382-45C5-465A-A4FA-32D6DA41F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0"/>
            <a:ext cx="11125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07152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525"/>
                </a:solidFill>
                <a:latin typeface="Helvetica Neue"/>
                <a:ea typeface="Helvetica Neue"/>
                <a:cs typeface="Helvetica Neue"/>
              </a:rPr>
              <a:t>La descentralización es una elección de arquitectura y poder; debe justificar sus costos con un problema real.</a:t>
            </a:r>
          </a:p>
        </p:txBody>
      </p:sp>
    </p:spTree>
    <p:extLst>
      <p:ext uri="{BB962C8B-B14F-4D97-AF65-F5344CB8AC3E}">
        <p14:creationId xmlns:p14="http://schemas.microsoft.com/office/powerpoint/2010/main" val="202340464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715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101ed058ef4e7d"/>
          <a:srcRect xmlns:a="http://schemas.openxmlformats.org/drawingml/2006/main" l="24791" t="0" r="2479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48375" y="0"/>
            <a:ext cx="6143625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3D9B84-92C1-4503-8D35-B12633130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572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52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6CF4DD-D85F-4233-97C6-67342CE12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572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6DCBF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6DCBF4"/>
                </a:solidFill>
                <a:latin typeface="Helvetica Neue"/>
                <a:ea typeface="Helvetica Neue"/>
                <a:cs typeface="Helvetica Neue"/>
              </a:rPr>
              <a:t>EL PROBLEMA DEL ACUERDO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03B837-E7D1-4D62-8297-A7D879C15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857250"/>
            <a:ext cx="5334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1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Los participantes pueden fallar o mentir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1A688C-F8EC-4CF6-9A69-B80FB780D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143125"/>
            <a:ext cx="5048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D8E5E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00" b="0">
                <a:solidFill>
                  <a:srgbClr val="D8E5EF"/>
                </a:solidFill>
                <a:latin typeface="Helvetica Neue"/>
                <a:ea typeface="Helvetica Neue"/>
                <a:cs typeface="Helvetica Neue"/>
              </a:rPr>
              <a:t>Una red distribuida no recibe todos los mensajes simultáneamente. Algunos nodos pueden desconectarse; otros pueden enviar versiones incompatibles a diferentes participantes.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219FFB-E022-4C0D-A2CF-5E7C6E90C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29000"/>
            <a:ext cx="5048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El desafío no es únicamente compartir información, sino conseguir que los participantes honestos adopten una decisión compatible.</a:t>
            </a:r>
          </a:p>
        </p:txBody>
      </p:sp>
      <p:cxnSp>
        <p:nvCxnSpPr>
          <p:cNvPr id="34" name=""/>
          <p:cNvCxnSpPr/>
          <p:nvPr/>
        </p:nvCxnSpPr>
        <p:spPr>
          <a:xfrm xmlns:a="http://schemas.openxmlformats.org/drawingml/2006/main">
            <a:off x="533400" y="4476750"/>
            <a:ext cx="4953000" cy="953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6DCBF4"/>
            </a:solidFill>
            <a:prstDash val="solid"/>
          </a:ln>
        </p:spPr>
      </p:cxn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817412-6DCE-4254-A723-6811351D9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714875"/>
            <a:ext cx="504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6DCBF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6DCBF4"/>
                </a:solidFill>
                <a:latin typeface="Helvetica Neue"/>
                <a:ea typeface="Helvetica Neue"/>
                <a:cs typeface="Helvetica Neue"/>
              </a:rPr>
              <a:t>Ese es el núcleo del problema de los generales bizantinos.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C8E619-C61A-4382-B4D1-790402016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619750"/>
            <a:ext cx="5048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AFC1D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>
                <a:solidFill>
                  <a:srgbClr val="AFC1D0"/>
                </a:solidFill>
                <a:latin typeface="Helvetica Neue"/>
                <a:ea typeface="Helvetica Neue"/>
                <a:cs typeface="Helvetica Neue"/>
              </a:rPr>
              <a:t>Fuente principal: Lamport, Shostak y Pease, 1982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1B3E73-9454-407D-A9C3-A53219150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48425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750" b="0">
                <a:solidFill>
                  <a:srgbClr val="B7C8D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B7C8D8"/>
                </a:solidFill>
                <a:latin typeface="Helvetica Neue"/>
                <a:ea typeface="Helvetica Neue"/>
                <a:cs typeface="Helvetica Neue"/>
              </a:rPr>
              <a:t>Material elaborado por el profesor Sergio Gevatschnaider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68FA58-DE74-411E-B8D2-0F8CED88F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484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1">
                <a:solidFill>
                  <a:srgbClr val="B7C8D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B7C8D8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240210001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A552BF4-7585-4C68-BA77-F903484D5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6700"/>
            <a:ext cx="447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BLOCKCHAIN • FUNDAMENTOS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2E25CC-C127-42CE-B4EA-A741A3B5F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33400"/>
            <a:ext cx="111252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6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Los generales deben decidir sin confiar en todos los mensajeros</a:t>
            </a:r>
          </a:p>
        </p:txBody>
      </p:sp>
      <p:cxnSp>
        <p:nvCxnSpPr>
          <p:cNvPr id="40" name=""/>
          <p:cNvCxnSpPr/>
          <p:nvPr/>
        </p:nvCxnSpPr>
        <p:spPr>
          <a:xfrm xmlns:a="http://schemas.openxmlformats.org/drawingml/2006/main">
            <a:off x="533400" y="1200150"/>
            <a:ext cx="111252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4CE"/>
            </a:solidFill>
            <a:prstDash val="solid"/>
          </a:ln>
        </p:spPr>
      </p:cxn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8FB9DD-A4BD-41B0-88CD-8B0A63451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48425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750" b="0">
                <a:solidFill>
                  <a:srgbClr val="6B77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6B7785"/>
                </a:solidFill>
                <a:latin typeface="Helvetica Neue"/>
                <a:ea typeface="Helvetica Neue"/>
                <a:cs typeface="Helvetica Neue"/>
              </a:rPr>
              <a:t>Material elaborado por el profesor Sergio Gevatschnaider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E31A41-205B-4F8E-B5D4-89107EF8C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484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1">
                <a:solidFill>
                  <a:srgbClr val="6B77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B7785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E4B8AC-CD54-45E1-A812-67B5AA844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81125"/>
            <a:ext cx="111252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La metáfora representa un sistema distribuido: varios participantes deben coordinar una acción común mediante mensajes, aunque algunos puedan ser traidores.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FF8C52-BC74-4C74-A404-2F20C2AB4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571750"/>
            <a:ext cx="2000250" cy="2381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7216D1-7594-4928-B6A3-254926402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62250"/>
            <a:ext cx="419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42318D-4880-458B-A81E-DC91EC863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38500"/>
            <a:ext cx="1619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Proponer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416659-1B77-4B4B-8230-2CE435532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62375"/>
            <a:ext cx="1619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Un comandante comunica “atacar” o “retirarse”.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DD97A2-3EE7-49C5-83C9-B6E92DC62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3381375"/>
            <a:ext cx="333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→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4D4000-EE88-4CC4-9E23-9296E1C4E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9875" y="2571750"/>
            <a:ext cx="2000250" cy="2381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FAA74D-359F-44FA-8778-6906197FB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2762250"/>
            <a:ext cx="419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0BAE18-4BD5-47C8-A836-D6CC936E5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3238500"/>
            <a:ext cx="1619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Transmitir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C40304-BCE1-4148-9464-2B75A968C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3762375"/>
            <a:ext cx="1619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Los generales intercambian mensajes por canales que pueden demorarse.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770697-2221-40DC-85E3-A4C03631B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3381375"/>
            <a:ext cx="333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5C2E1E7-62DC-414F-BF8A-8B4D0E87D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2571750"/>
            <a:ext cx="2000250" cy="2381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DDF4FC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9FECA62-70C3-4637-A564-AE82F9817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762250"/>
            <a:ext cx="419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180ACF8-6D3F-4A57-8DC6-8A0B99DE3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238500"/>
            <a:ext cx="1619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Contradecir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4484921-0D9C-4877-AC14-E612D4E28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762375"/>
            <a:ext cx="1619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Un traidor puede enviar órdenes diferentes a participantes distintos.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20E6D6-B28C-493C-88D3-6D1BB20A3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3381375"/>
            <a:ext cx="333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→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DF0D240-BAC6-4CA7-89C1-906E35D50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7125" y="2571750"/>
            <a:ext cx="2000250" cy="2381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C4FA4E3-0BC0-43F4-8F19-9D2910CEE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2762250"/>
            <a:ext cx="419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1A731B6-FF16-4FFB-8306-CDD86522A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3238500"/>
            <a:ext cx="1619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Comparar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45D2004-190C-452A-A4C9-AC130A83A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3762375"/>
            <a:ext cx="1619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Los leales contrastan los mensajes recibidos según un protocolo.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CAC40EB-5996-4668-AE10-C5EAB276C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7375" y="3381375"/>
            <a:ext cx="333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→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C30753D-3E79-4CCA-8A56-508950211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2571750"/>
            <a:ext cx="2000250" cy="2381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B97B3F5-76E9-4488-B7B3-5A025EB92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2762250"/>
            <a:ext cx="419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B79B19D-9565-4CBF-B56C-006C29F09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238500"/>
            <a:ext cx="1619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Acordar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019F297-F65F-434E-8A2F-A9911E712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762375"/>
            <a:ext cx="1619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Todos los participantes honestos deben adoptar una decisión compatible.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839F187-3187-45AD-98D9-8E107C549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429250"/>
            <a:ext cx="111252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07152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71525"/>
                </a:solidFill>
                <a:latin typeface="Helvetica Neue"/>
                <a:ea typeface="Helvetica Neue"/>
                <a:cs typeface="Helvetica Neue"/>
              </a:rPr>
              <a:t>El objetivo no es descubrir siempre al traidor, sino preservar un acuerdo seguro entre quienes siguen el protocolo.</a:t>
            </a:r>
          </a:p>
        </p:txBody>
      </p:sp>
    </p:spTree>
    <p:extLst>
      <p:ext uri="{BB962C8B-B14F-4D97-AF65-F5344CB8AC3E}">
        <p14:creationId xmlns:p14="http://schemas.microsoft.com/office/powerpoint/2010/main" val="1277242188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497CF0C-CE8E-445F-9E0A-40EB06090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6700"/>
            <a:ext cx="447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BLOCKCHAIN • FUNDAMENTOS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0B1110-9283-45C0-8B2B-9798C2A38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33400"/>
            <a:ext cx="111252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6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El modelo bizantino combina participantes, mensajes y adversarios</a:t>
            </a:r>
          </a:p>
        </p:txBody>
      </p:sp>
      <p:cxnSp>
        <p:nvCxnSpPr>
          <p:cNvPr id="54" name=""/>
          <p:cNvCxnSpPr/>
          <p:nvPr/>
        </p:nvCxnSpPr>
        <p:spPr>
          <a:xfrm xmlns:a="http://schemas.openxmlformats.org/drawingml/2006/main">
            <a:off x="533400" y="1200150"/>
            <a:ext cx="111252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4CE"/>
            </a:solidFill>
            <a:prstDash val="solid"/>
          </a:ln>
        </p:spPr>
      </p:cxn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0BDF42-6C7B-4FC7-A2CA-13791BB89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48425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750" b="0">
                <a:solidFill>
                  <a:srgbClr val="6B77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6B7785"/>
                </a:solidFill>
                <a:latin typeface="Helvetica Neue"/>
                <a:ea typeface="Helvetica Neue"/>
                <a:cs typeface="Helvetica Neue"/>
              </a:rPr>
              <a:t>Material elaborado por el profesor Sergio Gevatschnaider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4B22CF-957A-4265-94CC-5C36128D1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484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1">
                <a:solidFill>
                  <a:srgbClr val="6B77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B7785"/>
                </a:solidFill>
                <a:latin typeface="Helvetica Neue"/>
                <a:ea typeface="Helvetica Neue"/>
                <a:cs typeface="Helvetica Neue"/>
              </a:rPr>
              <a:t>11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8A2446-D86C-4A3A-B06F-91AA076ED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66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AA5221-E26A-41C0-8AE7-A6FF38897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76450"/>
            <a:ext cx="3429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Participantes</a:t>
            </a:r>
          </a:p>
        </p:txBody>
      </p:sp>
      <p:cxnSp>
        <p:nvCxnSpPr>
          <p:cNvPr id="59" name=""/>
          <p:cNvCxnSpPr/>
          <p:nvPr/>
        </p:nvCxnSpPr>
        <p:spPr>
          <a:xfrm xmlns:a="http://schemas.openxmlformats.org/drawingml/2006/main">
            <a:off x="533400" y="2571750"/>
            <a:ext cx="34290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4CE"/>
            </a:solidFill>
            <a:prstDash val="solid"/>
          </a:ln>
        </p:spPr>
      </p:cxn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BE2113-5E1C-413D-816F-70B2A5730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781300"/>
            <a:ext cx="342900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Procesos o nodos que mantienen estado, reciben información y ejecutan un protocolo distribuido.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C37BC5-D1BA-42E7-BF70-15D5F73D0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1476375"/>
            <a:ext cx="666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F59E0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59E0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275F71-DEE5-44E1-816C-49FA0EA7E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076450"/>
            <a:ext cx="3429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Comunicación</a:t>
            </a:r>
          </a:p>
        </p:txBody>
      </p:sp>
      <p:cxnSp>
        <p:nvCxnSpPr>
          <p:cNvPr id="63" name=""/>
          <p:cNvCxnSpPr/>
          <p:nvPr/>
        </p:nvCxnSpPr>
        <p:spPr>
          <a:xfrm xmlns:a="http://schemas.openxmlformats.org/drawingml/2006/main">
            <a:off x="4286250" y="2571750"/>
            <a:ext cx="34290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4CE"/>
            </a:solidFill>
            <a:prstDash val="solid"/>
          </a:ln>
        </p:spPr>
      </p:cxn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DD9CEC-A0B7-47CC-A3CC-D68CFAB20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781300"/>
            <a:ext cx="342900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Los mensajes pueden llegar tarde, perderse o observarse en distinto orden; el modelo debe declarar sus supuestos de sincronía.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7AEAC0-482F-42A6-BB98-D25B61805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1476375"/>
            <a:ext cx="666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1789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7896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0164B4-9064-4740-98A6-DA559C32C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076450"/>
            <a:ext cx="3429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Adversario</a:t>
            </a:r>
          </a:p>
        </p:txBody>
      </p:sp>
      <p:cxnSp>
        <p:nvCxnSpPr>
          <p:cNvPr id="67" name=""/>
          <p:cNvCxnSpPr/>
          <p:nvPr/>
        </p:nvCxnSpPr>
        <p:spPr>
          <a:xfrm xmlns:a="http://schemas.openxmlformats.org/drawingml/2006/main">
            <a:off x="8039100" y="2571750"/>
            <a:ext cx="34290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4CE"/>
            </a:solidFill>
            <a:prstDash val="solid"/>
          </a:ln>
        </p:spPr>
      </p:cxn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2E3ADB-6026-42B9-B6AA-DBD507085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781300"/>
            <a:ext cx="342900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Algunos participantes pueden detenerse, mentir, coordinarse o enviar mensajes contradictorios.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10CC8D-E941-44ED-9365-326C8AF66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0"/>
            <a:ext cx="11125200" cy="781050"/>
          </a:xfrm>
          <a:prstGeom xmlns:a="http://schemas.openxmlformats.org/drawingml/2006/main" prst="roundRect">
            <a:avLst>
              <a:gd name="adj" fmla="val 14634"/>
            </a:avLst>
          </a:prstGeom>
          <a:solidFill xmlns:a="http://schemas.openxmlformats.org/drawingml/2006/main">
            <a:srgbClr val="07152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B6A8FC-4698-4BD2-AE21-75B11877C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448300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Antes de evaluar un consenso hay que preguntar: ¿cuántas fallas tolera, qué puede hacer el atacante y qué supone sobre la red?</a:t>
            </a:r>
          </a:p>
        </p:txBody>
      </p:sp>
    </p:spTree>
    <p:extLst>
      <p:ext uri="{BB962C8B-B14F-4D97-AF65-F5344CB8AC3E}">
        <p14:creationId xmlns:p14="http://schemas.microsoft.com/office/powerpoint/2010/main" val="578941695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B522CD-D6BD-4FCB-88FA-AEEFB90C8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6700"/>
            <a:ext cx="447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BLOCKCHAIN • FUNDAMENTOS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C76E4C-E0F0-47AB-A77A-90CFCB89D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33400"/>
            <a:ext cx="111252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Una falla bizantina es más difícil que una simple caída</a:t>
            </a:r>
          </a:p>
        </p:txBody>
      </p:sp>
      <p:cxnSp>
        <p:nvCxnSpPr>
          <p:cNvPr id="23" name=""/>
          <p:cNvCxnSpPr/>
          <p:nvPr/>
        </p:nvCxnSpPr>
        <p:spPr>
          <a:xfrm xmlns:a="http://schemas.openxmlformats.org/drawingml/2006/main">
            <a:off x="533400" y="1200150"/>
            <a:ext cx="111252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4CE"/>
            </a:solidFill>
            <a:prstDash val="solid"/>
          </a:ln>
        </p:spPr>
      </p:cxn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D1BF0B-CBFD-484A-A600-05A3454E3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48425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750" b="0">
                <a:solidFill>
                  <a:srgbClr val="6B77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6B7785"/>
                </a:solidFill>
                <a:latin typeface="Helvetica Neue"/>
                <a:ea typeface="Helvetica Neue"/>
                <a:cs typeface="Helvetica Neue"/>
              </a:rPr>
              <a:t>Material elaborado por el profesor Sergio Gevatschnaider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105CE2-D488-46C1-B613-E5DFF24A2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484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1">
                <a:solidFill>
                  <a:srgbClr val="6B77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B7785"/>
                </a:solidFill>
                <a:latin typeface="Helvetica Neue"/>
                <a:ea typeface="Helvetica Neue"/>
                <a:cs typeface="Helvetica Neue"/>
              </a:rPr>
              <a:t>12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AF96F6-3CDD-4251-A8C6-2D399FB69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81125"/>
            <a:ext cx="11125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Ambos tipos de falla afectan el progreso, pero solo la falla bizantina puede producir evidencia aparentemente válida y contradictoria.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C85DC7-EB81-4767-85F0-75E39EF37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95500"/>
            <a:ext cx="523875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3DE04D-A398-4A4E-A158-A4F059519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95500"/>
            <a:ext cx="66675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E8B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8BC459-B559-4B39-8DDE-A215916B7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4819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Falla por caída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EC876C-407B-4F30-8420-904D15FFA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686050"/>
            <a:ext cx="4819650" cy="2838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El nodo deja de responder o queda aislado. Los demás pueden detectar silencio o timeout y continuar si el protocolo conserva un quórum suficiente. El comportamiento es defectuoso, pero no intenta engañar de manera selectiva.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326FA9-2857-45E7-85EE-1477ED441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095500"/>
            <a:ext cx="523875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0B0F79-2FEE-4635-9554-6B5A457B6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095500"/>
            <a:ext cx="66675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1EB6FB-23F0-4FC9-B5EB-D89893300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2286000"/>
            <a:ext cx="4819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Falla bizantina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1769A2-4145-47E8-AD10-5AE2D6223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2686050"/>
            <a:ext cx="4819650" cy="2838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El nodo puede firmar valores incompatibles, mentir sobre su estado, enviar mensajes diferentes a cada receptor o coordinarse con otros atacantes. Los honestos observan realidades distintas y deben evitar finalizar decisiones incompatibles.</a:t>
            </a:r>
          </a:p>
        </p:txBody>
      </p:sp>
    </p:spTree>
    <p:extLst>
      <p:ext uri="{BB962C8B-B14F-4D97-AF65-F5344CB8AC3E}">
        <p14:creationId xmlns:p14="http://schemas.microsoft.com/office/powerpoint/2010/main" val="902267386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497CF0C-CE8E-445F-9E0A-40EB06090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6700"/>
            <a:ext cx="447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BLOCKCHAIN • FUNDAMENTOS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0B1110-9283-45C0-8B2B-9798C2A38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33400"/>
            <a:ext cx="111252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6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Consenso exige seguridad, progreso y supuestos explícitos</a:t>
            </a:r>
          </a:p>
        </p:txBody>
      </p:sp>
      <p:cxnSp>
        <p:nvCxnSpPr>
          <p:cNvPr id="54" name=""/>
          <p:cNvCxnSpPr/>
          <p:nvPr/>
        </p:nvCxnSpPr>
        <p:spPr>
          <a:xfrm xmlns:a="http://schemas.openxmlformats.org/drawingml/2006/main">
            <a:off x="533400" y="1200150"/>
            <a:ext cx="111252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4CE"/>
            </a:solidFill>
            <a:prstDash val="solid"/>
          </a:ln>
        </p:spPr>
      </p:cxn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0BDF42-6C7B-4FC7-A2CA-13791BB89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48425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750" b="0">
                <a:solidFill>
                  <a:srgbClr val="6B77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6B7785"/>
                </a:solidFill>
                <a:latin typeface="Helvetica Neue"/>
                <a:ea typeface="Helvetica Neue"/>
                <a:cs typeface="Helvetica Neue"/>
              </a:rPr>
              <a:t>Material elaborado por el profesor Sergio Gevatschnaider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4B22CF-957A-4265-94CC-5C36128D1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484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1">
                <a:solidFill>
                  <a:srgbClr val="6B77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B7785"/>
                </a:solidFill>
                <a:latin typeface="Helvetica Neue"/>
                <a:ea typeface="Helvetica Neue"/>
                <a:cs typeface="Helvetica Neue"/>
              </a:rPr>
              <a:t>13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8A2446-D86C-4A3A-B06F-91AA076ED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66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AA5221-E26A-41C0-8AE7-A6FF38897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76450"/>
            <a:ext cx="3429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Seguridad</a:t>
            </a:r>
          </a:p>
        </p:txBody>
      </p:sp>
      <p:cxnSp>
        <p:nvCxnSpPr>
          <p:cNvPr id="59" name=""/>
          <p:cNvCxnSpPr/>
          <p:nvPr/>
        </p:nvCxnSpPr>
        <p:spPr>
          <a:xfrm xmlns:a="http://schemas.openxmlformats.org/drawingml/2006/main">
            <a:off x="533400" y="2571750"/>
            <a:ext cx="34290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4CE"/>
            </a:solidFill>
            <a:prstDash val="solid"/>
          </a:ln>
        </p:spPr>
      </p:cxn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BE2113-5E1C-413D-816F-70B2A5730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781300"/>
            <a:ext cx="342900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Dos participantes honestos no deberían finalizar decisiones incompatibles. Una violación puede dividir el historial o permitir doble gasto.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C37BC5-D1BA-42E7-BF70-15D5F73D0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1476375"/>
            <a:ext cx="666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F59E0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59E0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275F71-DEE5-44E1-816C-49FA0EA7E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076450"/>
            <a:ext cx="3429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Progreso</a:t>
            </a:r>
          </a:p>
        </p:txBody>
      </p:sp>
      <p:cxnSp>
        <p:nvCxnSpPr>
          <p:cNvPr id="63" name=""/>
          <p:cNvCxnSpPr/>
          <p:nvPr/>
        </p:nvCxnSpPr>
        <p:spPr>
          <a:xfrm xmlns:a="http://schemas.openxmlformats.org/drawingml/2006/main">
            <a:off x="4286250" y="2571750"/>
            <a:ext cx="34290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4CE"/>
            </a:solidFill>
            <a:prstDash val="solid"/>
          </a:ln>
        </p:spPr>
      </p:cxn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DD9CEC-A0B7-47CC-A3CC-D68CFAB20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781300"/>
            <a:ext cx="342900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Las operaciones válidas deben poder avanzar cuando se cumplen las condiciones de red y existe participación suficiente.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7AEAC0-482F-42A6-BB98-D25B61805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1476375"/>
            <a:ext cx="666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1789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7896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0164B4-9064-4740-98A6-DA559C32C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076450"/>
            <a:ext cx="3429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Supuestos</a:t>
            </a:r>
          </a:p>
        </p:txBody>
      </p:sp>
      <p:cxnSp>
        <p:nvCxnSpPr>
          <p:cNvPr id="67" name=""/>
          <p:cNvCxnSpPr/>
          <p:nvPr/>
        </p:nvCxnSpPr>
        <p:spPr>
          <a:xfrm xmlns:a="http://schemas.openxmlformats.org/drawingml/2006/main">
            <a:off x="8039100" y="2571750"/>
            <a:ext cx="34290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4CE"/>
            </a:solidFill>
            <a:prstDash val="solid"/>
          </a:ln>
        </p:spPr>
      </p:cxn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2E3ADB-6026-42B9-B6AA-DBD507085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781300"/>
            <a:ext cx="342900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Cada protocolo define límites de fallas, sincronía, membresía, recursos del atacante y reglas de quórum.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10CC8D-E941-44ED-9365-326C8AF66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0"/>
            <a:ext cx="11125200" cy="781050"/>
          </a:xfrm>
          <a:prstGeom xmlns:a="http://schemas.openxmlformats.org/drawingml/2006/main" prst="roundRect">
            <a:avLst>
              <a:gd name="adj" fmla="val 14634"/>
            </a:avLst>
          </a:prstGeom>
          <a:solidFill xmlns:a="http://schemas.openxmlformats.org/drawingml/2006/main">
            <a:srgbClr val="07152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B6A8FC-4698-4BD2-AE21-75B11877C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448300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No existe consenso “sin confianza”: existe consenso bajo un modelo de amenazas y condiciones que deben hacerse explícitas.</a:t>
            </a:r>
          </a:p>
        </p:txBody>
      </p:sp>
    </p:spTree>
    <p:extLst>
      <p:ext uri="{BB962C8B-B14F-4D97-AF65-F5344CB8AC3E}">
        <p14:creationId xmlns:p14="http://schemas.microsoft.com/office/powerpoint/2010/main" val="578941695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4AA440-2895-4C8C-A710-527398F82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6700"/>
            <a:ext cx="447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BLOCKCHAIN • FUNDAMENTOS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930EA7-DE0F-4366-B2C6-EA5C562BF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33400"/>
            <a:ext cx="111252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6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Las firmas autentican mensajes, pero no resuelven el desacuerdo</a:t>
            </a:r>
          </a:p>
        </p:txBody>
      </p:sp>
      <p:cxnSp>
        <p:nvCxnSpPr>
          <p:cNvPr id="23" name=""/>
          <p:cNvCxnSpPr/>
          <p:nvPr/>
        </p:nvCxnSpPr>
        <p:spPr>
          <a:xfrm xmlns:a="http://schemas.openxmlformats.org/drawingml/2006/main">
            <a:off x="533400" y="1200150"/>
            <a:ext cx="111252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4CE"/>
            </a:solidFill>
            <a:prstDash val="solid"/>
          </a:ln>
        </p:spPr>
      </p:cxn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7AD67D-86AD-444B-B5CD-B4AD94AD1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48425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750" b="0">
                <a:solidFill>
                  <a:srgbClr val="6B77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6B7785"/>
                </a:solidFill>
                <a:latin typeface="Helvetica Neue"/>
                <a:ea typeface="Helvetica Neue"/>
                <a:cs typeface="Helvetica Neue"/>
              </a:rPr>
              <a:t>Material elaborado por el profesor Sergio Gevatschnaider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69EB6A-EE7E-47EB-AB6D-64432B7C2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484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1">
                <a:solidFill>
                  <a:srgbClr val="6B77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B7785"/>
                </a:solidFill>
                <a:latin typeface="Helvetica Neue"/>
                <a:ea typeface="Helvetica Neue"/>
                <a:cs typeface="Helvetica Neue"/>
              </a:rPr>
              <a:t>14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B5DF8D-89EE-489A-AD4C-CF6644CB2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81125"/>
            <a:ext cx="11125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Una firma digital identifica qué clave autorizó un mensaje. Sin una regla de consenso, dos mensajes incompatibles pueden estar correctamente firmados.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38B16D-BEDF-4686-AAB8-A1AAE7010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95500"/>
            <a:ext cx="523875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B70957-7169-4014-8CEB-CF55689B5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95500"/>
            <a:ext cx="66675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96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DDC61E-8B55-4869-87C5-746A36AE2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4819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Lo que aporta una firma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F46788-EFFE-4CDC-93D8-B0D3BC7FF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686050"/>
            <a:ext cx="4819650" cy="2838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• Vincula una clave privada con un mensaje exacto</a:t>
            </a:r>
          </a:p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• Permite detectar modificaciones</a:t>
            </a:r>
          </a:p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• Impide que terceros falsifiquen fácilmente la autorización</a:t>
            </a:r>
          </a:p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• Proporciona evidencia verificable de origen criptográfico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29C55B-1727-4049-901F-000BCEBB7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095500"/>
            <a:ext cx="523875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A45F39-5E31-432D-A1F8-0D0E72065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095500"/>
            <a:ext cx="66675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4C4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7FF490-CA7A-46DD-96AE-1EF024078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2286000"/>
            <a:ext cx="4819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Lo que todavía falta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F5F831-0CE3-465D-8DFE-EE630AAD7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2686050"/>
            <a:ext cx="4819650" cy="2838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• Elegir entre transacciones incompatibles</a:t>
            </a:r>
          </a:p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• Establecer un orden canónico</a:t>
            </a:r>
          </a:p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• Resolver ramas o propuestas simultáneas</a:t>
            </a:r>
          </a:p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• Determinar cuándo una decisión es final</a:t>
            </a:r>
          </a:p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• Limitar el poder de identidades falsas</a:t>
            </a:r>
          </a:p>
        </p:txBody>
      </p:sp>
    </p:spTree>
    <p:extLst>
      <p:ext uri="{BB962C8B-B14F-4D97-AF65-F5344CB8AC3E}">
        <p14:creationId xmlns:p14="http://schemas.microsoft.com/office/powerpoint/2010/main" val="1599055503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4C6248A-19EF-43C8-9FC2-A8C047BC0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6700"/>
            <a:ext cx="447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BLOCKCHAIN • FUNDAMENTOS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C3133D-E6CF-47E1-93C7-AB9FDD636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33400"/>
            <a:ext cx="111252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La tolerancia BFT clásica requiere supermayorías</a:t>
            </a:r>
          </a:p>
        </p:txBody>
      </p:sp>
      <p:cxnSp>
        <p:nvCxnSpPr>
          <p:cNvPr id="32" name=""/>
          <p:cNvCxnSpPr/>
          <p:nvPr/>
        </p:nvCxnSpPr>
        <p:spPr>
          <a:xfrm xmlns:a="http://schemas.openxmlformats.org/drawingml/2006/main">
            <a:off x="533400" y="1200150"/>
            <a:ext cx="111252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4CE"/>
            </a:solidFill>
            <a:prstDash val="solid"/>
          </a:ln>
        </p:spPr>
      </p:cxn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058E8A-C770-403A-90E9-E5CCFA059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48425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750" b="0">
                <a:solidFill>
                  <a:srgbClr val="6B77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6B7785"/>
                </a:solidFill>
                <a:latin typeface="Helvetica Neue"/>
                <a:ea typeface="Helvetica Neue"/>
                <a:cs typeface="Helvetica Neue"/>
              </a:rPr>
              <a:t>Material elaborado por el profesor Sergio Gevatschnaider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896349-5B26-4EB4-B12E-7FF8AAF4A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484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1">
                <a:solidFill>
                  <a:srgbClr val="6B77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B7785"/>
                </a:solidFill>
                <a:latin typeface="Helvetica Neue"/>
                <a:ea typeface="Helvetica Neue"/>
                <a:cs typeface="Helvetica Neue"/>
              </a:rPr>
              <a:t>15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9F548C-4564-46C7-9458-46FDCAEB7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81125"/>
            <a:ext cx="111252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En el modelo clásico de mensajes orales, tolerar f participantes bizantinos requiere al menos 3f + 1 participantes. Los quórums se diseñan para que dos decisiones válidas se intersecten en suficientes nodos honestos.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9C4F0A-E827-4A49-BE88-44D8D5750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571750"/>
            <a:ext cx="3524250" cy="1619250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97AE0C-F3AA-44B4-9566-F10D3501A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743200"/>
            <a:ext cx="40005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2E8B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6E92A0-03AB-426D-9631-56D8DE70A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09875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0D5D87-B7E8-44B2-896E-63C83CCA6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762250"/>
            <a:ext cx="2647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n ≥ 3f + 1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C4A963-BFCF-414D-AEA7-35726C301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267075"/>
            <a:ext cx="3143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Con 4 participantes puede tolerarse 1 falla; con 7, hasta 2; con 10, hasta 3, bajo los supuestos del modelo.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5363AB-D92B-4388-A68C-106BFA28F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571750"/>
            <a:ext cx="3524250" cy="1619250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E5E865-A04A-4D5D-B2ED-E360DD67D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2743200"/>
            <a:ext cx="40005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2E8B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45EA0D-3DA1-40EC-83E4-B39EB91FA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2809875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B47CFD-300E-4188-B2A6-A8BF1A604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762250"/>
            <a:ext cx="2647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Quórum 2f + 1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A58C30-59FB-4A8F-95F7-D7DCADC98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267075"/>
            <a:ext cx="3143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Una decisión necesita una supermayoría. Dos quórums de ese tamaño no pueden quedar completamente separados.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5F09B3-C405-47A2-8C6B-4817E4FD0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571750"/>
            <a:ext cx="3524250" cy="1619250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7EC418-786D-46CF-B0CB-740BCF8C2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743200"/>
            <a:ext cx="40005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2E8B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3B6DEF-15CE-4578-A535-CABA74CF3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809875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80ED11-D6C4-4E7B-ADA4-F2B88B43A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762250"/>
            <a:ext cx="2647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Intersección honesta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1135084-3B34-461C-A273-CBBAC95C7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3267075"/>
            <a:ext cx="3143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La intersección contiene al menos un participante honesto que no debería respaldar decisiones contradictorias.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96ADF5C-B8E1-42D6-AA52-39FB5EF41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762500"/>
            <a:ext cx="11125200" cy="1066800"/>
          </a:xfrm>
          <a:prstGeom xmlns:a="http://schemas.openxmlformats.org/drawingml/2006/main" prst="roundRect">
            <a:avLst>
              <a:gd name="adj" fmla="val 10714"/>
            </a:avLst>
          </a:prstGeom>
          <a:solidFill xmlns:a="http://schemas.openxmlformats.org/drawingml/2006/main">
            <a:srgbClr val="FFF4E0"/>
          </a:solidFill>
          <a:ln xmlns:a="http://schemas.openxmlformats.org/drawingml/2006/main" w="9525">
            <a:solidFill>
              <a:srgbClr val="F2C86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140497B-7CD5-4E2E-99AD-8CE0E7614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5000625"/>
            <a:ext cx="106489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Ejemplo: n = 7, f = 2 y quórum = 5. Dos grupos de cinco se superponen en al menos tres nodos; como solo dos pueden ser bizantinos, al menos uno de la intersección es honesto.</a:t>
            </a:r>
          </a:p>
        </p:txBody>
      </p:sp>
    </p:spTree>
    <p:extLst>
      <p:ext uri="{BB962C8B-B14F-4D97-AF65-F5344CB8AC3E}">
        <p14:creationId xmlns:p14="http://schemas.microsoft.com/office/powerpoint/2010/main" val="773157895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431E9E-F022-4620-BC0A-8D20B6A3C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6700"/>
            <a:ext cx="447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BLOCKCHAIN • FUNDAMENTOS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7B239B-BCE6-4765-AA44-E5A39E403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33400"/>
            <a:ext cx="111252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6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Las redes abiertas también deben resistir identidades falsas</a:t>
            </a:r>
          </a:p>
        </p:txBody>
      </p:sp>
      <p:cxnSp>
        <p:nvCxnSpPr>
          <p:cNvPr id="23" name=""/>
          <p:cNvCxnSpPr/>
          <p:nvPr/>
        </p:nvCxnSpPr>
        <p:spPr>
          <a:xfrm xmlns:a="http://schemas.openxmlformats.org/drawingml/2006/main">
            <a:off x="533400" y="1200150"/>
            <a:ext cx="111252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4CE"/>
            </a:solidFill>
            <a:prstDash val="solid"/>
          </a:ln>
        </p:spPr>
      </p:cxn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2EB022-9389-4E0B-A534-6D2C20D2A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48425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750" b="0">
                <a:solidFill>
                  <a:srgbClr val="6B77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6B7785"/>
                </a:solidFill>
                <a:latin typeface="Helvetica Neue"/>
                <a:ea typeface="Helvetica Neue"/>
                <a:cs typeface="Helvetica Neue"/>
              </a:rPr>
              <a:t>Material elaborado por el profesor Sergio Gevatschnaider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34AEE9-F717-46C4-8B8C-CA7EEF6B3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484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1">
                <a:solidFill>
                  <a:srgbClr val="6B77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B7785"/>
                </a:solidFill>
                <a:latin typeface="Helvetica Neue"/>
                <a:ea typeface="Helvetica Neue"/>
                <a:cs typeface="Helvetica Neue"/>
              </a:rPr>
              <a:t>16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9A5C90-CB6E-4080-8F7D-2CE2853DE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81125"/>
            <a:ext cx="11125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En un sistema sin permisos, un atacante puede crear miles de nodos. Si cada identidad equivaliera a un voto, controlar el consenso sería casi gratuito.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977868-5036-47F9-9099-1945991B6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95500"/>
            <a:ext cx="523875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F9A778-3432-4061-9D9E-D59EBBF15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95500"/>
            <a:ext cx="66675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E8B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9484F4-7473-4378-91AD-9D80CF9C8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4819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Problema Sybil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DAEAC8-0E25-405F-AC53-B45EFAF08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686050"/>
            <a:ext cx="4819650" cy="2838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Una persona simula muchos participantes y aparenta una mayoría. Contar nodos no demuestra independencia económica ni honestidad. La red necesita asociar influencia a un recurso escaso o verificable.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2C7418-E097-4F0A-A1A6-9487CE111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095500"/>
            <a:ext cx="523875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12F815-55D3-47B6-99A6-037FC3C3B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095500"/>
            <a:ext cx="66675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D36584-2AF2-498D-B915-9B2AF6C73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2286000"/>
            <a:ext cx="4819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Respuesta del protocolo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96199D-EF95-479A-817F-6CD7C0272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2686050"/>
            <a:ext cx="4819650" cy="2838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Proof of Work pondera trabajo; Proof of Stake pondera capital en riesgo; redes permisionadas ponderan identidad y membresía. Cada mecanismo cambia costos, amenazas y concentración posible.</a:t>
            </a:r>
          </a:p>
        </p:txBody>
      </p:sp>
    </p:spTree>
    <p:extLst>
      <p:ext uri="{BB962C8B-B14F-4D97-AF65-F5344CB8AC3E}">
        <p14:creationId xmlns:p14="http://schemas.microsoft.com/office/powerpoint/2010/main" val="502388765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A552BF4-7585-4C68-BA77-F903484D5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6700"/>
            <a:ext cx="447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BLOCKCHAIN • FUNDAMENTOS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2E25CC-C127-42CE-B4EA-A741A3B5F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33400"/>
            <a:ext cx="111252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6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Blockchain combina cinco mecanismos para construir acuerdo</a:t>
            </a:r>
          </a:p>
        </p:txBody>
      </p:sp>
      <p:cxnSp>
        <p:nvCxnSpPr>
          <p:cNvPr id="40" name=""/>
          <p:cNvCxnSpPr/>
          <p:nvPr/>
        </p:nvCxnSpPr>
        <p:spPr>
          <a:xfrm xmlns:a="http://schemas.openxmlformats.org/drawingml/2006/main">
            <a:off x="533400" y="1200150"/>
            <a:ext cx="111252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4CE"/>
            </a:solidFill>
            <a:prstDash val="solid"/>
          </a:ln>
        </p:spPr>
      </p:cxn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8FB9DD-A4BD-41B0-88CD-8B0A63451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48425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750" b="0">
                <a:solidFill>
                  <a:srgbClr val="6B77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6B7785"/>
                </a:solidFill>
                <a:latin typeface="Helvetica Neue"/>
                <a:ea typeface="Helvetica Neue"/>
                <a:cs typeface="Helvetica Neue"/>
              </a:rPr>
              <a:t>Material elaborado por el profesor Sergio Gevatschnaider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E31A41-205B-4F8E-B5D4-89107EF8C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484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1">
                <a:solidFill>
                  <a:srgbClr val="6B77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B7785"/>
                </a:solidFill>
                <a:latin typeface="Helvetica Neue"/>
                <a:ea typeface="Helvetica Neue"/>
                <a:cs typeface="Helvetica Neue"/>
              </a:rPr>
              <a:t>17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E4B8AC-CD54-45E1-A812-67B5AA844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81125"/>
            <a:ext cx="111252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Ningún componente aislado resuelve el problema. La seguridad emerge de la interacción entre criptografía, red, validación, consenso e incentivos o gobernanza.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FF8C52-BC74-4C74-A404-2F20C2AB4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571750"/>
            <a:ext cx="2000250" cy="2381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7216D1-7594-4928-B6A3-254926402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62250"/>
            <a:ext cx="419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42318D-4880-458B-A81E-DC91EC863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38500"/>
            <a:ext cx="1619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Firmar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416659-1B77-4B4B-8230-2CE435532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62375"/>
            <a:ext cx="1619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Las claves autorizan mensajes y permiten atribuir acciones.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DD97A2-3EE7-49C5-83C9-B6E92DC62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3381375"/>
            <a:ext cx="333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→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4D4000-EE88-4CC4-9E23-9296E1C4E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9875" y="2571750"/>
            <a:ext cx="2000250" cy="2381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FAA74D-359F-44FA-8778-6906197FB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2762250"/>
            <a:ext cx="419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0BAE18-4BD5-47C8-A836-D6CC936E5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3238500"/>
            <a:ext cx="1619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Propagar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C40304-BCE1-4148-9464-2B75A968C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3762375"/>
            <a:ext cx="1619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La red distribuye propuestas entre participantes con visiones parciales.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770697-2221-40DC-85E3-A4C03631B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3381375"/>
            <a:ext cx="333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5C2E1E7-62DC-414F-BF8A-8B4D0E87D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2571750"/>
            <a:ext cx="2000250" cy="2381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DDF4FC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9FECA62-70C3-4637-A564-AE82F9817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762250"/>
            <a:ext cx="419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180ACF8-6D3F-4A57-8DC6-8A0B99DE3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238500"/>
            <a:ext cx="1619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Validar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4484921-0D9C-4877-AC14-E612D4E28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762375"/>
            <a:ext cx="1619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Cada nodo aplica reglas deterministas a transacciones y bloques.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20E6D6-B28C-493C-88D3-6D1BB20A3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3381375"/>
            <a:ext cx="333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→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DF0D240-BAC6-4CA7-89C1-906E35D50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7125" y="2571750"/>
            <a:ext cx="2000250" cy="2381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C4FA4E3-0BC0-43F4-8F19-9D2910CEE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2762250"/>
            <a:ext cx="419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1A731B6-FF16-4FFB-8306-CDD86522A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3238500"/>
            <a:ext cx="1619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Acordar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45D2004-190C-452A-A4C9-AC130A83A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3762375"/>
            <a:ext cx="1619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El consenso selecciona un orden o estado canónico bajo supuestos explícitos.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CAC40EB-5996-4668-AE10-C5EAB276C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7375" y="3381375"/>
            <a:ext cx="333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→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C30753D-3E79-4CCA-8A56-508950211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2571750"/>
            <a:ext cx="2000250" cy="2381250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B97B3F5-76E9-4488-B7B3-5A025EB92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2762250"/>
            <a:ext cx="4191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B79B19D-9565-4CBF-B56C-006C29F09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238500"/>
            <a:ext cx="1619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Finalizar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019F297-F65F-434E-8A2F-A9911E712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762375"/>
            <a:ext cx="1619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Confirmaciones o quórums reducen o cierran la posibilidad de reversión.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839F187-3187-45AD-98D9-8E107C549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429250"/>
            <a:ext cx="111252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07152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71525"/>
                </a:solidFill>
                <a:latin typeface="Helvetica Neue"/>
                <a:ea typeface="Helvetica Neue"/>
                <a:cs typeface="Helvetica Neue"/>
              </a:rPr>
              <a:t>La seguridad depende del eslabón más débil: protocolo, clientes, claves, infraestructura, incentivos o gobernanza.</a:t>
            </a:r>
          </a:p>
        </p:txBody>
      </p:sp>
    </p:spTree>
    <p:extLst>
      <p:ext uri="{BB962C8B-B14F-4D97-AF65-F5344CB8AC3E}">
        <p14:creationId xmlns:p14="http://schemas.microsoft.com/office/powerpoint/2010/main" val="1277242188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A5D1311-6AF9-48D7-B0FE-C9CD668C5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6700"/>
            <a:ext cx="447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BLOCKCHAIN • FUNDAMENTOS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BE10D4-A82F-475D-ABDD-D9E61D82C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33400"/>
            <a:ext cx="111252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6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Las familias de consenso responden a entornos diferentes</a:t>
            </a:r>
          </a:p>
        </p:txBody>
      </p:sp>
      <p:cxnSp>
        <p:nvCxnSpPr>
          <p:cNvPr id="32" name=""/>
          <p:cNvCxnSpPr/>
          <p:nvPr/>
        </p:nvCxnSpPr>
        <p:spPr>
          <a:xfrm xmlns:a="http://schemas.openxmlformats.org/drawingml/2006/main">
            <a:off x="533400" y="1200150"/>
            <a:ext cx="111252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4CE"/>
            </a:solidFill>
            <a:prstDash val="solid"/>
          </a:ln>
        </p:spPr>
      </p:cxn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A95049-73E0-4B41-9C5E-D0F6A4334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48425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750" b="0">
                <a:solidFill>
                  <a:srgbClr val="6B77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6B7785"/>
                </a:solidFill>
                <a:latin typeface="Helvetica Neue"/>
                <a:ea typeface="Helvetica Neue"/>
                <a:cs typeface="Helvetica Neue"/>
              </a:rPr>
              <a:t>Material elaborado por el profesor Sergio Gevatschnaider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1623B9-B68B-4B32-9987-4AFC5F28B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484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1">
                <a:solidFill>
                  <a:srgbClr val="6B77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B7785"/>
                </a:solidFill>
                <a:latin typeface="Helvetica Neue"/>
                <a:ea typeface="Helvetica Neue"/>
                <a:cs typeface="Helvetica Neue"/>
              </a:rPr>
              <a:t>18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3EC334-3FB7-4AC2-8A70-0B874C142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81125"/>
            <a:ext cx="111252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La comparación no es un ranking: cada familia supone una membresía, una amenaza y una forma diferente de producir finalidad.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09B09B-E8CE-4FC4-9CC4-FE69FC394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333625"/>
            <a:ext cx="5238750" cy="1476375"/>
          </a:xfrm>
          <a:prstGeom xmlns:a="http://schemas.openxmlformats.org/drawingml/2006/main" prst="roundRect">
            <a:avLst>
              <a:gd name="adj" fmla="val 7742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C46BC5-31A7-46EB-94FA-5112301BB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333625"/>
            <a:ext cx="66675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E8B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3F783D-C8A2-4EBF-9BB0-063041EDD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524125"/>
            <a:ext cx="4819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Proof of Work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90ADE1-3431-4F17-8BC4-1F69E608B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24175"/>
            <a:ext cx="48196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Red abierta. La influencia depende de trabajo computacional verificable; la finalidad es probabilística.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2981BF-D81B-4171-9CB2-68F5B2C99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33625"/>
            <a:ext cx="5238750" cy="1476375"/>
          </a:xfrm>
          <a:prstGeom xmlns:a="http://schemas.openxmlformats.org/drawingml/2006/main" prst="roundRect">
            <a:avLst>
              <a:gd name="adj" fmla="val 7742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B726E5-EB23-4984-8F3A-716428197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33625"/>
            <a:ext cx="66675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95DD07-F158-460D-BB74-2E5E1AF6B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524125"/>
            <a:ext cx="4819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Proof of Stake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19CC1E-7DAC-4678-B041-3A9836920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924175"/>
            <a:ext cx="48196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Red abierta o delegada. Validadores arriesgan capital y pueden recibir recompensas o penalizaciones.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721086-03FB-4D87-BBF8-54C3F92AA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48125"/>
            <a:ext cx="5238750" cy="1476375"/>
          </a:xfrm>
          <a:prstGeom xmlns:a="http://schemas.openxmlformats.org/drawingml/2006/main" prst="roundRect">
            <a:avLst>
              <a:gd name="adj" fmla="val 7742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E2B70B-0E4C-414E-A043-6EA76F22C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48125"/>
            <a:ext cx="66675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96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9082483-F363-4CE0-91F4-C314EEB28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238625"/>
            <a:ext cx="4819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BFT permisionado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F818A5-8AB9-481C-B73F-CE8EEC608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638675"/>
            <a:ext cx="48196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Participantes identificados usan quórums; puede ofrecer finalidad determinística en redes acotadas.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26DC549-6BDF-410F-AAD9-88C75ADE8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048125"/>
            <a:ext cx="5238750" cy="1476375"/>
          </a:xfrm>
          <a:prstGeom xmlns:a="http://schemas.openxmlformats.org/drawingml/2006/main" prst="roundRect">
            <a:avLst>
              <a:gd name="adj" fmla="val 7742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BB45FF2-6708-4351-8AE0-0D72ACA03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048125"/>
            <a:ext cx="66675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243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817387-BADE-464E-A005-AA5D82365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238625"/>
            <a:ext cx="4819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Criterio de selección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BD67557-7D3B-49E9-90D2-F5C8DCECB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638675"/>
            <a:ext cx="48196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Evaluar membresía, resistencia Sybil, latencia, finalidad, concentración, operación y gobernanza.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0DD209D-FF13-4882-A376-7914EB3F5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676900"/>
            <a:ext cx="11125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07152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71525"/>
                </a:solidFill>
                <a:latin typeface="Helvetica Neue"/>
                <a:ea typeface="Helvetica Neue"/>
                <a:cs typeface="Helvetica Neue"/>
              </a:rPr>
              <a:t>Puente a la Clase 2: minería, PoW, PoS y algoritmos BFT se desarrollarán como mecanismos específicos, no como sinónimos de blockchain.</a:t>
            </a:r>
          </a:p>
        </p:txBody>
      </p:sp>
    </p:spTree>
    <p:extLst>
      <p:ext uri="{BB962C8B-B14F-4D97-AF65-F5344CB8AC3E}">
        <p14:creationId xmlns:p14="http://schemas.microsoft.com/office/powerpoint/2010/main" val="77833103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715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6fee2331b64c43"/>
          <a:srcRect xmlns:a="http://schemas.openxmlformats.org/drawingml/2006/main" l="24791" t="0" r="2479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48375" y="0"/>
            <a:ext cx="6143625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3D9B84-92C1-4503-8D35-B12633130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572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52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6CF4DD-D85F-4233-97C6-67342CE12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572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6DCBF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6DCBF4"/>
                </a:solidFill>
                <a:latin typeface="Helvetica Neue"/>
                <a:ea typeface="Helvetica Neue"/>
                <a:cs typeface="Helvetica Neue"/>
              </a:rPr>
              <a:t>EL PROBLEMA DE LA VERDAD EXTERNA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03B837-E7D1-4D62-8297-A7D879C15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857250"/>
            <a:ext cx="5334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1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El consenso on-chain no observa el mundo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1A688C-F8EC-4CF6-9A69-B80FB780D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143125"/>
            <a:ext cx="5048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D8E5E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00" b="0">
                <a:solidFill>
                  <a:srgbClr val="D8E5EF"/>
                </a:solidFill>
                <a:latin typeface="Helvetica Neue"/>
                <a:ea typeface="Helvetica Neue"/>
                <a:cs typeface="Helvetica Neue"/>
              </a:rPr>
              <a:t>Todos los nodos pueden ejecutar correctamente el mismo código y, aun así, producir un resultado económicamente equivocado si el dato externo ingresado es falso, tardío o ambiguo.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219FFB-E022-4C0D-A2CF-5E7C6E90C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29000"/>
            <a:ext cx="5048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La blockchain acuerda qué dato recibió; no puede demostrar por sí sola que ese dato representa fielmente la realidad.</a:t>
            </a:r>
          </a:p>
        </p:txBody>
      </p:sp>
      <p:cxnSp>
        <p:nvCxnSpPr>
          <p:cNvPr id="34" name=""/>
          <p:cNvCxnSpPr/>
          <p:nvPr/>
        </p:nvCxnSpPr>
        <p:spPr>
          <a:xfrm xmlns:a="http://schemas.openxmlformats.org/drawingml/2006/main">
            <a:off x="533400" y="4476750"/>
            <a:ext cx="4953000" cy="953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6DCBF4"/>
            </a:solidFill>
            <a:prstDash val="solid"/>
          </a:ln>
        </p:spPr>
      </p:cxn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817412-6DCE-4254-A723-6811351D9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714875"/>
            <a:ext cx="504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6DCBF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6DCBF4"/>
                </a:solidFill>
                <a:latin typeface="Helvetica Neue"/>
                <a:ea typeface="Helvetica Neue"/>
                <a:cs typeface="Helvetica Neue"/>
              </a:rPr>
              <a:t>Ese límite origina el problema de los oráculos.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C8E619-C61A-4382-B4D1-790402016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619750"/>
            <a:ext cx="5048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AFC1D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>
                <a:solidFill>
                  <a:srgbClr val="AFC1D0"/>
                </a:solidFill>
                <a:latin typeface="Helvetica Neue"/>
                <a:ea typeface="Helvetica Neue"/>
                <a:cs typeface="Helvetica Neue"/>
              </a:rPr>
              <a:t>Fuente principal: Ethereum.org, Oracles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1B3E73-9454-407D-A9C3-A53219150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48425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750" b="0">
                <a:solidFill>
                  <a:srgbClr val="B7C8D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B7C8D8"/>
                </a:solidFill>
                <a:latin typeface="Helvetica Neue"/>
                <a:ea typeface="Helvetica Neue"/>
                <a:cs typeface="Helvetica Neue"/>
              </a:rPr>
              <a:t>Material elaborado por el profesor Sergio Gevatschnaider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68FA58-DE74-411E-B8D2-0F8CED88F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484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1">
                <a:solidFill>
                  <a:srgbClr val="B7C8D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B7C8D8"/>
                </a:solidFill>
                <a:latin typeface="Helvetica Neue"/>
                <a:ea typeface="Helvetica Neue"/>
                <a:cs typeface="Helvetica Neue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240210001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B522CD-D6BD-4FCB-88FA-AEEFB90C8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6700"/>
            <a:ext cx="447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BLOCKCHAIN • FUNDAMENTOS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C76E4C-E0F0-47AB-A77A-90CFCB89D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33400"/>
            <a:ext cx="111252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El consenso produce verdad protocolar, no verdad física</a:t>
            </a:r>
          </a:p>
        </p:txBody>
      </p:sp>
      <p:cxnSp>
        <p:nvCxnSpPr>
          <p:cNvPr id="23" name=""/>
          <p:cNvCxnSpPr/>
          <p:nvPr/>
        </p:nvCxnSpPr>
        <p:spPr>
          <a:xfrm xmlns:a="http://schemas.openxmlformats.org/drawingml/2006/main">
            <a:off x="533400" y="1200150"/>
            <a:ext cx="111252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4CE"/>
            </a:solidFill>
            <a:prstDash val="solid"/>
          </a:ln>
        </p:spPr>
      </p:cxn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D1BF0B-CBFD-484A-A600-05A3454E3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48425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750" b="0">
                <a:solidFill>
                  <a:srgbClr val="6B77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6B7785"/>
                </a:solidFill>
                <a:latin typeface="Helvetica Neue"/>
                <a:ea typeface="Helvetica Neue"/>
                <a:cs typeface="Helvetica Neue"/>
              </a:rPr>
              <a:t>Material elaborado por el profesor Sergio Gevatschnaider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105CE2-D488-46C1-B613-E5DFF24A2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484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1">
                <a:solidFill>
                  <a:srgbClr val="6B77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B7785"/>
                </a:solidFill>
                <a:latin typeface="Helvetica Neue"/>
                <a:ea typeface="Helvetica Neue"/>
                <a:cs typeface="Helvetica Neue"/>
              </a:rPr>
              <a:t>20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AF96F6-3CDD-4251-A8C6-2D399FB69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81125"/>
            <a:ext cx="11125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Los smart contracts son deterministas: con el mismo estado y la misma transacción, los nodos deben obtener el mismo resultado. Esa propiedad exige separar el mundo on-chain del entorno externo.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C85DC7-EB81-4767-85F0-75E39EF37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95500"/>
            <a:ext cx="523875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3DE04D-A398-4A4E-A158-A4F059519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95500"/>
            <a:ext cx="66675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E8B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8BC459-B559-4B39-8DDE-A215916B7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4819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Estado on-chain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EC876C-407B-4F30-8420-904D15FFA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686050"/>
            <a:ext cx="4819650" cy="2838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Saldos, firmas, bloques, tokens y variables contractuales pueden verificarse mediante las reglas de la red. La blockchain conoce su propio historial y puede rechazar transiciones inválidas.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326FA9-2857-45E7-85EE-1477ED441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095500"/>
            <a:ext cx="523875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0B0F79-2FEE-4635-9554-6B5A457B6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095500"/>
            <a:ext cx="66675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1EB6FB-23F0-4FC9-B5EB-D89893300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2286000"/>
            <a:ext cx="4819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Hechos off-chain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1769A2-4145-47E8-AD10-5AE2D6223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2686050"/>
            <a:ext cx="4819650" cy="2838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Precios, entregas, clima, resultados deportivos, identidad legal o condición de un activo ocurren fuera del protocolo. Alguien debe observarlos, interpretarlos y publicarlos en un formato utilizable.</a:t>
            </a:r>
          </a:p>
        </p:txBody>
      </p:sp>
    </p:spTree>
    <p:extLst>
      <p:ext uri="{BB962C8B-B14F-4D97-AF65-F5344CB8AC3E}">
        <p14:creationId xmlns:p14="http://schemas.microsoft.com/office/powerpoint/2010/main" val="902267386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44E74BF-F51D-4033-B897-42AD5742A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6700"/>
            <a:ext cx="447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BLOCKCHAIN • FUNDAMENTOS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16C044-C214-457F-B137-FD923388C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33400"/>
            <a:ext cx="111252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Un oráculo transforma observaciones externas en datos utilizables</a:t>
            </a:r>
          </a:p>
        </p:txBody>
      </p:sp>
      <p:cxnSp>
        <p:nvCxnSpPr>
          <p:cNvPr id="28" name=""/>
          <p:cNvCxnSpPr/>
          <p:nvPr/>
        </p:nvCxnSpPr>
        <p:spPr>
          <a:xfrm xmlns:a="http://schemas.openxmlformats.org/drawingml/2006/main">
            <a:off x="533400" y="1200150"/>
            <a:ext cx="111252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4CE"/>
            </a:solidFill>
            <a:prstDash val="solid"/>
          </a:ln>
        </p:spPr>
      </p:cxn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105743-0A5F-43C7-816C-D4D8B3142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48425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750" b="0">
                <a:solidFill>
                  <a:srgbClr val="6B77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6B7785"/>
                </a:solidFill>
                <a:latin typeface="Helvetica Neue"/>
                <a:ea typeface="Helvetica Neue"/>
                <a:cs typeface="Helvetica Neue"/>
              </a:rPr>
              <a:t>Material elaborado por el profesor Sergio Gevatschnaider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C695C1-640E-421C-83D5-CEC32D983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484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1">
                <a:solidFill>
                  <a:srgbClr val="6B77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B7785"/>
                </a:solidFill>
                <a:latin typeface="Helvetica Neue"/>
                <a:ea typeface="Helvetica Neue"/>
                <a:cs typeface="Helvetica Neue"/>
              </a:rPr>
              <a:t>21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E1D37C-4DB0-45FB-9942-04AB7B3BC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81125"/>
            <a:ext cx="111252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El oráculo no es la fuente de la verdad: es una infraestructura que obtiene, verifica, agrega, firma y transmite información hacia o desde contratos inteligentes.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72C20C-A9EF-4D74-9ED6-3AFA98200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619375"/>
            <a:ext cx="3048000" cy="190500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3835DC-68E1-4B91-9CC1-3D393054C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905125"/>
            <a:ext cx="2571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Mundo real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4147D7-A00E-49F3-A077-A7F220457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476625"/>
            <a:ext cx="2571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Mercados, sensores, registros, pagos, clima o entregas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21488D-326B-402C-9FFB-D7F814AD0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3333750"/>
            <a:ext cx="571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225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15F63F-1E97-4745-AB45-83C2DEE40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19375"/>
            <a:ext cx="3048000" cy="190500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DDF4FC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D7268B-C4AB-4E03-914A-ECE402D91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2905125"/>
            <a:ext cx="2571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Capa de oráculos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11BF6E-1F80-46CB-93B3-1D6D03F09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3476625"/>
            <a:ext cx="2571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Selecciona fuentes, agrega observaciones y publica un valor autenticado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E8AD5F-FED2-4021-B904-0C1C2E1ED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3333750"/>
            <a:ext cx="571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225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→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1E148C-86EF-4457-A5A3-CEBDD2858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19375"/>
            <a:ext cx="3048000" cy="190500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77CAA7-7BB9-4B7B-90A0-31EA8D6D2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2905125"/>
            <a:ext cx="2571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18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Smart contract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1DC190-F950-44D1-93A9-B16580B3C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0125" y="3476625"/>
            <a:ext cx="2571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Consume el dato, evalúa condiciones y modifica el estado on-chain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96DB59-66E4-47A1-B4E7-E557CEA28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048250"/>
            <a:ext cx="11125200" cy="8763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FF4E0"/>
          </a:solidFill>
          <a:ln xmlns:a="http://schemas.openxmlformats.org/drawingml/2006/main" w="9525">
            <a:solidFill>
              <a:srgbClr val="F2C86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71DF1A-BA5B-4B5F-8C4A-1CB71ABE6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248275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7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Cada flecha incorpora supuestos: quién observa, qué latencia se acepta, cómo se agregan valores y quién puede corregir errores.</a:t>
            </a:r>
          </a:p>
        </p:txBody>
      </p:sp>
    </p:spTree>
    <p:extLst>
      <p:ext uri="{BB962C8B-B14F-4D97-AF65-F5344CB8AC3E}">
        <p14:creationId xmlns:p14="http://schemas.microsoft.com/office/powerpoint/2010/main" val="379976566"/>
      </p:ext>
    </p:extLst>
  </p:cSld>
</p:sld>
</file>

<file path=ppt/slides/slide2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431E9E-F022-4620-BC0A-8D20B6A3C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6700"/>
            <a:ext cx="447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BLOCKCHAIN • FUNDAMENTOS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7B239B-BCE6-4765-AA44-E5A39E403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33400"/>
            <a:ext cx="111252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6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Un único oráculo puede recentralizar una aplicación</a:t>
            </a:r>
          </a:p>
        </p:txBody>
      </p:sp>
      <p:cxnSp>
        <p:nvCxnSpPr>
          <p:cNvPr id="23" name=""/>
          <p:cNvCxnSpPr/>
          <p:nvPr/>
        </p:nvCxnSpPr>
        <p:spPr>
          <a:xfrm xmlns:a="http://schemas.openxmlformats.org/drawingml/2006/main">
            <a:off x="533400" y="1200150"/>
            <a:ext cx="111252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4CE"/>
            </a:solidFill>
            <a:prstDash val="solid"/>
          </a:ln>
        </p:spPr>
      </p:cxn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2EB022-9389-4E0B-A534-6D2C20D2A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48425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750" b="0">
                <a:solidFill>
                  <a:srgbClr val="6B77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6B7785"/>
                </a:solidFill>
                <a:latin typeface="Helvetica Neue"/>
                <a:ea typeface="Helvetica Neue"/>
                <a:cs typeface="Helvetica Neue"/>
              </a:rPr>
              <a:t>Material elaborado por el profesor Sergio Gevatschnaider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34AEE9-F717-46C4-8B8C-CA7EEF6B3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484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1">
                <a:solidFill>
                  <a:srgbClr val="6B77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B7785"/>
                </a:solidFill>
                <a:latin typeface="Helvetica Neue"/>
                <a:ea typeface="Helvetica Neue"/>
                <a:cs typeface="Helvetica Neue"/>
              </a:rPr>
              <a:t>22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9A5C90-CB6E-4080-8F7D-2CE2853DE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81125"/>
            <a:ext cx="11125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Si un contrato depende de un solo proveedor, la ejecución será descentralizada, pero el resultado seguirá controlado por una fuente externa.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977868-5036-47F9-9099-1945991B6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95500"/>
            <a:ext cx="523875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F9A778-3432-4061-9D9E-D59EBBF15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95500"/>
            <a:ext cx="66675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E8B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9484F4-7473-4378-91AD-9D80CF9C8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4819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Oráculo único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DAEAC8-0E25-405F-AC53-B45EFAF08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686050"/>
            <a:ext cx="4819650" cy="2838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Arquitectura simple, barata y rápida. Sin embargo, una falla, manipulación, cuenta comprometida o dato desactualizado puede afectar directamente al contrato y a todos sus usuarios.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2C7418-E097-4F0A-A1A6-9487CE111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095500"/>
            <a:ext cx="523875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12F815-55D3-47B6-99A6-037FC3C3B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095500"/>
            <a:ext cx="66675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D36584-2AF2-498D-B915-9B2AF6C73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2286000"/>
            <a:ext cx="48196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Red de oráculos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96199D-EF95-479A-817F-6CD7C0272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2686050"/>
            <a:ext cx="4819650" cy="2838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Múltiples operadores y fuentes reducen ciertos puntos únicos de falla. Aun así, deben evaluarse correlación de fuentes, reglas de agregación, incentivos, latencia y gobernanza.</a:t>
            </a:r>
          </a:p>
        </p:txBody>
      </p:sp>
    </p:spTree>
    <p:extLst>
      <p:ext uri="{BB962C8B-B14F-4D97-AF65-F5344CB8AC3E}">
        <p14:creationId xmlns:p14="http://schemas.microsoft.com/office/powerpoint/2010/main" val="502388765"/>
      </p:ext>
    </p:extLst>
  </p:cSld>
</p:sld>
</file>

<file path=ppt/slides/slide2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1E67877-15DF-4596-847E-74BE85FE8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6700"/>
            <a:ext cx="447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BLOCKCHAIN • FUNDAMENTOS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C2D06D-1761-4FA4-AE26-80BD7E7E0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33400"/>
            <a:ext cx="111252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Los oráculos pueden clasificarse por dirección y fuente</a:t>
            </a:r>
          </a:p>
        </p:txBody>
      </p:sp>
      <p:cxnSp>
        <p:nvCxnSpPr>
          <p:cNvPr id="40" name=""/>
          <p:cNvCxnSpPr/>
          <p:nvPr/>
        </p:nvCxnSpPr>
        <p:spPr>
          <a:xfrm xmlns:a="http://schemas.openxmlformats.org/drawingml/2006/main">
            <a:off x="533400" y="1200150"/>
            <a:ext cx="111252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4CE"/>
            </a:solidFill>
            <a:prstDash val="solid"/>
          </a:ln>
        </p:spPr>
      </p:cxn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250A7C-B1C8-4EC8-9AA1-1EF7F187A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48425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750" b="0">
                <a:solidFill>
                  <a:srgbClr val="6B77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6B7785"/>
                </a:solidFill>
                <a:latin typeface="Helvetica Neue"/>
                <a:ea typeface="Helvetica Neue"/>
                <a:cs typeface="Helvetica Neue"/>
              </a:rPr>
              <a:t>Material elaborado por el profesor Sergio Gevatschnaider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52EE56-2A74-4B7E-8208-E11825311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484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1">
                <a:solidFill>
                  <a:srgbClr val="6B77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B7785"/>
                </a:solidFill>
                <a:latin typeface="Helvetica Neue"/>
                <a:ea typeface="Helvetica Neue"/>
                <a:cs typeface="Helvetica Neue"/>
              </a:rPr>
              <a:t>23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58D5AE-E430-4FDC-B77D-9762CC0EE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81125"/>
            <a:ext cx="11125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La categoría indica qué información transportan y qué dependencia incorporan al sistema.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ACEEA8-8F2E-4DEB-B11D-99ED31B16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143125"/>
            <a:ext cx="3524250" cy="1476375"/>
          </a:xfrm>
          <a:prstGeom xmlns:a="http://schemas.openxmlformats.org/drawingml/2006/main" prst="roundRect">
            <a:avLst>
              <a:gd name="adj" fmla="val 7742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06C3E1-30FB-4C43-8822-D1DBE9612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143125"/>
            <a:ext cx="66675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E8B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689B88-0235-44E0-9D67-EE6AA268B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333625"/>
            <a:ext cx="3105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Entrada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7FD8CE-CA9C-48BD-90DA-C6F02FED0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733675"/>
            <a:ext cx="31051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Llevan datos externos hacia la blockchain: precios, clima, resultados o entregas.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E7DC9A-AA58-42CE-B8E7-2AE17D944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143125"/>
            <a:ext cx="3524250" cy="1476375"/>
          </a:xfrm>
          <a:prstGeom xmlns:a="http://schemas.openxmlformats.org/drawingml/2006/main" prst="roundRect">
            <a:avLst>
              <a:gd name="adj" fmla="val 7742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01184E-0723-4476-93AD-39FBC3FAB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143125"/>
            <a:ext cx="66675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412303-CE52-4285-BDAC-FE3D60E3D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333625"/>
            <a:ext cx="3105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Salida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3D6C49-19C9-4F4D-8A6F-F42AA9116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733675"/>
            <a:ext cx="31051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Permiten que un evento on-chain active una acción externa, como liberar un pago bancario.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03985D-52A4-4DD7-A9DD-CF66D86F0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143125"/>
            <a:ext cx="3524250" cy="1476375"/>
          </a:xfrm>
          <a:prstGeom xmlns:a="http://schemas.openxmlformats.org/drawingml/2006/main" prst="roundRect">
            <a:avLst>
              <a:gd name="adj" fmla="val 7742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B4ABB4-6CE4-4364-919D-74D19B071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143125"/>
            <a:ext cx="66675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96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029A06-B6FC-4CDE-9D8D-8DBAC2B6F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333625"/>
            <a:ext cx="3105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Software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504EE5-1009-44A3-867B-E0F8B16B4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733675"/>
            <a:ext cx="31051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Consultan APIs, mercados, bases de datos y servicios digitales.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9B5AB7-6C5C-4BDC-A176-160CB646A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57625"/>
            <a:ext cx="3524250" cy="1476375"/>
          </a:xfrm>
          <a:prstGeom xmlns:a="http://schemas.openxmlformats.org/drawingml/2006/main" prst="roundRect">
            <a:avLst>
              <a:gd name="adj" fmla="val 7742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7770B39-79B2-40AF-A75D-4F05CD5D7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57625"/>
            <a:ext cx="66675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E8B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ACDBD6-877B-42E0-BB58-56EF34886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48125"/>
            <a:ext cx="3105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Hardware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D787754-26BF-4D49-851B-B780F31CF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48175"/>
            <a:ext cx="31051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Capturan información mediante sensores, dispositivos IoT o sistemas industriales.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59FFBCF-42E8-4685-8640-BF72A6BA1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857625"/>
            <a:ext cx="3524250" cy="1476375"/>
          </a:xfrm>
          <a:prstGeom xmlns:a="http://schemas.openxmlformats.org/drawingml/2006/main" prst="roundRect">
            <a:avLst>
              <a:gd name="adj" fmla="val 7742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9026509-0056-460F-95F4-F7CEB277B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857625"/>
            <a:ext cx="66675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F304843-9977-404B-BB27-EB92F6C2A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4048125"/>
            <a:ext cx="3105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Humanos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3A365F0-2215-4068-BC6E-2EEDFF183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4448175"/>
            <a:ext cx="31051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Expertos o árbitros certifican hechos que requieren juicio e interpretación.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7510EDE-ED04-45CF-BCFE-AB2E6D2D3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857625"/>
            <a:ext cx="3524250" cy="1476375"/>
          </a:xfrm>
          <a:prstGeom xmlns:a="http://schemas.openxmlformats.org/drawingml/2006/main" prst="roundRect">
            <a:avLst>
              <a:gd name="adj" fmla="val 7742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4AC3F53-A29C-4297-9E0E-6EED66F57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857625"/>
            <a:ext cx="66675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96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712D331-70C0-4116-B119-B65ABBAB3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048125"/>
            <a:ext cx="3105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Cross-chain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67DD5B1-2F59-4FAA-AFDD-6A89151BD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448175"/>
            <a:ext cx="31051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Transmiten mensajes o estados entre redes con modelos de seguridad diferentes.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DEDDC6F-C562-4DCE-AECF-C8AD27A76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34050"/>
            <a:ext cx="11125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07152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71525"/>
                </a:solidFill>
                <a:latin typeface="Helvetica Neue"/>
                <a:ea typeface="Helvetica Neue"/>
                <a:cs typeface="Helvetica Neue"/>
              </a:rPr>
              <a:t>Una clasificación funcional no garantiza descentralización ni calidad: cada diseño necesita un modelo de amenazas propio.</a:t>
            </a:r>
          </a:p>
        </p:txBody>
      </p:sp>
    </p:spTree>
    <p:extLst>
      <p:ext uri="{BB962C8B-B14F-4D97-AF65-F5344CB8AC3E}">
        <p14:creationId xmlns:p14="http://schemas.microsoft.com/office/powerpoint/2010/main" val="1710174727"/>
      </p:ext>
    </p:extLst>
  </p:cSld>
</p:sld>
</file>

<file path=ppt/slides/slide2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F2FFF93-1E47-4FA8-93E6-CE1773759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6700"/>
            <a:ext cx="447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BLOCKCHAIN • FUNDAMENTOS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C2CFE6-AA1C-4420-A662-9092B3990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33400"/>
            <a:ext cx="111252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6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El riesgo del oráculo abarca datos, operación y gobernanza</a:t>
            </a:r>
          </a:p>
        </p:txBody>
      </p:sp>
      <p:cxnSp>
        <p:nvCxnSpPr>
          <p:cNvPr id="40" name=""/>
          <p:cNvCxnSpPr/>
          <p:nvPr/>
        </p:nvCxnSpPr>
        <p:spPr>
          <a:xfrm xmlns:a="http://schemas.openxmlformats.org/drawingml/2006/main">
            <a:off x="533400" y="1200150"/>
            <a:ext cx="111252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4CE"/>
            </a:solidFill>
            <a:prstDash val="solid"/>
          </a:ln>
        </p:spPr>
      </p:cxn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C41349-3E0E-4C1B-8EAE-9136D6EB0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48425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750" b="0">
                <a:solidFill>
                  <a:srgbClr val="6B77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6B7785"/>
                </a:solidFill>
                <a:latin typeface="Helvetica Neue"/>
                <a:ea typeface="Helvetica Neue"/>
                <a:cs typeface="Helvetica Neue"/>
              </a:rPr>
              <a:t>Material elaborado por el profesor Sergio Gevatschnaider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33FCB3-1D5B-435C-9356-D18095936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484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1">
                <a:solidFill>
                  <a:srgbClr val="6B77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B7785"/>
                </a:solidFill>
                <a:latin typeface="Helvetica Neue"/>
                <a:ea typeface="Helvetica Neue"/>
                <a:cs typeface="Helvetica Neue"/>
              </a:rPr>
              <a:t>24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CA72EF-7041-43AD-99B7-D50863062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81125"/>
            <a:ext cx="11125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La ejecución determinista amplifica el impacto de una entrada incorrecta: el contrato puede aplicar automáticamente una decisión equivocada.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13CBB3-FDC1-4CD2-BF67-DE9F504B8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95500"/>
            <a:ext cx="3524250" cy="1476375"/>
          </a:xfrm>
          <a:prstGeom xmlns:a="http://schemas.openxmlformats.org/drawingml/2006/main" prst="roundRect">
            <a:avLst>
              <a:gd name="adj" fmla="val 7742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7AEA6F-F367-4424-A0F9-6C5E2617E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95500"/>
            <a:ext cx="66675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D74042-4DA5-430F-A387-7A2C8B145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105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Manipulación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5487DE-9259-4AE0-8C4E-47AF0034D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686050"/>
            <a:ext cx="31051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Una fuente o conjunto coordinado altera deliberadamente la observación.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5393D9-C2A1-4272-AFD3-555C9C699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095500"/>
            <a:ext cx="3524250" cy="1476375"/>
          </a:xfrm>
          <a:prstGeom xmlns:a="http://schemas.openxmlformats.org/drawingml/2006/main" prst="roundRect">
            <a:avLst>
              <a:gd name="adj" fmla="val 7742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CD5AD2-FF91-4D03-AB96-789494E8E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095500"/>
            <a:ext cx="66675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4C4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1B161D-646D-4725-8E35-53429CB1A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286000"/>
            <a:ext cx="3105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Desactualización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3FA0FB-0581-476B-B001-0B74D778E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686050"/>
            <a:ext cx="31051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El dato llega tarde y representa un mercado o evento que ya cambió.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7D6B23-F200-4E6D-A830-3F1F2788F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095500"/>
            <a:ext cx="3524250" cy="1476375"/>
          </a:xfrm>
          <a:prstGeom xmlns:a="http://schemas.openxmlformats.org/drawingml/2006/main" prst="roundRect">
            <a:avLst>
              <a:gd name="adj" fmla="val 7742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3AAC47-AFE7-40EC-BC87-000518DA9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095500"/>
            <a:ext cx="66675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B30996-8A51-45F0-B285-AB559B265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286000"/>
            <a:ext cx="3105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Disponibilidad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686166E-7121-4461-8842-30FB93D10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686050"/>
            <a:ext cx="31051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Fuentes, nodos, APIs o redes dejan de responder durante un momento crítico.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E3DAF0-F40F-4C0B-8F2C-E369E6EEC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10000"/>
            <a:ext cx="3524250" cy="1476375"/>
          </a:xfrm>
          <a:prstGeom xmlns:a="http://schemas.openxmlformats.org/drawingml/2006/main" prst="roundRect">
            <a:avLst>
              <a:gd name="adj" fmla="val 7742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82F0A26-5F58-46AC-B450-55EE58C6C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10000"/>
            <a:ext cx="66675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4C4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60FF96-71DF-412B-A788-C9051366F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0"/>
            <a:ext cx="3105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Agregación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DC87BBF-9F86-45C7-B91C-37A0DCFA6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00550"/>
            <a:ext cx="31051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Media, mediana, ponderaciones o filtros producen resultados distintos frente a outliers.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F87CED7-C951-4F16-96C3-8DD645280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810000"/>
            <a:ext cx="3524250" cy="1476375"/>
          </a:xfrm>
          <a:prstGeom xmlns:a="http://schemas.openxmlformats.org/drawingml/2006/main" prst="roundRect">
            <a:avLst>
              <a:gd name="adj" fmla="val 7742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C32CCBA-C981-4F56-824D-87DA4E53E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810000"/>
            <a:ext cx="66675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F5559DB-2126-4EDE-83A7-67E2ADD9E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4000500"/>
            <a:ext cx="3105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Ambigüedad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E6BF207-00C6-474C-AED0-F675CDA58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4400550"/>
            <a:ext cx="31051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El hecho real admite interpretaciones, revisiones o excepciones no codificadas.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D01F5FE-6202-4D9C-9647-87CD87553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810000"/>
            <a:ext cx="3524250" cy="1476375"/>
          </a:xfrm>
          <a:prstGeom xmlns:a="http://schemas.openxmlformats.org/drawingml/2006/main" prst="roundRect">
            <a:avLst>
              <a:gd name="adj" fmla="val 7742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D9B69E1-DB7A-4924-B449-F1C0D85DB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810000"/>
            <a:ext cx="66675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4C4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0809C66-5DD2-48EB-9ADF-4CEF7FB3B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000500"/>
            <a:ext cx="3105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Gobernanza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B4C0BEB-5024-4B83-A27E-ED5E70E77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400550"/>
            <a:ext cx="31051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Una clave, comité o actualización cambia fuentes y parámetros de manera indebida.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CFD5382-45C5-465A-A4FA-32D6DA41F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0"/>
            <a:ext cx="11125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07152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525"/>
                </a:solidFill>
                <a:latin typeface="Helvetica Neue"/>
                <a:ea typeface="Helvetica Neue"/>
                <a:cs typeface="Helvetica Neue"/>
              </a:rPr>
              <a:t>Auditar solo el smart contract deja fuera el componente que define qué realidad recibe el código.</a:t>
            </a:r>
          </a:p>
        </p:txBody>
      </p:sp>
    </p:spTree>
    <p:extLst>
      <p:ext uri="{BB962C8B-B14F-4D97-AF65-F5344CB8AC3E}">
        <p14:creationId xmlns:p14="http://schemas.microsoft.com/office/powerpoint/2010/main" val="2023404645"/>
      </p:ext>
    </p:extLst>
  </p:cSld>
</p:sld>
</file>

<file path=ppt/slides/slide2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1E67877-15DF-4596-847E-74BE85FE8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6700"/>
            <a:ext cx="447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BLOCKCHAIN • FUNDAMENTOS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C2D06D-1761-4FA4-AE26-80BD7E7E0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33400"/>
            <a:ext cx="111252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5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La defensa combina diversidad, límites y excepciones</a:t>
            </a:r>
          </a:p>
        </p:txBody>
      </p:sp>
      <p:cxnSp>
        <p:nvCxnSpPr>
          <p:cNvPr id="40" name=""/>
          <p:cNvCxnSpPr/>
          <p:nvPr/>
        </p:nvCxnSpPr>
        <p:spPr>
          <a:xfrm xmlns:a="http://schemas.openxmlformats.org/drawingml/2006/main">
            <a:off x="533400" y="1200150"/>
            <a:ext cx="111252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4CE"/>
            </a:solidFill>
            <a:prstDash val="solid"/>
          </a:ln>
        </p:spPr>
      </p:cxn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250A7C-B1C8-4EC8-9AA1-1EF7F187A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48425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750" b="0">
                <a:solidFill>
                  <a:srgbClr val="6B77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6B7785"/>
                </a:solidFill>
                <a:latin typeface="Helvetica Neue"/>
                <a:ea typeface="Helvetica Neue"/>
                <a:cs typeface="Helvetica Neue"/>
              </a:rPr>
              <a:t>Material elaborado por el profesor Sergio Gevatschnaider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52EE56-2A74-4B7E-8208-E11825311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484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1">
                <a:solidFill>
                  <a:srgbClr val="6B77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B7785"/>
                </a:solidFill>
                <a:latin typeface="Helvetica Neue"/>
                <a:ea typeface="Helvetica Neue"/>
                <a:cs typeface="Helvetica Neue"/>
              </a:rPr>
              <a:t>25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58D5AE-E430-4FDC-B77D-9762CC0EE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81125"/>
            <a:ext cx="11125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No existe una mitigación universal. El control debe corresponder al valor protegido, la velocidad del proceso y la posibilidad de corregir errores.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ACEEA8-8F2E-4DEB-B11D-99ED31B16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143125"/>
            <a:ext cx="3524250" cy="1476375"/>
          </a:xfrm>
          <a:prstGeom xmlns:a="http://schemas.openxmlformats.org/drawingml/2006/main" prst="roundRect">
            <a:avLst>
              <a:gd name="adj" fmla="val 7742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06C3E1-30FB-4C43-8822-D1DBE9612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143125"/>
            <a:ext cx="66675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E8B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689B88-0235-44E0-9D67-EE6AA268B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333625"/>
            <a:ext cx="3105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Fuentes múltiples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7FD8CE-CA9C-48BD-90DA-C6F02FED0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733675"/>
            <a:ext cx="31051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Reducir dependencia de una sola API, mercado, sensor u organización.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E7DC9A-AA58-42CE-B8E7-2AE17D944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143125"/>
            <a:ext cx="3524250" cy="1476375"/>
          </a:xfrm>
          <a:prstGeom xmlns:a="http://schemas.openxmlformats.org/drawingml/2006/main" prst="roundRect">
            <a:avLst>
              <a:gd name="adj" fmla="val 7742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01184E-0723-4476-93AD-39FBC3FAB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143125"/>
            <a:ext cx="66675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412303-CE52-4285-BDAC-FE3D60E3D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333625"/>
            <a:ext cx="3105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Agregación robusta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3D6C49-19C9-4F4D-8A6F-F42AA9116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733675"/>
            <a:ext cx="31051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Usar mediana, ponderaciones, filtros de outliers y umbrales de confianza.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03985D-52A4-4DD7-A9DD-CF66D86F0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143125"/>
            <a:ext cx="3524250" cy="1476375"/>
          </a:xfrm>
          <a:prstGeom xmlns:a="http://schemas.openxmlformats.org/drawingml/2006/main" prst="roundRect">
            <a:avLst>
              <a:gd name="adj" fmla="val 7742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B4ABB4-6CE4-4364-919D-74D19B071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143125"/>
            <a:ext cx="66675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96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029A06-B6FC-4CDE-9D8D-8DBAC2B6F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333625"/>
            <a:ext cx="3105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Incentivos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504EE5-1009-44A3-867B-E0F8B16B4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733675"/>
            <a:ext cx="31051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Exigir garantías, reputación, penalizaciones o auditoría a operadores.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9B5AB7-6C5C-4BDC-A176-160CB646A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57625"/>
            <a:ext cx="3524250" cy="1476375"/>
          </a:xfrm>
          <a:prstGeom xmlns:a="http://schemas.openxmlformats.org/drawingml/2006/main" prst="roundRect">
            <a:avLst>
              <a:gd name="adj" fmla="val 7742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7770B39-79B2-40AF-A75D-4F05CD5D7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857625"/>
            <a:ext cx="66675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E8B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ACDBD6-877B-42E0-BB58-56EF34886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48125"/>
            <a:ext cx="3105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Límites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D787754-26BF-4D49-851B-B780F31CF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48175"/>
            <a:ext cx="31051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Aplicar bandas de precio, pausas, rate limits y circuit breakers.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59FFBCF-42E8-4685-8640-BF72A6BA1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857625"/>
            <a:ext cx="3524250" cy="1476375"/>
          </a:xfrm>
          <a:prstGeom xmlns:a="http://schemas.openxmlformats.org/drawingml/2006/main" prst="roundRect">
            <a:avLst>
              <a:gd name="adj" fmla="val 7742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9026509-0056-460F-95F4-F7CEB277B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857625"/>
            <a:ext cx="66675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9E0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F304843-9977-404B-BB27-EB92F6C2A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4048125"/>
            <a:ext cx="3105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Redundancia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3A365F0-2215-4068-BC6E-2EEDFF183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4448175"/>
            <a:ext cx="31051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Definir fuentes de respaldo y comportamiento seguro ante indisponibilidad.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7510EDE-ED04-45CF-BCFE-AB2E6D2D3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857625"/>
            <a:ext cx="3524250" cy="1476375"/>
          </a:xfrm>
          <a:prstGeom xmlns:a="http://schemas.openxmlformats.org/drawingml/2006/main" prst="roundRect">
            <a:avLst>
              <a:gd name="adj" fmla="val 7742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4AC3F53-A29C-4297-9E0E-6EED66F57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857625"/>
            <a:ext cx="66675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896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712D331-70C0-4116-B119-B65ABBAB3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048125"/>
            <a:ext cx="3105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Disputas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67DD5B1-2F59-4FAA-AFDD-6A89151BD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448175"/>
            <a:ext cx="31051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Incorporar ventanas de revisión, arbitraje o intervención autorizada.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DEDDC6F-C562-4DCE-AECF-C8AD27A76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34050"/>
            <a:ext cx="11125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07152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071525"/>
                </a:solidFill>
                <a:latin typeface="Helvetica Neue"/>
                <a:ea typeface="Helvetica Neue"/>
                <a:cs typeface="Helvetica Neue"/>
              </a:rPr>
              <a:t>Descentralizar fuentes ayuda solo si son realmente independientes y si la gobernanza no vuelve a concentrar el control.</a:t>
            </a:r>
          </a:p>
        </p:txBody>
      </p:sp>
    </p:spTree>
    <p:extLst>
      <p:ext uri="{BB962C8B-B14F-4D97-AF65-F5344CB8AC3E}">
        <p14:creationId xmlns:p14="http://schemas.microsoft.com/office/powerpoint/2010/main" val="1710174727"/>
      </p:ext>
    </p:extLst>
  </p:cSld>
</p:sld>
</file>

<file path=ppt/slides/slide2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4C6248A-19EF-43C8-9FC2-A8C047BC0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6700"/>
            <a:ext cx="447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BLOCKCHAIN • FUNDAMENTOS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C3133D-E6CF-47E1-93C7-AB9FDD636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33400"/>
            <a:ext cx="111252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Un seguro paramétrico muestra el valor y el límite del oráculo</a:t>
            </a:r>
          </a:p>
        </p:txBody>
      </p:sp>
      <p:cxnSp>
        <p:nvCxnSpPr>
          <p:cNvPr id="32" name=""/>
          <p:cNvCxnSpPr/>
          <p:nvPr/>
        </p:nvCxnSpPr>
        <p:spPr>
          <a:xfrm xmlns:a="http://schemas.openxmlformats.org/drawingml/2006/main">
            <a:off x="533400" y="1200150"/>
            <a:ext cx="111252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4CE"/>
            </a:solidFill>
            <a:prstDash val="solid"/>
          </a:ln>
        </p:spPr>
      </p:cxn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058E8A-C770-403A-90E9-E5CCFA059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48425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750" b="0">
                <a:solidFill>
                  <a:srgbClr val="6B77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6B7785"/>
                </a:solidFill>
                <a:latin typeface="Helvetica Neue"/>
                <a:ea typeface="Helvetica Neue"/>
                <a:cs typeface="Helvetica Neue"/>
              </a:rPr>
              <a:t>Material elaborado por el profesor Sergio Gevatschnaider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896349-5B26-4EB4-B12E-7FF8AAF4A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484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1">
                <a:solidFill>
                  <a:srgbClr val="6B77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B7785"/>
                </a:solidFill>
                <a:latin typeface="Helvetica Neue"/>
                <a:ea typeface="Helvetica Neue"/>
                <a:cs typeface="Helvetica Neue"/>
              </a:rPr>
              <a:t>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9F548C-4564-46C7-9458-46FDCAEB7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81125"/>
            <a:ext cx="111252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La póliza paga automáticamente cuando una demora supera 180 minutos. El código es claro, pero la decisión depende de cómo se mide y publica el evento.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9C4F0A-E827-4A49-BE88-44D8D5750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571750"/>
            <a:ext cx="3524250" cy="1619250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97AE0C-F3AA-44B4-9566-F10D3501A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743200"/>
            <a:ext cx="40005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2E8B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6E92A0-03AB-426D-9631-56D8DE70A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09875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0D5D87-B7E8-44B2-896E-63C83CCA6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762250"/>
            <a:ext cx="2647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Regla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C4A963-BFCF-414D-AEA7-35726C301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267075"/>
            <a:ext cx="3143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Si la demora verificada es ≥ 180 minutos, pagar USD 300 al beneficiario.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5363AB-D92B-4388-A68C-106BFA28F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571750"/>
            <a:ext cx="3524250" cy="1619250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E5E865-A04A-4D5D-B2ED-E360DD67D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2743200"/>
            <a:ext cx="40005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2E8B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45EA0D-3DA1-40EC-83E4-B39EB91FA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2809875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B47CFD-300E-4188-B2A6-A8BF1A604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762250"/>
            <a:ext cx="2647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Dato externo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A58C30-59FB-4A8F-95F7-D7DCADC98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267075"/>
            <a:ext cx="3143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La fuente oficial observa 210 minutos, pero el oráculo comprometido publica 125.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5F09B3-C405-47A2-8C6B-4817E4FD0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571750"/>
            <a:ext cx="3524250" cy="1619250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7EC418-786D-46CF-B0CB-740BCF8C2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743200"/>
            <a:ext cx="40005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2E8B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3B6DEF-15CE-4578-A535-CABA74CF3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809875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80ED11-D6C4-4E7B-ADA4-F2B88B43A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762250"/>
            <a:ext cx="2647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Ejecución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1135084-3B34-461C-A273-CBBAC95C7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3267075"/>
            <a:ext cx="3143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El contrato evalúa 125 &lt; 180 y no paga, aunque la demora real sí cumplía el umbral.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96ADF5C-B8E1-42D6-AA52-39FB5EF41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762500"/>
            <a:ext cx="11125200" cy="1066800"/>
          </a:xfrm>
          <a:prstGeom xmlns:a="http://schemas.openxmlformats.org/drawingml/2006/main" prst="roundRect">
            <a:avLst>
              <a:gd name="adj" fmla="val 10714"/>
            </a:avLst>
          </a:prstGeom>
          <a:solidFill xmlns:a="http://schemas.openxmlformats.org/drawingml/2006/main">
            <a:srgbClr val="FFF4E0"/>
          </a:solidFill>
          <a:ln xmlns:a="http://schemas.openxmlformats.org/drawingml/2006/main" w="9525">
            <a:solidFill>
              <a:srgbClr val="F2C86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140497B-7CD5-4E2E-99AD-8CE0E7614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5000625"/>
            <a:ext cx="106489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El contrato funcionó exactamente como fue programado. El resultado económico fue incorrecto porque la entrada externa no representó la realidad.</a:t>
            </a:r>
          </a:p>
        </p:txBody>
      </p:sp>
    </p:spTree>
    <p:extLst>
      <p:ext uri="{BB962C8B-B14F-4D97-AF65-F5344CB8AC3E}">
        <p14:creationId xmlns:p14="http://schemas.microsoft.com/office/powerpoint/2010/main" val="773157895"/>
      </p:ext>
    </p:extLst>
  </p:cSld>
</p:sld>
</file>

<file path=ppt/slides/slide2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490A4B6-72DF-4613-9BD5-F02DA1C3E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6700"/>
            <a:ext cx="447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BLOCKCHAIN • FUNDAMENTOS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452427-660D-43B6-8C20-A6448F02F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33400"/>
            <a:ext cx="111252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6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Un precio incorrecto puede activar liquidaciones injustificadas</a:t>
            </a:r>
          </a:p>
        </p:txBody>
      </p:sp>
      <p:cxnSp>
        <p:nvCxnSpPr>
          <p:cNvPr id="30" name=""/>
          <p:cNvCxnSpPr/>
          <p:nvPr/>
        </p:nvCxnSpPr>
        <p:spPr>
          <a:xfrm xmlns:a="http://schemas.openxmlformats.org/drawingml/2006/main">
            <a:off x="533400" y="1200150"/>
            <a:ext cx="111252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4CE"/>
            </a:solidFill>
            <a:prstDash val="solid"/>
          </a:ln>
        </p:spPr>
      </p:cxn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F730DD-C4EB-4B3C-BB06-F28D102B0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48425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750" b="0">
                <a:solidFill>
                  <a:srgbClr val="6B77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6B7785"/>
                </a:solidFill>
                <a:latin typeface="Helvetica Neue"/>
                <a:ea typeface="Helvetica Neue"/>
                <a:cs typeface="Helvetica Neue"/>
              </a:rPr>
              <a:t>Material elaborado por el profesor Sergio Gevatschnaider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AFAB11-9C83-4C8E-970A-CE4369561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484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1">
                <a:solidFill>
                  <a:srgbClr val="6B77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B7785"/>
                </a:solidFill>
                <a:latin typeface="Helvetica Neue"/>
                <a:ea typeface="Helvetica Neue"/>
                <a:cs typeface="Helvetica Neue"/>
              </a:rPr>
              <a:t>27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589AC7-E1AD-433B-A609-F447EC462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81125"/>
            <a:ext cx="111252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Un préstamo sobrecolateralizado depende de un precio externo para calcular la relación entre deuda y garantía. El protocolo ejecuta automáticamente cuando el umbral se incumple.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50B7CD-6B9D-4270-8215-E9DB65DE1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28875"/>
            <a:ext cx="3524250" cy="2476500"/>
          </a:xfrm>
          <a:prstGeom xmlns:a="http://schemas.openxmlformats.org/drawingml/2006/main" prst="roundRect">
            <a:avLst>
              <a:gd name="adj" fmla="val 4615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B9EF69-E451-481E-B322-D2EA5BA4F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47950"/>
            <a:ext cx="4286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76BA28-8166-4593-85F3-C4D4F40D0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190875"/>
            <a:ext cx="30956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Precio observado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06DDBE-99F5-4EE7-9F31-229DC931F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714750"/>
            <a:ext cx="309562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Un oráculo publica temporalmente un precio demasiado bajo para el activo utilizado como garantía.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57676D-1A4B-46D9-9288-0967355C8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3381375"/>
            <a:ext cx="228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→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065EAB-A0DC-4ECD-887D-0FD09D030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428875"/>
            <a:ext cx="3524250" cy="2476500"/>
          </a:xfrm>
          <a:prstGeom xmlns:a="http://schemas.openxmlformats.org/drawingml/2006/main" prst="roundRect">
            <a:avLst>
              <a:gd name="adj" fmla="val 4615"/>
            </a:avLst>
          </a:prstGeom>
          <a:solidFill xmlns:a="http://schemas.openxmlformats.org/drawingml/2006/main">
            <a:srgbClr val="EEF4F8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0A38D0-E892-4EBB-9B91-9C8BDC30F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647950"/>
            <a:ext cx="4286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B9FE1C-36A5-462F-885F-4C4517198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190875"/>
            <a:ext cx="30956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Condición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005DE0-14C7-4E67-9042-F43257571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714750"/>
            <a:ext cx="309562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El contrato calcula que el colateral ya no cubre suficientemente la deuda.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834592-14A6-438E-AB51-35ABB3605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381375"/>
            <a:ext cx="228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90B75F-F4FE-413B-A0D2-ED2690F90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428875"/>
            <a:ext cx="3524250" cy="2476500"/>
          </a:xfrm>
          <a:prstGeom xmlns:a="http://schemas.openxmlformats.org/drawingml/2006/main" prst="roundRect">
            <a:avLst>
              <a:gd name="adj" fmla="val 4615"/>
            </a:avLst>
          </a:prstGeom>
          <a:solidFill xmlns:a="http://schemas.openxmlformats.org/drawingml/2006/main">
            <a:srgbClr val="DDF4FC"/>
          </a:solidFill>
          <a:ln xmlns:a="http://schemas.openxmlformats.org/drawingml/2006/main" w="9525">
            <a:solidFill>
              <a:srgbClr val="B8C4CE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1E0B0A-3580-4EA8-ACB1-BBA858E65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647950"/>
            <a:ext cx="4286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BA9C934-A255-47F3-BD92-DC3D48088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3190875"/>
            <a:ext cx="30956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Liquidación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29DE53-43A8-424A-AABA-C3111C590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3714750"/>
            <a:ext cx="309562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La posición se vende o penaliza de acuerdo con reglas válidas, aunque el mercado real no justificaba la acción.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86B6CA-3179-4B60-98E4-19F4CA2C1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334000"/>
            <a:ext cx="111252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07152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525"/>
                </a:solidFill>
                <a:latin typeface="Helvetica Neue"/>
                <a:ea typeface="Helvetica Neue"/>
                <a:cs typeface="Helvetica Neue"/>
              </a:rPr>
              <a:t>La seguridad económica exige calidad de precios, diversidad de mercados, límites de desviación, pausas y diseño prudente de liquidaciones.</a:t>
            </a:r>
          </a:p>
        </p:txBody>
      </p:sp>
    </p:spTree>
    <p:extLst>
      <p:ext uri="{BB962C8B-B14F-4D97-AF65-F5344CB8AC3E}">
        <p14:creationId xmlns:p14="http://schemas.microsoft.com/office/powerpoint/2010/main" val="779384932"/>
      </p:ext>
    </p:extLst>
  </p:cSld>
</p:sld>
</file>

<file path=ppt/slides/slide2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497CF0C-CE8E-445F-9E0A-40EB06090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66700"/>
            <a:ext cx="447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BLOCKCHAIN • FUNDAMENTOS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0B1110-9283-45C0-8B2B-9798C2A38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33400"/>
            <a:ext cx="111252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600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La confianza de extremo a extremo depende de tres pruebas</a:t>
            </a:r>
          </a:p>
        </p:txBody>
      </p:sp>
      <p:cxnSp>
        <p:nvCxnSpPr>
          <p:cNvPr id="54" name=""/>
          <p:cNvCxnSpPr/>
          <p:nvPr/>
        </p:nvCxnSpPr>
        <p:spPr>
          <a:xfrm xmlns:a="http://schemas.openxmlformats.org/drawingml/2006/main">
            <a:off x="533400" y="1200150"/>
            <a:ext cx="111252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4CE"/>
            </a:solidFill>
            <a:prstDash val="solid"/>
          </a:ln>
        </p:spPr>
      </p:cxn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0BDF42-6C7B-4FC7-A2CA-13791BB89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48425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750" b="0">
                <a:solidFill>
                  <a:srgbClr val="6B77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6B7785"/>
                </a:solidFill>
                <a:latin typeface="Helvetica Neue"/>
                <a:ea typeface="Helvetica Neue"/>
                <a:cs typeface="Helvetica Neue"/>
              </a:rPr>
              <a:t>Material elaborado por el profesor Sergio Gevatschnaider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4B22CF-957A-4265-94CC-5C36128D1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484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1">
                <a:solidFill>
                  <a:srgbClr val="6B778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B7785"/>
                </a:solidFill>
                <a:latin typeface="Helvetica Neue"/>
                <a:ea typeface="Helvetica Neue"/>
                <a:cs typeface="Helvetica Neue"/>
              </a:rPr>
              <a:t>28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8A2446-D86C-4A3A-B06F-91AA076ED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66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E8B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AA5221-E26A-41C0-8AE7-A6FF38897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76450"/>
            <a:ext cx="3429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Control distribuido</a:t>
            </a:r>
          </a:p>
        </p:txBody>
      </p:sp>
      <p:cxnSp>
        <p:nvCxnSpPr>
          <p:cNvPr id="59" name=""/>
          <p:cNvCxnSpPr/>
          <p:nvPr/>
        </p:nvCxnSpPr>
        <p:spPr>
          <a:xfrm xmlns:a="http://schemas.openxmlformats.org/drawingml/2006/main">
            <a:off x="533400" y="2571750"/>
            <a:ext cx="34290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4CE"/>
            </a:solidFill>
            <a:prstDash val="solid"/>
          </a:ln>
        </p:spPr>
      </p:cxn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BE2113-5E1C-413D-816F-70B2A5730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781300"/>
            <a:ext cx="342900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¿Puede una sola parte censurar, modificar reglas o controlar infraestructura crítica?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C37BC5-D1BA-42E7-BF70-15D5F73D0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1476375"/>
            <a:ext cx="666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F59E0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59E0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275F71-DEE5-44E1-816C-49FA0EA7E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076450"/>
            <a:ext cx="3429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Acuerdo seguro</a:t>
            </a:r>
          </a:p>
        </p:txBody>
      </p:sp>
      <p:cxnSp>
        <p:nvCxnSpPr>
          <p:cNvPr id="63" name=""/>
          <p:cNvCxnSpPr/>
          <p:nvPr/>
        </p:nvCxnSpPr>
        <p:spPr>
          <a:xfrm xmlns:a="http://schemas.openxmlformats.org/drawingml/2006/main">
            <a:off x="4286250" y="2571750"/>
            <a:ext cx="34290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4CE"/>
            </a:solidFill>
            <a:prstDash val="solid"/>
          </a:ln>
        </p:spPr>
      </p:cxn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DD9CEC-A0B7-47CC-A3CC-D68CFAB20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781300"/>
            <a:ext cx="342900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¿El consenso preserva seguridad y progreso bajo el modelo de fallas declarado?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7AEAC0-482F-42A6-BB98-D25B61805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1476375"/>
            <a:ext cx="666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1789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7896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0164B4-9064-4740-98A6-DA559C32C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076450"/>
            <a:ext cx="3429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111827"/>
                </a:solidFill>
                <a:latin typeface="Helvetica Neue"/>
                <a:ea typeface="Helvetica Neue"/>
                <a:cs typeface="Helvetica Neue"/>
              </a:rPr>
              <a:t>Datos confiables</a:t>
            </a:r>
          </a:p>
        </p:txBody>
      </p:sp>
      <p:cxnSp>
        <p:nvCxnSpPr>
          <p:cNvPr id="67" name=""/>
          <p:cNvCxnSpPr/>
          <p:nvPr/>
        </p:nvCxnSpPr>
        <p:spPr>
          <a:xfrm xmlns:a="http://schemas.openxmlformats.org/drawingml/2006/main">
            <a:off x="8039100" y="2571750"/>
            <a:ext cx="3429000" cy="953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B8C4CE"/>
            </a:solidFill>
            <a:prstDash val="solid"/>
          </a:ln>
        </p:spPr>
      </p:cxn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2E3ADB-6026-42B9-B6AA-DBD507085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781300"/>
            <a:ext cx="342900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26173"/>
                </a:solidFill>
                <a:latin typeface="Helvetica Neue"/>
                <a:ea typeface="Helvetica Neue"/>
                <a:cs typeface="Helvetica Neue"/>
              </a:rPr>
              <a:t>¿Las entradas externas son auténticas, actuales, independientes y corregibles?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10CC8D-E941-44ED-9365-326C8AF66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238750"/>
            <a:ext cx="11125200" cy="781050"/>
          </a:xfrm>
          <a:prstGeom xmlns:a="http://schemas.openxmlformats.org/drawingml/2006/main" prst="roundRect">
            <a:avLst>
              <a:gd name="adj" fmla="val 14634"/>
            </a:avLst>
          </a:prstGeom>
          <a:solidFill xmlns:a="http://schemas.openxmlformats.org/drawingml/2006/main">
            <a:srgbClr val="07152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B6A8FC-4698-4BD2-AE21-75B11877C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448300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Una blockchain puede ser robusta en una capa y frágil en otra. La evaluación debe cubrir protocolo + datos + aplicación + gobernanza.</a:t>
            </a:r>
          </a:p>
        </p:txBody>
      </p:sp>
    </p:spTree>
    <p:extLst>
      <p:ext uri="{BB962C8B-B14F-4D97-AF65-F5344CB8AC3E}">
        <p14:creationId xmlns:p14="http://schemas.microsoft.com/office/powerpoint/2010/main" val="578941695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715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5968c1a2df4b7f"/>
          <a:srcRect xmlns:a="http://schemas.openxmlformats.org/drawingml/2006/main" l="24791" t="0" r="2479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48375" y="0"/>
            <a:ext cx="6143625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3D9B84-92C1-4503-8D35-B12633130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572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52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6CF4DD-D85F-4233-97C6-67342CE12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572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050" b="1">
                <a:solidFill>
                  <a:srgbClr val="6DCBF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6DCBF4"/>
                </a:solidFill>
                <a:latin typeface="Helvetica Neue"/>
                <a:ea typeface="Helvetica Neue"/>
                <a:cs typeface="Helvetica Neue"/>
              </a:rPr>
              <a:t>TRES IDEAS PARA RECORDAR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03B837-E7D1-4D62-8297-A7D879C15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857250"/>
            <a:ext cx="5334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1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8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Blockchain no elimina la confianza: la reconfigura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1A688C-F8EC-4CF6-9A69-B80FB780D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143125"/>
            <a:ext cx="5048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D8E5E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00" b="0">
                <a:solidFill>
                  <a:srgbClr val="D8E5EF"/>
                </a:solidFill>
                <a:latin typeface="Helvetica Neue"/>
                <a:ea typeface="Helvetica Neue"/>
                <a:cs typeface="Helvetica Neue"/>
              </a:rPr>
              <a:t>Descentralización pregunta quién controla. Consenso pregunta cómo acordamos. Los oráculos preguntan cómo conocemos hechos que ocurren fuera de la red.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219FFB-E022-4C0D-A2CF-5E7C6E90C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29000"/>
            <a:ext cx="5048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El protocolo puede tolerar ciertos participantes maliciosos y ejecutar reglas de manera determinista, pero no garantiza por sí solo que los datos externos sean verdaderos.</a:t>
            </a:r>
          </a:p>
        </p:txBody>
      </p:sp>
      <p:cxnSp>
        <p:nvCxnSpPr>
          <p:cNvPr id="34" name=""/>
          <p:cNvCxnSpPr/>
          <p:nvPr/>
        </p:nvCxnSpPr>
        <p:spPr>
          <a:xfrm xmlns:a="http://schemas.openxmlformats.org/drawingml/2006/main">
            <a:off x="533400" y="4476750"/>
            <a:ext cx="4953000" cy="953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6DCBF4"/>
            </a:solidFill>
            <a:prstDash val="solid"/>
          </a:ln>
        </p:spPr>
      </p:cxn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817412-6DCE-4254-A723-6811351D9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714875"/>
            <a:ext cx="504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6DCBF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6DCBF4"/>
                </a:solidFill>
                <a:latin typeface="Helvetica Neue"/>
                <a:ea typeface="Helvetica Neue"/>
                <a:cs typeface="Helvetica Neue"/>
              </a:rPr>
              <a:t>La arquitectura completa debe alinear criptografía, consenso, fuentes de datos, incentivos y gobernanza.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C8E619-C61A-4382-B4D1-790402016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619750"/>
            <a:ext cx="5048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AFC1D0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0">
                <a:solidFill>
                  <a:srgbClr val="AFC1D0"/>
                </a:solidFill>
                <a:latin typeface="Helvetica Neue"/>
                <a:ea typeface="Helvetica Neue"/>
                <a:cs typeface="Helvetica Neue"/>
              </a:rPr>
              <a:t>Fuentes: Lamport et al. • NIST • Bitcoin.org • Ethereum.org • Hyperledger Fabric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1B3E73-9454-407D-A9C3-A53219150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48425"/>
            <a:ext cx="666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750" b="0">
                <a:solidFill>
                  <a:srgbClr val="B7C8D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0">
                <a:solidFill>
                  <a:srgbClr val="B7C8D8"/>
                </a:solidFill>
                <a:latin typeface="Helvetica Neue"/>
                <a:ea typeface="Helvetica Neue"/>
                <a:cs typeface="Helvetica Neue"/>
              </a:rPr>
              <a:t>Material elaborado por el profesor Sergio Gevatschnaider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68FA58-DE74-411E-B8D2-0F8CED88F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4484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1">
                <a:solidFill>
                  <a:srgbClr val="B7C8D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B7C8D8"/>
                </a:solidFill>
                <a:latin typeface="Helvetica Neue"/>
                <a:ea typeface="Helvetica Neue"/>
                <a:cs typeface="Helvetica Neue"/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124021000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2026-09-02T19:37:36.2390000Z</dcterms:created>
  <dcterms:modified xsi:type="dcterms:W3CDTF">2026-09-02T19:37:36.2390000Z</dcterms:modified>
</coreProperties>
</file>