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Types>
</file>

<file path=_rels/.rels><?xml version='1.0' encoding='UTF-8' standalone='yes'?>
<Relationships xmlns="http://schemas.openxmlformats.org/package/2006/relationships"><Relationship Id="R13e98a94f83d43af" Type="http://schemas.openxmlformats.org/officeDocument/2006/relationships/officeDocument" Target="ppt/presentation.xml"/><Relationship Id="R15adf51272534922" Type="http://schemas.openxmlformats.org/package/2006/relationships/metadata/core-properties" Target="docProps/core.xml"/><Relationship Id="R405d189154e74108" Type="http://schemas.openxmlformats.org/officeDocument/2006/relationships/extended-properties" Target="docProps/app.xml"/></Relationships>
</file>

<file path=ppt/presentation.xml><?xml version="1.0" encoding="utf-8"?>
<p:presentation xmlns:p="http://schemas.openxmlformats.org/presentationml/2006/main">
  <p:sldMasterIdLst>
    <p:sldMasterId xmlns:r="http://schemas.openxmlformats.org/officeDocument/2006/relationships" id="2147483648" r:id="Re4be7d10b6e5495d"/>
  </p:sldMasterIdLst>
  <p:notesMasterIdLst>
    <p:notesMasterId xmlns:r="http://schemas.openxmlformats.org/officeDocument/2006/relationships" r:id="Re3287713153f4271"/>
  </p:notesMasterIdLst>
  <p:sldIdLst>
    <p:sldId xmlns:r="http://schemas.openxmlformats.org/officeDocument/2006/relationships" id="256" r:id="R0e395ffdbf8a447e"/>
    <p:sldId xmlns:r="http://schemas.openxmlformats.org/officeDocument/2006/relationships" id="257" r:id="R0d613656992f4d82"/>
    <p:sldId xmlns:r="http://schemas.openxmlformats.org/officeDocument/2006/relationships" id="258" r:id="R5dcc69d151b147f4"/>
    <p:sldId xmlns:r="http://schemas.openxmlformats.org/officeDocument/2006/relationships" id="259" r:id="R1a2f57bd45aa434a"/>
    <p:sldId xmlns:r="http://schemas.openxmlformats.org/officeDocument/2006/relationships" id="260" r:id="R3db5ea2bcb2542cb"/>
    <p:sldId xmlns:r="http://schemas.openxmlformats.org/officeDocument/2006/relationships" id="261" r:id="R0fbae18a9e74486d"/>
    <p:sldId xmlns:r="http://schemas.openxmlformats.org/officeDocument/2006/relationships" id="262" r:id="Re4aeb90a7df04041"/>
    <p:sldId xmlns:r="http://schemas.openxmlformats.org/officeDocument/2006/relationships" id="263" r:id="R5a3b3bd6ee0e4735"/>
    <p:sldId xmlns:r="http://schemas.openxmlformats.org/officeDocument/2006/relationships" id="264" r:id="R0be7b005e76143d0"/>
    <p:sldId xmlns:r="http://schemas.openxmlformats.org/officeDocument/2006/relationships" id="265" r:id="R79d504da09ef4f66"/>
    <p:sldId xmlns:r="http://schemas.openxmlformats.org/officeDocument/2006/relationships" id="266" r:id="R8cd2bb598bc44b23"/>
    <p:sldId xmlns:r="http://schemas.openxmlformats.org/officeDocument/2006/relationships" id="267" r:id="Re391e47b284e482a"/>
    <p:sldId xmlns:r="http://schemas.openxmlformats.org/officeDocument/2006/relationships" id="268" r:id="R25634dc74c1048cd"/>
    <p:sldId xmlns:r="http://schemas.openxmlformats.org/officeDocument/2006/relationships" id="269" r:id="R2aa9a20261894a9c"/>
    <p:sldId xmlns:r="http://schemas.openxmlformats.org/officeDocument/2006/relationships" id="270" r:id="Rf22883dc2c0040f0"/>
    <p:sldId xmlns:r="http://schemas.openxmlformats.org/officeDocument/2006/relationships" id="271" r:id="Ra320dc805bd04207"/>
    <p:sldId xmlns:r="http://schemas.openxmlformats.org/officeDocument/2006/relationships" id="272" r:id="Rae23435504a1457f"/>
    <p:sldId xmlns:r="http://schemas.openxmlformats.org/officeDocument/2006/relationships" id="273" r:id="R70c28c2ae89742df"/>
    <p:sldId xmlns:r="http://schemas.openxmlformats.org/officeDocument/2006/relationships" id="274" r:id="R31ebef144db74fbb"/>
    <p:sldId xmlns:r="http://schemas.openxmlformats.org/officeDocument/2006/relationships" id="275" r:id="R9ca1072b01104675"/>
    <p:sldId xmlns:r="http://schemas.openxmlformats.org/officeDocument/2006/relationships" id="276" r:id="R587d931e2a1f4195"/>
    <p:sldId xmlns:r="http://schemas.openxmlformats.org/officeDocument/2006/relationships" id="277" r:id="R6a82a1d7deee496f"/>
    <p:sldId xmlns:r="http://schemas.openxmlformats.org/officeDocument/2006/relationships" id="278" r:id="Rb357aea44a744d8d"/>
    <p:sldId xmlns:r="http://schemas.openxmlformats.org/officeDocument/2006/relationships" id="279" r:id="Rfee912e86731412d"/>
    <p:sldId xmlns:r="http://schemas.openxmlformats.org/officeDocument/2006/relationships" id="280" r:id="R0828a1744a704ca1"/>
    <p:sldId xmlns:r="http://schemas.openxmlformats.org/officeDocument/2006/relationships" id="281" r:id="R6ee5099a006d4b0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xml version='1.0' encoding='UTF-8' standalone='yes'?>
<Relationships xmlns="http://schemas.openxmlformats.org/package/2006/relationships"><Relationship Id="R0828a1744a704ca1" Type="http://schemas.openxmlformats.org/officeDocument/2006/relationships/slide" Target="slides/slide25.xml"/><Relationship Id="R0be7b005e76143d0" Type="http://schemas.openxmlformats.org/officeDocument/2006/relationships/slide" Target="slides/slide9.xml"/><Relationship Id="R0d613656992f4d82" Type="http://schemas.openxmlformats.org/officeDocument/2006/relationships/slide" Target="slides/slide2.xml"/><Relationship Id="R0df33e8fa15a4471" Type="http://schemas.openxmlformats.org/officeDocument/2006/relationships/theme" Target="theme/theme1.xml"/><Relationship Id="R0e395ffdbf8a447e" Type="http://schemas.openxmlformats.org/officeDocument/2006/relationships/slide" Target="slides/slide1.xml"/><Relationship Id="R0fbae18a9e74486d" Type="http://schemas.openxmlformats.org/officeDocument/2006/relationships/slide" Target="slides/slide6.xml"/><Relationship Id="R1a2f57bd45aa434a" Type="http://schemas.openxmlformats.org/officeDocument/2006/relationships/slide" Target="slides/slide4.xml"/><Relationship Id="R1d5370ebc51a40a2" Type="http://schemas.openxmlformats.org/officeDocument/2006/relationships/presProps" Target="presProps.xml"/><Relationship Id="R25634dc74c1048cd" Type="http://schemas.openxmlformats.org/officeDocument/2006/relationships/slide" Target="slides/slide13.xml"/><Relationship Id="R2aa9a20261894a9c" Type="http://schemas.openxmlformats.org/officeDocument/2006/relationships/slide" Target="slides/slide14.xml"/><Relationship Id="R31ebef144db74fbb" Type="http://schemas.openxmlformats.org/officeDocument/2006/relationships/slide" Target="slides/slide19.xml"/><Relationship Id="R3db5ea2bcb2542cb" Type="http://schemas.openxmlformats.org/officeDocument/2006/relationships/slide" Target="slides/slide5.xml"/><Relationship Id="R587d931e2a1f4195" Type="http://schemas.openxmlformats.org/officeDocument/2006/relationships/slide" Target="slides/slide21.xml"/><Relationship Id="R5a3b3bd6ee0e4735" Type="http://schemas.openxmlformats.org/officeDocument/2006/relationships/slide" Target="slides/slide8.xml"/><Relationship Id="R5dcc69d151b147f4" Type="http://schemas.openxmlformats.org/officeDocument/2006/relationships/slide" Target="slides/slide3.xml"/><Relationship Id="R6a82a1d7deee496f" Type="http://schemas.openxmlformats.org/officeDocument/2006/relationships/slide" Target="slides/slide22.xml"/><Relationship Id="R6ee5099a006d4b0e" Type="http://schemas.openxmlformats.org/officeDocument/2006/relationships/slide" Target="slides/slide26.xml"/><Relationship Id="R70c28c2ae89742df" Type="http://schemas.openxmlformats.org/officeDocument/2006/relationships/slide" Target="slides/slide18.xml"/><Relationship Id="R79d504da09ef4f66" Type="http://schemas.openxmlformats.org/officeDocument/2006/relationships/slide" Target="slides/slide10.xml"/><Relationship Id="R803c7b7bf70f475c" Type="http://schemas.openxmlformats.org/officeDocument/2006/relationships/tableStyles" Target="tableStyles.xml"/><Relationship Id="R8cd2bb598bc44b23" Type="http://schemas.openxmlformats.org/officeDocument/2006/relationships/slide" Target="slides/slide11.xml"/><Relationship Id="R9ca1072b01104675" Type="http://schemas.openxmlformats.org/officeDocument/2006/relationships/slide" Target="slides/slide20.xml"/><Relationship Id="Ra320dc805bd04207" Type="http://schemas.openxmlformats.org/officeDocument/2006/relationships/slide" Target="slides/slide16.xml"/><Relationship Id="Rae23435504a1457f" Type="http://schemas.openxmlformats.org/officeDocument/2006/relationships/slide" Target="slides/slide17.xml"/><Relationship Id="Rb357aea44a744d8d" Type="http://schemas.openxmlformats.org/officeDocument/2006/relationships/slide" Target="slides/slide23.xml"/><Relationship Id="Re3287713153f4271" Type="http://schemas.openxmlformats.org/officeDocument/2006/relationships/notesMaster" Target="notesMasters/notesMaster1.xml"/><Relationship Id="Re391e47b284e482a" Type="http://schemas.openxmlformats.org/officeDocument/2006/relationships/slide" Target="slides/slide12.xml"/><Relationship Id="Re4aeb90a7df04041" Type="http://schemas.openxmlformats.org/officeDocument/2006/relationships/slide" Target="slides/slide7.xml"/><Relationship Id="Re4be7d10b6e5495d" Type="http://schemas.openxmlformats.org/officeDocument/2006/relationships/slideMaster" Target="slideMasters/slideMaster1.xml"/><Relationship Id="Rf22883dc2c0040f0" Type="http://schemas.openxmlformats.org/officeDocument/2006/relationships/slide" Target="slides/slide15.xml"/><Relationship Id="Rfee912e86731412d"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1634627b82a84b51"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xml version='1.0' encoding='UTF-8' standalone='yes'?>
<Relationships xmlns="http://schemas.openxmlformats.org/package/2006/relationships"><Relationship Id="R6c918d5ab2994d35" Type="http://schemas.openxmlformats.org/officeDocument/2006/relationships/notesMaster" Target="../notesMasters/notesMaster1.xml"/><Relationship Id="R75a1952895354d8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b66c8c64bf2f44c1" Type="http://schemas.openxmlformats.org/officeDocument/2006/relationships/slide" Target="../slides/slide2.xml"/><Relationship Id="Rd794b03f87fb4984"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608032b19ca8464c" Type="http://schemas.openxmlformats.org/officeDocument/2006/relationships/slide" Target="../slides/slide3.xml"/><Relationship Id="Rdd3206947d8f4e3a"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269b914260b94e73" Type="http://schemas.openxmlformats.org/officeDocument/2006/relationships/slide" Target="../slides/slide4.xml"/><Relationship Id="R7fc0891c296245ac"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b61f83aec0fd44cf" Type="http://schemas.openxmlformats.org/officeDocument/2006/relationships/notesMaster" Target="../notesMasters/notesMaster1.xml"/><Relationship Id="Rc07a6d9e7d2f4438"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5a62ec347ba84f63" Type="http://schemas.openxmlformats.org/officeDocument/2006/relationships/notesMaster" Target="../notesMasters/notesMaster1.xml"/><Relationship Id="R5fdeb1b7bddf4f4c"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5811a9da2d79495d" Type="http://schemas.openxmlformats.org/officeDocument/2006/relationships/slide" Target="../slides/slide7.xml"/><Relationship Id="Rd11a6c226a094a9c"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3e94262c084e4f76" Type="http://schemas.openxmlformats.org/officeDocument/2006/relationships/slide" Target="../slides/slide8.xml"/><Relationship Id="Raa2ed4b1f5a446a9"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041a085010d64ddc" Type="http://schemas.openxmlformats.org/officeDocument/2006/relationships/slide" Target="../slides/slide9.xml"/><Relationship Id="R3a37cf710bcc44d9"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8a5f78f1632b4924" Type="http://schemas.openxmlformats.org/officeDocument/2006/relationships/notesMaster" Target="../notesMasters/notesMaster1.xml"/><Relationship Id="R9b1bb9929c454ea5"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b1b888a403234f2c" Type="http://schemas.openxmlformats.org/officeDocument/2006/relationships/notesMaster" Target="../notesMasters/notesMaster1.xml"/><Relationship Id="Re75359e03e2a4da0"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73d310597f9d4adc" Type="http://schemas.openxmlformats.org/officeDocument/2006/relationships/slide" Target="../slides/slide12.xml"/><Relationship Id="Raea86a4ef0a34035"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b56800a992f64ba2" Type="http://schemas.openxmlformats.org/officeDocument/2006/relationships/slide" Target="../slides/slide13.xml"/><Relationship Id="Rf3bd8de62b514a3c"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02d7c9badcdd43f4" Type="http://schemas.openxmlformats.org/officeDocument/2006/relationships/notesMaster" Target="../notesMasters/notesMaster1.xml"/><Relationship Id="Rcd2e75cd21004db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0c1f923decf1494b" Type="http://schemas.openxmlformats.org/officeDocument/2006/relationships/slide" Target="../slides/slide15.xml"/><Relationship Id="Rf086798cb298415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024fea9235d742b0" Type="http://schemas.openxmlformats.org/officeDocument/2006/relationships/notesMaster" Target="../notesMasters/notesMaster1.xml"/><Relationship Id="Re9544586c3d64c0a"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57ed8b10061646f9" Type="http://schemas.openxmlformats.org/officeDocument/2006/relationships/slide" Target="../slides/slide17.xml"/><Relationship Id="Rae1b707c3f4c424e"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a0f025676d0b4e49" Type="http://schemas.openxmlformats.org/officeDocument/2006/relationships/notesMaster" Target="../notesMasters/notesMaster1.xml"/><Relationship Id="Rb1567cbf9d324b8b"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368c0c18c4c94e29" Type="http://schemas.openxmlformats.org/officeDocument/2006/relationships/notesMaster" Target="../notesMasters/notesMaster1.xml"/><Relationship Id="R5c208fe8bb274737"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06bc1f8bfc6e49dc" Type="http://schemas.openxmlformats.org/officeDocument/2006/relationships/notesMaster" Target="../notesMasters/notesMaster1.xml"/><Relationship Id="Rfbdeec48ba714e64"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867ee3b2f93542f3" Type="http://schemas.openxmlformats.org/officeDocument/2006/relationships/notesMaster" Target="../notesMasters/notesMaster1.xml"/><Relationship Id="Rcdf87750e83b4fdc"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2217dbc4695748bc" Type="http://schemas.openxmlformats.org/officeDocument/2006/relationships/slide" Target="../slides/slide22.xml"/><Relationship Id="Rf507dcf7545c43d0"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3e302e5c025a4e8b" Type="http://schemas.openxmlformats.org/officeDocument/2006/relationships/slide" Target="../slides/slide23.xml"/><Relationship Id="R424fd528d28e4dc4"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117a7851e9704877" Type="http://schemas.openxmlformats.org/officeDocument/2006/relationships/notesMaster" Target="../notesMasters/notesMaster1.xml"/><Relationship Id="R7e8e04151bed479a"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aa50f62343d949fd" Type="http://schemas.openxmlformats.org/officeDocument/2006/relationships/slide" Target="../slides/slide25.xml"/><Relationship Id="Rae1bae3d1feb43ac"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0a446b6b7d9b4d1b" Type="http://schemas.openxmlformats.org/officeDocument/2006/relationships/slide" Target="../slides/slide26.xml"/><Relationship Id="Ra9290ed834684bed" Type="http://schemas.openxmlformats.org/officeDocument/2006/relationships/notesMaster" Target="../notesMasters/notesMaster1.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Manuscrito fuente proporcionado por el usuario.</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https://doi.org/10.6028/NIST.IR.8202</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Manuscrito fuente proporcionado por el usuario.</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https://doi.org/10.6028/NIST.IR.8202</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https://doi.org/10.6028/NIST.IR.8202</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https://doi.org/10.6028/NIST.IR.8202</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https://hyperledger-fabric.readthedocs.io/en/latest/whatis.html</a:t>
            </a:r>
          </a:p>
          <a:p xmlns:a="http://schemas.openxmlformats.org/drawingml/2006/main">
            <a:r>
              <a:t>- https://docs.r3.com/en/platform/corda/5.2/developing-applications/ledger/enhanced-ledger-privacy.html</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https://bitcoin.org/bitcoin.pdf</a:t>
            </a:r>
          </a:p>
          <a:p xmlns:a="http://schemas.openxmlformats.org/drawingml/2006/main">
            <a:r>
              <a:t>- https://ethereum.org/en/smart-contracts/</a:t>
            </a:r>
          </a:p>
          <a:p xmlns:a="http://schemas.openxmlformats.org/drawingml/2006/main">
            <a:r>
              <a:t>- https://hyperledger-fabric.readthedocs.io/</a:t>
            </a:r>
          </a:p>
          <a:p xmlns:a="http://schemas.openxmlformats.org/drawingml/2006/main">
            <a:r>
              <a:t>- https://docs.r3.com/en/platform/corda/5.2.html</a:t>
            </a:r>
          </a:p>
          <a:p xmlns:a="http://schemas.openxmlformats.org/drawingml/2006/main">
            <a:r>
              <a:t>- https://www.bis.org/publications/aer-2025/next-generation-monetary-financial-system</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https://bitcoin.org/bitcoin.pdf</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https://ethereum.org/en/smart-contracts/</a:t>
            </a:r>
          </a:p>
          <a:p xmlns:a="http://schemas.openxmlformats.org/drawingml/2006/main">
            <a:r>
              <a:t>- https://ethereum.org/en/developers/docs/scaling/</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https://litecoin.org/</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https://hyperledger-fabric.readthedocs.io/en/latest/whatis.html</a:t>
            </a:r>
          </a:p>
          <a:p xmlns:a="http://schemas.openxmlformats.org/drawingml/2006/main">
            <a:r>
              <a:t>- https://hyperledger-fabric.readthedocs.io/en/latest/fabric_model.html</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https://docs.r3.com/en/platform/corda/5.2/developing-applications/ledger/transactions.html</a:t>
            </a:r>
          </a:p>
          <a:p xmlns:a="http://schemas.openxmlformats.org/drawingml/2006/main">
            <a:r>
              <a:t>- https://docs.r3.com/en/platform/corda/5.2/developing-applications/ledger/enhanced-ledger-privacy.html</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https://bitcoin.org/bitcoin.pdf</a:t>
            </a:r>
          </a:p>
          <a:p xmlns:a="http://schemas.openxmlformats.org/drawingml/2006/main">
            <a:r>
              <a:t>- https://ethereum.org/en/smart-contracts/</a:t>
            </a:r>
          </a:p>
          <a:p xmlns:a="http://schemas.openxmlformats.org/drawingml/2006/main">
            <a:r>
              <a:t>- https://litecoin.org/</a:t>
            </a:r>
          </a:p>
          <a:p xmlns:a="http://schemas.openxmlformats.org/drawingml/2006/main">
            <a:r>
              <a:t>- https://hyperledger-fabric.readthedocs.io/</a:t>
            </a:r>
          </a:p>
          <a:p xmlns:a="http://schemas.openxmlformats.org/drawingml/2006/main">
            <a:r>
              <a:t>- https://docs.r3.com/en/platform/corda/5.2.html</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https://ethereum.org/en/smart-contracts/</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https://ethereum.org/en/developers/docs/oracles/</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https://www.bis.org/publications/aer-2025/next-generation-monetary-financial-system</a:t>
            </a:r>
          </a:p>
          <a:p xmlns:a="http://schemas.openxmlformats.org/drawingml/2006/main">
            <a:r>
              <a:t>- https://www.bis.org/project/agora</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https://www.bis.org/publications/aer-2025/next-generation-monetary-financial-system</a:t>
            </a:r>
          </a:p>
          <a:p xmlns:a="http://schemas.openxmlformats.org/drawingml/2006/main">
            <a:r>
              <a:t>- https://www.bis.org/publ/arpdf/ar2026e3.htm</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Manuscrito fuente proporcionado por el usuario.</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Manuscrito fuente proporcionado por el usuario.</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Manuscrito fuente proporcionado por el usuario.</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https://ethereum.org/en/developers/docs/oracles/</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https://www.bis.org/publications/aer-2025/next-generation-monetary-financial-system</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https://ethereum.org/en/roadmap/security/</a:t>
            </a:r>
          </a:p>
          <a:p xmlns:a="http://schemas.openxmlformats.org/drawingml/2006/main">
            <a:r>
              <a:t>- https://finance.ec.europa.eu/digital-finance/crypto-assets_en</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Manuscrito fuente proporcionado por el usuario.</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[Fuentes]</a:t>
            </a:r>
          </a:p>
          <a:p xmlns:a="http://schemas.openxmlformats.org/drawingml/2006/main">
            <a:r>
              <a:t>- https://www.bis.org/publ/arpdf/ar2026e3.htm</a:t>
            </a:r>
          </a:p>
          <a:p xmlns:a="http://schemas.openxmlformats.org/drawingml/2006/main">
            <a:r>
              <a:t>- https://ethereum.org/roadmap/</a:t>
            </a:r>
          </a:p>
          <a:p xmlns:a="http://schemas.openxmlformats.org/drawingml/2006/main">
            <a:r>
              <a:t>- https://www.bis.org/project/agora</a:t>
            </a:r>
          </a:p>
          <a:p xmlns:a="http://schemas.openxmlformats.org/drawingml/2006/main">
            <a:r>
              <a:t>[/Fuentes]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xml version='1.0' encoding='UTF-8' standalone='yes'?>
<Relationships xmlns="http://schemas.openxmlformats.org/package/2006/relationships"><Relationship Id="Ra478be95282f45de" Type="http://schemas.openxmlformats.org/officeDocument/2006/relationships/slideMaster" Target="../slideMasters/slideMaster1.xml"/></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xml version='1.0' encoding='UTF-8' standalone='yes'?>
<Relationships xmlns="http://schemas.openxmlformats.org/package/2006/relationships"><Relationship Id="R288ab886726f4e83" Type="http://schemas.openxmlformats.org/officeDocument/2006/relationships/slideLayout" Target="../slideLayouts/slideLayout1.xml"/><Relationship Id="Ree466f8399a74769" Type="http://schemas.openxmlformats.org/officeDocument/2006/relationships/theme" Target="theme/theme2.xml"/></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88ab886726f4e8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0502e01955664c1e" Type="http://schemas.openxmlformats.org/officeDocument/2006/relationships/image" Target="../media/image.png"/><Relationship Id="R3896c98ee82547f3" Type="http://schemas.openxmlformats.org/officeDocument/2006/relationships/slideLayout" Target="../slideLayouts/slideLayout1.xml"/><Relationship Id="Rb8c17315c986471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50185f3c1a884b3b" Type="http://schemas.openxmlformats.org/officeDocument/2006/relationships/slideLayout" Target="../slideLayouts/slideLayout1.xml"/><Relationship Id="R7b7c6cf96bf14ddb"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ba231411252c4052" Type="http://schemas.openxmlformats.org/officeDocument/2006/relationships/slideLayout" Target="../slideLayouts/slideLayout1.xml"/><Relationship Id="Rebc8fbd35ae5465e"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af341023b43749f0" Type="http://schemas.openxmlformats.org/officeDocument/2006/relationships/notesSlide" Target="../notesSlides/notesSlide4.xml"/><Relationship Id="Refbc4032279846e4"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bfca84a0c2114875" Type="http://schemas.openxmlformats.org/officeDocument/2006/relationships/notesSlide" Target="../notesSlides/notesSlide5.xml"/><Relationship Id="Rc78e9301575d4fd3"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3c3f10968bf94c4e" Type="http://schemas.openxmlformats.org/officeDocument/2006/relationships/notesSlide" Target="../notesSlides/notesSlide6.xml"/><Relationship Id="R3ebd2aeb88a845f3"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5be428625aa0425d" Type="http://schemas.openxmlformats.org/officeDocument/2006/relationships/notesSlide" Target="../notesSlides/notesSlide7.xml"/><Relationship Id="Rfddbaa7e1eab4f4e"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4b95744f8b054b38" Type="http://schemas.openxmlformats.org/officeDocument/2006/relationships/slideLayout" Target="../slideLayouts/slideLayout1.xml"/><Relationship Id="Rb6e5725a5c5e42b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84eace8658f94034" Type="http://schemas.openxmlformats.org/officeDocument/2006/relationships/slideLayout" Target="../slideLayouts/slideLayout1.xml"/><Relationship Id="R8c62debfee814d8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055910d7a8ff4e49" Type="http://schemas.openxmlformats.org/officeDocument/2006/relationships/notesSlide" Target="../notesSlides/notesSlide10.xml"/><Relationship Id="R1db386dcccbc4f85"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94a2b8b05cc54128" Type="http://schemas.openxmlformats.org/officeDocument/2006/relationships/slideLayout" Target="../slideLayouts/slideLayout1.xml"/><Relationship Id="Ra16fb02b943642ab"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c13099055a934018" Type="http://schemas.openxmlformats.org/officeDocument/2006/relationships/slideLayout" Target="../slideLayouts/slideLayout1.xml"/><Relationship Id="Rd6c05bbec6054f6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4b945fc8baec4ca3" Type="http://schemas.openxmlformats.org/officeDocument/2006/relationships/slideLayout" Target="../slideLayouts/slideLayout1.xml"/><Relationship Id="R806c78b8c6054e6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ca39d35bf3f345ee" Type="http://schemas.openxmlformats.org/officeDocument/2006/relationships/slideLayout" Target="../slideLayouts/slideLayout1.xml"/><Relationship Id="Rf7710d7aa7594d0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053f2606e6e544a5" Type="http://schemas.openxmlformats.org/officeDocument/2006/relationships/slideLayout" Target="../slideLayouts/slideLayout1.xml"/><Relationship Id="R7354cc55c7d647ec"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02237aa993f341c6" Type="http://schemas.openxmlformats.org/officeDocument/2006/relationships/notesSlide" Target="../notesSlides/notesSlide16.xml"/><Relationship Id="Rd0d61661b1b14f6d"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d5bfafc26a174ee2" Type="http://schemas.openxmlformats.org/officeDocument/2006/relationships/slideLayout" Target="../slideLayouts/slideLayout1.xml"/><Relationship Id="Rfee02480c03441df"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bf47fa8deb7d414a" Type="http://schemas.openxmlformats.org/officeDocument/2006/relationships/slideLayout" Target="../slideLayouts/slideLayout1.xml"/><Relationship Id="Rf0200be07316434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5a927db1a3534614" Type="http://schemas.openxmlformats.org/officeDocument/2006/relationships/notesSlide" Target="../notesSlides/notesSlide19.xml"/><Relationship Id="R8473891edcc04d65" Type="http://schemas.openxmlformats.org/officeDocument/2006/relationships/slideLayout" Target="../slideLayouts/slideLayout1.xml"/><Relationship Id="Rdbf44e44008b49ce" Type="http://schemas.openxmlformats.org/officeDocument/2006/relationships/image" Target="../media/image2.png"/></Relationships>
</file>

<file path=ppt/slides/_rels/slide20.xml.rels><?xml version='1.0' encoding='UTF-8' standalone='yes'?>
<Relationships xmlns="http://schemas.openxmlformats.org/package/2006/relationships"><Relationship Id="R32d96395fda041ea" Type="http://schemas.openxmlformats.org/officeDocument/2006/relationships/slideLayout" Target="../slideLayouts/slideLayout1.xml"/><Relationship Id="R4c8ceb23e5e14053" Type="http://schemas.openxmlformats.org/officeDocument/2006/relationships/notesSlide" Target="../notesSlides/notesSlide20.xml"/><Relationship Id="Rba6f9ab8dd7341bd" Type="http://schemas.openxmlformats.org/officeDocument/2006/relationships/image" Target="../media/image3.png"/></Relationships>
</file>

<file path=ppt/slides/_rels/slide21.xml.rels><?xml version='1.0' encoding='UTF-8' standalone='yes'?>
<Relationships xmlns="http://schemas.openxmlformats.org/package/2006/relationships"><Relationship Id="R517f1ffec010475d" Type="http://schemas.openxmlformats.org/officeDocument/2006/relationships/notesSlide" Target="../notesSlides/notesSlide21.xml"/><Relationship Id="R7b6a89ed24a24057"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2f4d2f1a9dc94166" Type="http://schemas.openxmlformats.org/officeDocument/2006/relationships/slideLayout" Target="../slideLayouts/slideLayout1.xml"/><Relationship Id="Rc6827fda02fe4d3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cff45de31c5a41f4" Type="http://schemas.openxmlformats.org/officeDocument/2006/relationships/notesSlide" Target="../notesSlides/notesSlide23.xml"/><Relationship Id="Re6505eca39ad4396"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554827fc28f7494c" Type="http://schemas.openxmlformats.org/officeDocument/2006/relationships/slideLayout" Target="../slideLayouts/slideLayout1.xml"/><Relationship Id="Ree560e65ed724a6d"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6066c4c45888432a" Type="http://schemas.openxmlformats.org/officeDocument/2006/relationships/slideLayout" Target="../slideLayouts/slideLayout1.xml"/><Relationship Id="R68ad764274ea49ff"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0bc4052203af451f" Type="http://schemas.openxmlformats.org/officeDocument/2006/relationships/slideLayout" Target="../slideLayouts/slideLayout1.xml"/><Relationship Id="R2dc84c2fbcae4eb3" Type="http://schemas.openxmlformats.org/officeDocument/2006/relationships/notesSlide" Target="../notesSlides/notesSlide26.xml"/><Relationship Id="R8b2441e0f915404c" Type="http://schemas.openxmlformats.org/officeDocument/2006/relationships/image" Target="../media/image4.png"/></Relationships>
</file>

<file path=ppt/slides/slide1.xml><?xml version="1.0" encoding="utf-8"?>
<p:sld xmlns:p="http://schemas.openxmlformats.org/presentationml/2006/main">
  <p:cSld>
    <p:bg>
      <p:bgPr>
        <a:solidFill xmlns:a="http://schemas.openxmlformats.org/drawingml/2006/main">
          <a:srgbClr val="071525"/>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0502e01955664c1e"/>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1C4C96A-F0A5-4425-B09F-0D54CD9B4CEC}"/>
              </a:ext>
            </a:extLst>
          </p:cNvPr>
          <p:cNvSpPr>
            <a:spLocks xmlns:a="http://schemas.openxmlformats.org/drawingml/2006/main" noGrp="1"/>
          </p:cNvSpPr>
          <p:nvPr/>
        </p:nvSpPr>
        <p:spPr>
          <a:xfrm xmlns:a="http://schemas.openxmlformats.org/drawingml/2006/main">
            <a:off x="0" y="0"/>
            <a:ext cx="6381750" cy="6858000"/>
          </a:xfrm>
          <a:prstGeom xmlns:a="http://schemas.openxmlformats.org/drawingml/2006/main" prst="rect">
            <a:avLst/>
          </a:prstGeom>
          <a:solidFill xmlns:a="http://schemas.openxmlformats.org/drawingml/2006/main">
            <a:srgbClr val="071525"/>
          </a:solidFill>
          <a:ln xmlns:a="http://schemas.openxmlformats.org/drawingml/2006/main" w="0">
            <a:no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FDEF3E2C-748F-4EB4-907D-9C4E6CB04E1A}"/>
              </a:ext>
            </a:extLst>
          </p:cNvPr>
          <p:cNvSpPr>
            <a:spLocks xmlns:a="http://schemas.openxmlformats.org/drawingml/2006/main" noGrp="1"/>
          </p:cNvSpPr>
          <p:nvPr/>
        </p:nvSpPr>
        <p:spPr>
          <a:xfrm xmlns:a="http://schemas.openxmlformats.org/drawingml/2006/main">
            <a:off x="533400" y="609600"/>
            <a:ext cx="4857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1">
                <a:solidFill>
                  <a:srgbClr val="6DCBF4"/>
                </a:solidFill>
                <a:latin typeface="Helvetica Neue"/>
                <a:ea typeface="Helvetica Neue"/>
                <a:cs typeface="Helvetica Neue"/>
              </a:defRPr>
            </a:pPr>
            <a:r>
              <a:rPr sz="1125" b="1">
                <a:solidFill>
                  <a:srgbClr val="6DCBF4"/>
                </a:solidFill>
                <a:latin typeface="Helvetica Neue"/>
                <a:ea typeface="Helvetica Neue"/>
                <a:cs typeface="Helvetica Neue"/>
              </a:rPr>
              <a:t>BLOCKCHAIN • NEGOCIOS • 2026</a:t>
            </a:r>
          </a:p>
        </p:txBody>
      </p:sp>
      <p:sp>
        <p:nvSpPr>
          <p:cNvPr id="4" name="">
            <a:extLst xmlns:a="http://schemas.openxmlformats.org/drawingml/2006/main">
              <a:ext uri="{FF2B5EF4-FFF2-40B4-BE49-F238E27FC236}">
                <a16:creationId xmlns:a16="http://schemas.microsoft.com/office/drawing/2014/main" id="{D2F751A4-19FA-4F75-A5A7-67750DF728A0}"/>
              </a:ext>
            </a:extLst>
          </p:cNvPr>
          <p:cNvSpPr>
            <a:spLocks xmlns:a="http://schemas.openxmlformats.org/drawingml/2006/main" noGrp="1"/>
          </p:cNvSpPr>
          <p:nvPr/>
        </p:nvSpPr>
        <p:spPr>
          <a:xfrm xmlns:a="http://schemas.openxmlformats.org/drawingml/2006/main">
            <a:off x="533400" y="1219200"/>
            <a:ext cx="5381625"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4125" b="1">
                <a:solidFill>
                  <a:srgbClr val="FFFFFF"/>
                </a:solidFill>
                <a:latin typeface="Helvetica Neue"/>
                <a:ea typeface="Helvetica Neue"/>
                <a:cs typeface="Helvetica Neue"/>
              </a:defRPr>
            </a:pPr>
            <a:r>
              <a:rPr sz="4125" b="1">
                <a:solidFill>
                  <a:srgbClr val="FFFFFF"/>
                </a:solidFill>
                <a:latin typeface="Helvetica Neue"/>
                <a:ea typeface="Helvetica Neue"/>
                <a:cs typeface="Helvetica Neue"/>
              </a:rPr>
              <a:t>Blockchain y</a:t>
            </a:r>
          </a:p>
          <a:p xmlns:a="http://schemas.openxmlformats.org/drawingml/2006/main">
            <a:pPr algn="l">
              <a:defRPr sz="4125" b="1">
                <a:solidFill>
                  <a:srgbClr val="FFFFFF"/>
                </a:solidFill>
                <a:latin typeface="Helvetica Neue"/>
                <a:ea typeface="Helvetica Neue"/>
                <a:cs typeface="Helvetica Neue"/>
              </a:defRPr>
            </a:pPr>
            <a:r>
              <a:rPr sz="3500" b="1">
                <a:solidFill>
                  <a:srgbClr val="FFFFFF"/>
                </a:solidFill>
                <a:latin typeface="Helvetica Neue"/>
                <a:ea typeface="Helvetica Neue"/>
                <a:cs typeface="Helvetica Neue"/>
              </a:rPr>
              <a:t>Nuevos Modelos de Negocio</a:t>
            </a:r>
          </a:p>
        </p:txBody>
      </p:sp>
      <p:sp>
        <p:nvSpPr>
          <p:cNvPr id="5" name="">
            <a:extLst xmlns:a="http://schemas.openxmlformats.org/drawingml/2006/main">
              <a:ext uri="{FF2B5EF4-FFF2-40B4-BE49-F238E27FC236}">
                <a16:creationId xmlns:a16="http://schemas.microsoft.com/office/drawing/2014/main" id="{B1CC7BE0-8999-4686-A4E6-304242B663EB}"/>
              </a:ext>
            </a:extLst>
          </p:cNvPr>
          <p:cNvSpPr>
            <a:spLocks xmlns:a="http://schemas.openxmlformats.org/drawingml/2006/main" noGrp="1"/>
          </p:cNvSpPr>
          <p:nvPr/>
        </p:nvSpPr>
        <p:spPr>
          <a:xfrm xmlns:a="http://schemas.openxmlformats.org/drawingml/2006/main">
            <a:off x="533400" y="3028950"/>
            <a:ext cx="49530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650" b="0">
                <a:solidFill>
                  <a:srgbClr val="D8E5EF"/>
                </a:solidFill>
                <a:latin typeface="Helvetica Neue"/>
                <a:ea typeface="Helvetica Neue"/>
                <a:cs typeface="Helvetica Neue"/>
              </a:defRPr>
            </a:pPr>
            <a:r>
              <a:rPr sz="1400" b="0">
                <a:solidFill>
                  <a:srgbClr val="D8E5EF"/>
                </a:solidFill>
                <a:latin typeface="Helvetica Neue"/>
                <a:ea typeface="Helvetica Neue"/>
                <a:cs typeface="Helvetica Neue"/>
              </a:rPr>
              <a:t>Cómo la confianza programable está transformando las finanzas, los pagos, la salud, la logística, el sector inmobiliario y los seguros</a:t>
            </a:r>
          </a:p>
        </p:txBody>
      </p:sp>
      <p:cxnSp>
        <p:nvCxnSpPr>
          <p:cNvPr id="15" name=""/>
          <p:cNvCxnSpPr/>
          <p:nvPr/>
        </p:nvCxnSpPr>
        <p:spPr>
          <a:xfrm xmlns:a="http://schemas.openxmlformats.org/drawingml/2006/main">
            <a:off x="533400" y="4457700"/>
            <a:ext cx="4857750" cy="953"/>
          </a:xfrm>
          <a:prstGeom xmlns:a="http://schemas.openxmlformats.org/drawingml/2006/main" prst="straightConnector1">
            <a:avLst/>
          </a:prstGeom>
          <a:ln xmlns:a="http://schemas.openxmlformats.org/drawingml/2006/main" w="19050">
            <a:solidFill>
              <a:srgbClr val="6DCBF4"/>
            </a:solidFill>
            <a:prstDash val="solid"/>
          </a:ln>
        </p:spPr>
      </p:cxnSp>
      <p:sp>
        <p:nvSpPr>
          <p:cNvPr id="7" name="">
            <a:extLst xmlns:a="http://schemas.openxmlformats.org/drawingml/2006/main">
              <a:ext uri="{FF2B5EF4-FFF2-40B4-BE49-F238E27FC236}">
                <a16:creationId xmlns:a16="http://schemas.microsoft.com/office/drawing/2014/main" id="{708DF60E-6731-461E-BD2C-E7E445DC5D27}"/>
              </a:ext>
            </a:extLst>
          </p:cNvPr>
          <p:cNvSpPr>
            <a:spLocks xmlns:a="http://schemas.openxmlformats.org/drawingml/2006/main" noGrp="1"/>
          </p:cNvSpPr>
          <p:nvPr/>
        </p:nvSpPr>
        <p:spPr>
          <a:xfrm xmlns:a="http://schemas.openxmlformats.org/drawingml/2006/main">
            <a:off x="533400" y="4667250"/>
            <a:ext cx="4857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1">
                <a:solidFill>
                  <a:srgbClr val="FFFFFF"/>
                </a:solidFill>
                <a:latin typeface="Helvetica Neue"/>
                <a:ea typeface="Helvetica Neue"/>
                <a:cs typeface="Helvetica Neue"/>
              </a:defRPr>
            </a:pPr>
            <a:r>
              <a:rPr sz="1100" b="1">
                <a:solidFill>
                  <a:srgbClr val="FFFFFF"/>
                </a:solidFill>
                <a:latin typeface="Helvetica Neue"/>
                <a:ea typeface="Helvetica Neue"/>
                <a:cs typeface="Helvetica Neue"/>
              </a:rPr>
              <a:t>Una presentación completa en castellano</a:t>
            </a:r>
          </a:p>
        </p:txBody>
      </p:sp>
      <p:sp>
        <p:nvSpPr>
          <p:cNvPr id="8" name="">
            <a:extLst xmlns:a="http://schemas.openxmlformats.org/drawingml/2006/main">
              <a:ext uri="{FF2B5EF4-FFF2-40B4-BE49-F238E27FC236}">
                <a16:creationId xmlns:a16="http://schemas.microsoft.com/office/drawing/2014/main" id="{7BA6FD8D-DC0A-40E9-9C9E-5AA353D4AE7F}"/>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B7C8D8"/>
                </a:solidFill>
                <a:latin typeface="Helvetica Neue"/>
                <a:ea typeface="Helvetica Neue"/>
                <a:cs typeface="Helvetica Neue"/>
              </a:defRPr>
            </a:pPr>
            <a:r>
              <a:rPr sz="750" b="0">
                <a:solidFill>
                  <a:srgbClr val="B7C8D8"/>
                </a:solidFill>
                <a:latin typeface="Helvetica Neue"/>
                <a:ea typeface="Helvetica Neue"/>
                <a:cs typeface="Helvetica Neue"/>
              </a:rPr>
              <a:t>Material elaborado por el profesor Sergio Gevatschnaider</a:t>
            </a:r>
          </a:p>
        </p:txBody>
      </p:sp>
      <p:sp>
        <p:nvSpPr>
          <p:cNvPr id="9" name="">
            <a:extLst xmlns:a="http://schemas.openxmlformats.org/drawingml/2006/main">
              <a:ext uri="{FF2B5EF4-FFF2-40B4-BE49-F238E27FC236}">
                <a16:creationId xmlns:a16="http://schemas.microsoft.com/office/drawing/2014/main" id="{9F42BA79-7BBF-4188-BB1A-70E75D83BF87}"/>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B7C8D8"/>
                </a:solidFill>
                <a:latin typeface="Helvetica Neue"/>
                <a:ea typeface="Helvetica Neue"/>
                <a:cs typeface="Helvetica Neue"/>
              </a:defRPr>
            </a:pPr>
            <a:r>
              <a:rPr sz="750" b="1">
                <a:solidFill>
                  <a:srgbClr val="B7C8D8"/>
                </a:solidFill>
                <a:latin typeface="Helvetica Neue"/>
                <a:ea typeface="Helvetica Neue"/>
                <a:cs typeface="Helvetica Neue"/>
              </a:rPr>
              <a:t>01</a:t>
            </a:r>
          </a:p>
        </p:txBody>
      </p:sp>
    </p:spTree>
    <p:extLst>
      <p:ext uri="{BB962C8B-B14F-4D97-AF65-F5344CB8AC3E}">
        <p14:creationId xmlns:p14="http://schemas.microsoft.com/office/powerpoint/2010/main" val="929804252"/>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0B272B2F-311C-45E8-830F-5C194649F033}"/>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91658093-CD4B-4BC4-96CA-1A38D2935C0A}"/>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Blockchain convierte la coordinación en infraestructura compartida</a:t>
            </a:r>
          </a:p>
        </p:txBody>
      </p:sp>
      <p:cxnSp>
        <p:nvCxnSpPr>
          <p:cNvPr id="22"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8801CD19-642A-4C10-9F3B-ABF0757E0A18}"/>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77B6F5DA-8514-44BC-B7C8-71B0356DDA63}"/>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02</a:t>
            </a:r>
          </a:p>
        </p:txBody>
      </p:sp>
      <p:sp>
        <p:nvSpPr>
          <p:cNvPr id="6" name="">
            <a:extLst xmlns:a="http://schemas.openxmlformats.org/drawingml/2006/main">
              <a:ext uri="{FF2B5EF4-FFF2-40B4-BE49-F238E27FC236}">
                <a16:creationId xmlns:a16="http://schemas.microsoft.com/office/drawing/2014/main" id="{B5233FDC-4F28-45A2-949F-F99ECD19315C}"/>
              </a:ext>
            </a:extLst>
          </p:cNvPr>
          <p:cNvSpPr>
            <a:spLocks xmlns:a="http://schemas.openxmlformats.org/drawingml/2006/main" noGrp="1"/>
          </p:cNvSpPr>
          <p:nvPr/>
        </p:nvSpPr>
        <p:spPr>
          <a:xfrm xmlns:a="http://schemas.openxmlformats.org/drawingml/2006/main">
            <a:off x="533400" y="1428750"/>
            <a:ext cx="111252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0">
                <a:solidFill>
                  <a:srgbClr val="526173"/>
                </a:solidFill>
                <a:latin typeface="Helvetica Neue"/>
                <a:ea typeface="Helvetica Neue"/>
                <a:cs typeface="Helvetica Neue"/>
              </a:defRPr>
            </a:pPr>
            <a:r>
              <a:rPr sz="1400" b="0">
                <a:solidFill>
                  <a:srgbClr val="526173"/>
                </a:solidFill>
                <a:latin typeface="Helvetica Neue"/>
                <a:ea typeface="Helvetica Neue"/>
                <a:cs typeface="Helvetica Neue"/>
              </a:rPr>
              <a:t>El impacto empresarial central no es la eliminación de las instituciones. Es la capacidad de compartir registros, reglas y ejecución entre organizaciones que no dependen de una única base de datos interna.</a:t>
            </a:r>
          </a:p>
        </p:txBody>
      </p:sp>
      <p:sp>
        <p:nvSpPr>
          <p:cNvPr id="7" name="">
            <a:extLst xmlns:a="http://schemas.openxmlformats.org/drawingml/2006/main">
              <a:ext uri="{FF2B5EF4-FFF2-40B4-BE49-F238E27FC236}">
                <a16:creationId xmlns:a16="http://schemas.microsoft.com/office/drawing/2014/main" id="{F31F92E5-EDB6-4D77-82F9-735E1DF570C8}"/>
              </a:ext>
            </a:extLst>
          </p:cNvPr>
          <p:cNvSpPr>
            <a:spLocks xmlns:a="http://schemas.openxmlformats.org/drawingml/2006/main" noGrp="1"/>
          </p:cNvSpPr>
          <p:nvPr/>
        </p:nvSpPr>
        <p:spPr>
          <a:xfrm xmlns:a="http://schemas.openxmlformats.org/drawingml/2006/main">
            <a:off x="533400" y="2667000"/>
            <a:ext cx="3524250" cy="2571750"/>
          </a:xfrm>
          <a:prstGeom xmlns:a="http://schemas.openxmlformats.org/drawingml/2006/main" prst="roundRect">
            <a:avLst>
              <a:gd name="adj" fmla="val 4444"/>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EE7633AA-C8D4-4AA7-B31F-88816C54DD6D}"/>
              </a:ext>
            </a:extLst>
          </p:cNvPr>
          <p:cNvSpPr>
            <a:spLocks xmlns:a="http://schemas.openxmlformats.org/drawingml/2006/main" noGrp="1"/>
          </p:cNvSpPr>
          <p:nvPr/>
        </p:nvSpPr>
        <p:spPr>
          <a:xfrm xmlns:a="http://schemas.openxmlformats.org/drawingml/2006/main">
            <a:off x="533400" y="2667000"/>
            <a:ext cx="66675" cy="2571750"/>
          </a:xfrm>
          <a:prstGeom xmlns:a="http://schemas.openxmlformats.org/drawingml/2006/main" prst="rect">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FC3D5DBD-7301-4A18-A0B0-6B8477947D7E}"/>
              </a:ext>
            </a:extLst>
          </p:cNvPr>
          <p:cNvSpPr>
            <a:spLocks xmlns:a="http://schemas.openxmlformats.org/drawingml/2006/main" noGrp="1"/>
          </p:cNvSpPr>
          <p:nvPr/>
        </p:nvSpPr>
        <p:spPr>
          <a:xfrm xmlns:a="http://schemas.openxmlformats.org/drawingml/2006/main">
            <a:off x="762000" y="28575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Estado compartido</a:t>
            </a:r>
          </a:p>
        </p:txBody>
      </p:sp>
      <p:sp>
        <p:nvSpPr>
          <p:cNvPr id="10" name="">
            <a:extLst xmlns:a="http://schemas.openxmlformats.org/drawingml/2006/main">
              <a:ext uri="{FF2B5EF4-FFF2-40B4-BE49-F238E27FC236}">
                <a16:creationId xmlns:a16="http://schemas.microsoft.com/office/drawing/2014/main" id="{7C3069F2-821C-4BAE-B300-246FB3A99D47}"/>
              </a:ext>
            </a:extLst>
          </p:cNvPr>
          <p:cNvSpPr>
            <a:spLocks xmlns:a="http://schemas.openxmlformats.org/drawingml/2006/main" noGrp="1"/>
          </p:cNvSpPr>
          <p:nvPr/>
        </p:nvSpPr>
        <p:spPr>
          <a:xfrm xmlns:a="http://schemas.openxmlformats.org/drawingml/2006/main">
            <a:off x="762000" y="3257550"/>
            <a:ext cx="3105150" cy="1790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Los participantes trabajan sobre un registro sincronizado en lugar de conciliar copias aisladas.</a:t>
            </a:r>
          </a:p>
        </p:txBody>
      </p:sp>
      <p:sp>
        <p:nvSpPr>
          <p:cNvPr id="11" name="">
            <a:extLst xmlns:a="http://schemas.openxmlformats.org/drawingml/2006/main">
              <a:ext uri="{FF2B5EF4-FFF2-40B4-BE49-F238E27FC236}">
                <a16:creationId xmlns:a16="http://schemas.microsoft.com/office/drawing/2014/main" id="{93F95664-3E10-4BCB-977C-B93760FA9B94}"/>
              </a:ext>
            </a:extLst>
          </p:cNvPr>
          <p:cNvSpPr>
            <a:spLocks xmlns:a="http://schemas.openxmlformats.org/drawingml/2006/main" noGrp="1"/>
          </p:cNvSpPr>
          <p:nvPr/>
        </p:nvSpPr>
        <p:spPr>
          <a:xfrm xmlns:a="http://schemas.openxmlformats.org/drawingml/2006/main">
            <a:off x="4286250" y="2667000"/>
            <a:ext cx="3524250" cy="2571750"/>
          </a:xfrm>
          <a:prstGeom xmlns:a="http://schemas.openxmlformats.org/drawingml/2006/main" prst="roundRect">
            <a:avLst>
              <a:gd name="adj" fmla="val 4444"/>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41EAD7B5-3F3C-458E-A91F-55B64C6AC9F2}"/>
              </a:ext>
            </a:extLst>
          </p:cNvPr>
          <p:cNvSpPr>
            <a:spLocks xmlns:a="http://schemas.openxmlformats.org/drawingml/2006/main" noGrp="1"/>
          </p:cNvSpPr>
          <p:nvPr/>
        </p:nvSpPr>
        <p:spPr>
          <a:xfrm xmlns:a="http://schemas.openxmlformats.org/drawingml/2006/main">
            <a:off x="4286250" y="2667000"/>
            <a:ext cx="66675" cy="2571750"/>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15F09BEF-BC4F-49EC-BD29-6DDE8C88A53A}"/>
              </a:ext>
            </a:extLst>
          </p:cNvPr>
          <p:cNvSpPr>
            <a:spLocks xmlns:a="http://schemas.openxmlformats.org/drawingml/2006/main" noGrp="1"/>
          </p:cNvSpPr>
          <p:nvPr/>
        </p:nvSpPr>
        <p:spPr>
          <a:xfrm xmlns:a="http://schemas.openxmlformats.org/drawingml/2006/main">
            <a:off x="4514850" y="28575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Reglas compartidas</a:t>
            </a:r>
          </a:p>
        </p:txBody>
      </p:sp>
      <p:sp>
        <p:nvSpPr>
          <p:cNvPr id="14" name="">
            <a:extLst xmlns:a="http://schemas.openxmlformats.org/drawingml/2006/main">
              <a:ext uri="{FF2B5EF4-FFF2-40B4-BE49-F238E27FC236}">
                <a16:creationId xmlns:a16="http://schemas.microsoft.com/office/drawing/2014/main" id="{088FFBA9-A47F-4BCB-82F7-156AE9FBEDA7}"/>
              </a:ext>
            </a:extLst>
          </p:cNvPr>
          <p:cNvSpPr>
            <a:spLocks xmlns:a="http://schemas.openxmlformats.org/drawingml/2006/main" noGrp="1"/>
          </p:cNvSpPr>
          <p:nvPr/>
        </p:nvSpPr>
        <p:spPr>
          <a:xfrm xmlns:a="http://schemas.openxmlformats.org/drawingml/2006/main">
            <a:off x="4514850" y="3257550"/>
            <a:ext cx="3105150" cy="1790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La validación, los permisos y la lógica de los activos pueden codificarse y aplicarse de manera consistente.</a:t>
            </a:r>
          </a:p>
        </p:txBody>
      </p:sp>
      <p:sp>
        <p:nvSpPr>
          <p:cNvPr id="15" name="">
            <a:extLst xmlns:a="http://schemas.openxmlformats.org/drawingml/2006/main">
              <a:ext uri="{FF2B5EF4-FFF2-40B4-BE49-F238E27FC236}">
                <a16:creationId xmlns:a16="http://schemas.microsoft.com/office/drawing/2014/main" id="{657193E1-33BC-4752-97E3-5C405147CDF4}"/>
              </a:ext>
            </a:extLst>
          </p:cNvPr>
          <p:cNvSpPr>
            <a:spLocks xmlns:a="http://schemas.openxmlformats.org/drawingml/2006/main" noGrp="1"/>
          </p:cNvSpPr>
          <p:nvPr/>
        </p:nvSpPr>
        <p:spPr>
          <a:xfrm xmlns:a="http://schemas.openxmlformats.org/drawingml/2006/main">
            <a:off x="8039100" y="2667000"/>
            <a:ext cx="3524250" cy="2571750"/>
          </a:xfrm>
          <a:prstGeom xmlns:a="http://schemas.openxmlformats.org/drawingml/2006/main" prst="roundRect">
            <a:avLst>
              <a:gd name="adj" fmla="val 4444"/>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6" name="">
            <a:extLst xmlns:a="http://schemas.openxmlformats.org/drawingml/2006/main">
              <a:ext uri="{FF2B5EF4-FFF2-40B4-BE49-F238E27FC236}">
                <a16:creationId xmlns:a16="http://schemas.microsoft.com/office/drawing/2014/main" id="{77500D68-66B8-4E94-99B2-56A01BE56E3E}"/>
              </a:ext>
            </a:extLst>
          </p:cNvPr>
          <p:cNvSpPr>
            <a:spLocks xmlns:a="http://schemas.openxmlformats.org/drawingml/2006/main" noGrp="1"/>
          </p:cNvSpPr>
          <p:nvPr/>
        </p:nvSpPr>
        <p:spPr>
          <a:xfrm xmlns:a="http://schemas.openxmlformats.org/drawingml/2006/main">
            <a:off x="8039100" y="2667000"/>
            <a:ext cx="66675" cy="2571750"/>
          </a:xfrm>
          <a:prstGeom xmlns:a="http://schemas.openxmlformats.org/drawingml/2006/main" prst="rect">
            <a:avLst/>
          </a:prstGeom>
          <a:solidFill xmlns:a="http://schemas.openxmlformats.org/drawingml/2006/main">
            <a:srgbClr val="17896B"/>
          </a:solidFill>
          <a:ln xmlns:a="http://schemas.openxmlformats.org/drawingml/2006/main" w="0">
            <a:noFill/>
            <a:prstDash val="solid"/>
          </a:ln>
        </p:spPr>
        <p:txBody xmlns:a="http://schemas.openxmlformats.org/drawingml/2006/main">
          <a:bodyPr/>
          <a:p/>
        </p:txBody>
      </p:sp>
      <p:sp>
        <p:nvSpPr>
          <p:cNvPr id="17" name="">
            <a:extLst xmlns:a="http://schemas.openxmlformats.org/drawingml/2006/main">
              <a:ext uri="{FF2B5EF4-FFF2-40B4-BE49-F238E27FC236}">
                <a16:creationId xmlns:a16="http://schemas.microsoft.com/office/drawing/2014/main" id="{A3C7CBAF-158A-47F6-940F-9DEBE06E175F}"/>
              </a:ext>
            </a:extLst>
          </p:cNvPr>
          <p:cNvSpPr>
            <a:spLocks xmlns:a="http://schemas.openxmlformats.org/drawingml/2006/main" noGrp="1"/>
          </p:cNvSpPr>
          <p:nvPr/>
        </p:nvSpPr>
        <p:spPr>
          <a:xfrm xmlns:a="http://schemas.openxmlformats.org/drawingml/2006/main">
            <a:off x="8267700" y="28575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Ejecución compartida</a:t>
            </a:r>
          </a:p>
        </p:txBody>
      </p:sp>
      <p:sp>
        <p:nvSpPr>
          <p:cNvPr id="18" name="">
            <a:extLst xmlns:a="http://schemas.openxmlformats.org/drawingml/2006/main">
              <a:ext uri="{FF2B5EF4-FFF2-40B4-BE49-F238E27FC236}">
                <a16:creationId xmlns:a16="http://schemas.microsoft.com/office/drawing/2014/main" id="{D14C420B-5D7A-4C79-8B1E-03C9B401BFD5}"/>
              </a:ext>
            </a:extLst>
          </p:cNvPr>
          <p:cNvSpPr>
            <a:spLocks xmlns:a="http://schemas.openxmlformats.org/drawingml/2006/main" noGrp="1"/>
          </p:cNvSpPr>
          <p:nvPr/>
        </p:nvSpPr>
        <p:spPr>
          <a:xfrm xmlns:a="http://schemas.openxmlformats.org/drawingml/2006/main">
            <a:off x="8267700" y="3257550"/>
            <a:ext cx="3105150" cy="1790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Los eventos aprobados pueden activar liquidaciones, entregas o reclamos sin traspasos manuales repetidos.</a:t>
            </a:r>
          </a:p>
        </p:txBody>
      </p:sp>
      <p:sp>
        <p:nvSpPr>
          <p:cNvPr id="19" name="">
            <a:extLst xmlns:a="http://schemas.openxmlformats.org/drawingml/2006/main">
              <a:ext uri="{FF2B5EF4-FFF2-40B4-BE49-F238E27FC236}">
                <a16:creationId xmlns:a16="http://schemas.microsoft.com/office/drawing/2014/main" id="{51E591E1-B492-43C2-B5C5-51EC441BCC4F}"/>
              </a:ext>
            </a:extLst>
          </p:cNvPr>
          <p:cNvSpPr>
            <a:spLocks xmlns:a="http://schemas.openxmlformats.org/drawingml/2006/main" noGrp="1"/>
          </p:cNvSpPr>
          <p:nvPr/>
        </p:nvSpPr>
        <p:spPr>
          <a:xfrm xmlns:a="http://schemas.openxmlformats.org/drawingml/2006/main">
            <a:off x="533400" y="5572125"/>
            <a:ext cx="111252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071525"/>
                </a:solidFill>
                <a:latin typeface="Helvetica Neue"/>
                <a:ea typeface="Helvetica Neue"/>
                <a:cs typeface="Helvetica Neue"/>
              </a:defRPr>
            </a:pPr>
            <a:r>
              <a:rPr sz="1200" b="1">
                <a:solidFill>
                  <a:srgbClr val="071525"/>
                </a:solidFill>
                <a:latin typeface="Helvetica Neue"/>
                <a:ea typeface="Helvetica Neue"/>
                <a:cs typeface="Helvetica Neue"/>
              </a:rPr>
              <a:t>Implicación estratégica: blockchain aporta mayor valor cuando los costos de coordinación son altos y ninguna parte debería controlar por sí sola el registro común.</a:t>
            </a:r>
          </a:p>
        </p:txBody>
      </p:sp>
    </p:spTree>
    <p:extLst>
      <p:ext uri="{BB962C8B-B14F-4D97-AF65-F5344CB8AC3E}">
        <p14:creationId xmlns:p14="http://schemas.microsoft.com/office/powerpoint/2010/main" val="1781549696"/>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F497CF0C-CE8E-445F-9E0A-40EB060908ED}"/>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110B1110-9283-45C0-8B2B-9798C2A38802}"/>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La tecnología redefine cómo las empresas crean y capturan valor</a:t>
            </a:r>
          </a:p>
        </p:txBody>
      </p:sp>
      <p:cxnSp>
        <p:nvCxnSpPr>
          <p:cNvPr id="22"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CD0BDF42-6C7B-4FC7-A2CA-13791BB898D7}"/>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504B22CF-957A-4265-94CC-5C36128D1970}"/>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03</a:t>
            </a:r>
          </a:p>
        </p:txBody>
      </p:sp>
      <p:sp>
        <p:nvSpPr>
          <p:cNvPr id="6" name="">
            <a:extLst xmlns:a="http://schemas.openxmlformats.org/drawingml/2006/main">
              <a:ext uri="{FF2B5EF4-FFF2-40B4-BE49-F238E27FC236}">
                <a16:creationId xmlns:a16="http://schemas.microsoft.com/office/drawing/2014/main" id="{518A2446-D86C-4A3A-B06F-91AA076EDB1F}"/>
              </a:ext>
            </a:extLst>
          </p:cNvPr>
          <p:cNvSpPr>
            <a:spLocks xmlns:a="http://schemas.openxmlformats.org/drawingml/2006/main" noGrp="1"/>
          </p:cNvSpPr>
          <p:nvPr/>
        </p:nvSpPr>
        <p:spPr>
          <a:xfrm xmlns:a="http://schemas.openxmlformats.org/drawingml/2006/main">
            <a:off x="533400" y="1476375"/>
            <a:ext cx="666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550" b="1">
                <a:solidFill>
                  <a:srgbClr val="2E8BFF"/>
                </a:solidFill>
                <a:latin typeface="Helvetica Neue"/>
                <a:ea typeface="Helvetica Neue"/>
                <a:cs typeface="Helvetica Neue"/>
              </a:defRPr>
            </a:pPr>
            <a:r>
              <a:rPr sz="2550" b="1">
                <a:solidFill>
                  <a:srgbClr val="2E8BFF"/>
                </a:solidFill>
                <a:latin typeface="Helvetica Neue"/>
                <a:ea typeface="Helvetica Neue"/>
                <a:cs typeface="Helvetica Neue"/>
              </a:rPr>
              <a:t>01</a:t>
            </a:r>
          </a:p>
        </p:txBody>
      </p:sp>
      <p:sp>
        <p:nvSpPr>
          <p:cNvPr id="7" name="">
            <a:extLst xmlns:a="http://schemas.openxmlformats.org/drawingml/2006/main">
              <a:ext uri="{FF2B5EF4-FFF2-40B4-BE49-F238E27FC236}">
                <a16:creationId xmlns:a16="http://schemas.microsoft.com/office/drawing/2014/main" id="{0EAA5221-E26A-41C0-8AE7-A6FF388974A0}"/>
              </a:ext>
            </a:extLst>
          </p:cNvPr>
          <p:cNvSpPr>
            <a:spLocks xmlns:a="http://schemas.openxmlformats.org/drawingml/2006/main" noGrp="1"/>
          </p:cNvSpPr>
          <p:nvPr/>
        </p:nvSpPr>
        <p:spPr>
          <a:xfrm xmlns:a="http://schemas.openxmlformats.org/drawingml/2006/main">
            <a:off x="533400" y="2076450"/>
            <a:ext cx="3429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111827"/>
                </a:solidFill>
                <a:latin typeface="Helvetica Neue"/>
                <a:ea typeface="Helvetica Neue"/>
                <a:cs typeface="Helvetica Neue"/>
              </a:defRPr>
            </a:pPr>
            <a:r>
              <a:rPr sz="1875" b="1">
                <a:solidFill>
                  <a:srgbClr val="111827"/>
                </a:solidFill>
                <a:latin typeface="Helvetica Neue"/>
                <a:ea typeface="Helvetica Neue"/>
                <a:cs typeface="Helvetica Neue"/>
              </a:rPr>
              <a:t>Crear valor</a:t>
            </a:r>
          </a:p>
        </p:txBody>
      </p:sp>
      <p:cxnSp>
        <p:nvCxnSpPr>
          <p:cNvPr id="27" name=""/>
          <p:cNvCxnSpPr/>
          <p:nvPr/>
        </p:nvCxnSpPr>
        <p:spPr>
          <a:xfrm xmlns:a="http://schemas.openxmlformats.org/drawingml/2006/main">
            <a:off x="533400" y="2571750"/>
            <a:ext cx="3429000" cy="953"/>
          </a:xfrm>
          <a:prstGeom xmlns:a="http://schemas.openxmlformats.org/drawingml/2006/main" prst="straightConnector1">
            <a:avLst/>
          </a:prstGeom>
          <a:ln xmlns:a="http://schemas.openxmlformats.org/drawingml/2006/main" w="9525">
            <a:solidFill>
              <a:srgbClr val="B8C4CE"/>
            </a:solidFill>
            <a:prstDash val="solid"/>
          </a:ln>
        </p:spPr>
      </p:cxnSp>
      <p:sp>
        <p:nvSpPr>
          <p:cNvPr id="9" name="">
            <a:extLst xmlns:a="http://schemas.openxmlformats.org/drawingml/2006/main">
              <a:ext uri="{FF2B5EF4-FFF2-40B4-BE49-F238E27FC236}">
                <a16:creationId xmlns:a16="http://schemas.microsoft.com/office/drawing/2014/main" id="{48BE2113-5E1C-413D-816F-70B2A5730CC1}"/>
              </a:ext>
            </a:extLst>
          </p:cNvPr>
          <p:cNvSpPr>
            <a:spLocks xmlns:a="http://schemas.openxmlformats.org/drawingml/2006/main" noGrp="1"/>
          </p:cNvSpPr>
          <p:nvPr/>
        </p:nvSpPr>
        <p:spPr>
          <a:xfrm xmlns:a="http://schemas.openxmlformats.org/drawingml/2006/main">
            <a:off x="533400" y="2781300"/>
            <a:ext cx="3429000" cy="2143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Combinar datos confiables, activos programables y reglas automatizadas para ofrecer servicios que antes eran demasiado lentos, fragmentados o costosos.</a:t>
            </a:r>
          </a:p>
        </p:txBody>
      </p:sp>
      <p:sp>
        <p:nvSpPr>
          <p:cNvPr id="10" name="">
            <a:extLst xmlns:a="http://schemas.openxmlformats.org/drawingml/2006/main">
              <a:ext uri="{FF2B5EF4-FFF2-40B4-BE49-F238E27FC236}">
                <a16:creationId xmlns:a16="http://schemas.microsoft.com/office/drawing/2014/main" id="{3EC37BC5-D1BA-42E7-BF70-15D5F73D011A}"/>
              </a:ext>
            </a:extLst>
          </p:cNvPr>
          <p:cNvSpPr>
            <a:spLocks xmlns:a="http://schemas.openxmlformats.org/drawingml/2006/main" noGrp="1"/>
          </p:cNvSpPr>
          <p:nvPr/>
        </p:nvSpPr>
        <p:spPr>
          <a:xfrm xmlns:a="http://schemas.openxmlformats.org/drawingml/2006/main">
            <a:off x="4286250" y="1476375"/>
            <a:ext cx="666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550" b="1">
                <a:solidFill>
                  <a:srgbClr val="F59E0B"/>
                </a:solidFill>
                <a:latin typeface="Helvetica Neue"/>
                <a:ea typeface="Helvetica Neue"/>
                <a:cs typeface="Helvetica Neue"/>
              </a:defRPr>
            </a:pPr>
            <a:r>
              <a:rPr sz="2550" b="1">
                <a:solidFill>
                  <a:srgbClr val="F59E0B"/>
                </a:solidFill>
                <a:latin typeface="Helvetica Neue"/>
                <a:ea typeface="Helvetica Neue"/>
                <a:cs typeface="Helvetica Neue"/>
              </a:rPr>
              <a:t>02</a:t>
            </a:r>
          </a:p>
        </p:txBody>
      </p:sp>
      <p:sp>
        <p:nvSpPr>
          <p:cNvPr id="11" name="">
            <a:extLst xmlns:a="http://schemas.openxmlformats.org/drawingml/2006/main">
              <a:ext uri="{FF2B5EF4-FFF2-40B4-BE49-F238E27FC236}">
                <a16:creationId xmlns:a16="http://schemas.microsoft.com/office/drawing/2014/main" id="{AD275F71-DEE5-44E1-816C-49FA0EA7E4CB}"/>
              </a:ext>
            </a:extLst>
          </p:cNvPr>
          <p:cNvSpPr>
            <a:spLocks xmlns:a="http://schemas.openxmlformats.org/drawingml/2006/main" noGrp="1"/>
          </p:cNvSpPr>
          <p:nvPr/>
        </p:nvSpPr>
        <p:spPr>
          <a:xfrm xmlns:a="http://schemas.openxmlformats.org/drawingml/2006/main">
            <a:off x="4286250" y="2076450"/>
            <a:ext cx="3429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111827"/>
                </a:solidFill>
                <a:latin typeface="Helvetica Neue"/>
                <a:ea typeface="Helvetica Neue"/>
                <a:cs typeface="Helvetica Neue"/>
              </a:defRPr>
            </a:pPr>
            <a:r>
              <a:rPr sz="1875" b="1">
                <a:solidFill>
                  <a:srgbClr val="111827"/>
                </a:solidFill>
                <a:latin typeface="Helvetica Neue"/>
                <a:ea typeface="Helvetica Neue"/>
                <a:cs typeface="Helvetica Neue"/>
              </a:rPr>
              <a:t>Entregar valor</a:t>
            </a:r>
          </a:p>
        </p:txBody>
      </p:sp>
      <p:cxnSp>
        <p:nvCxnSpPr>
          <p:cNvPr id="31" name=""/>
          <p:cNvCxnSpPr/>
          <p:nvPr/>
        </p:nvCxnSpPr>
        <p:spPr>
          <a:xfrm xmlns:a="http://schemas.openxmlformats.org/drawingml/2006/main">
            <a:off x="4286250" y="2571750"/>
            <a:ext cx="3429000" cy="953"/>
          </a:xfrm>
          <a:prstGeom xmlns:a="http://schemas.openxmlformats.org/drawingml/2006/main" prst="straightConnector1">
            <a:avLst/>
          </a:prstGeom>
          <a:ln xmlns:a="http://schemas.openxmlformats.org/drawingml/2006/main" w="9525">
            <a:solidFill>
              <a:srgbClr val="B8C4CE"/>
            </a:solidFill>
            <a:prstDash val="solid"/>
          </a:ln>
        </p:spPr>
      </p:cxnSp>
      <p:sp>
        <p:nvSpPr>
          <p:cNvPr id="13" name="">
            <a:extLst xmlns:a="http://schemas.openxmlformats.org/drawingml/2006/main">
              <a:ext uri="{FF2B5EF4-FFF2-40B4-BE49-F238E27FC236}">
                <a16:creationId xmlns:a16="http://schemas.microsoft.com/office/drawing/2014/main" id="{9CDD9CEC-A0B7-47CC-A3CC-D68CFAB2031B}"/>
              </a:ext>
            </a:extLst>
          </p:cNvPr>
          <p:cNvSpPr>
            <a:spLocks xmlns:a="http://schemas.openxmlformats.org/drawingml/2006/main" noGrp="1"/>
          </p:cNvSpPr>
          <p:nvPr/>
        </p:nvSpPr>
        <p:spPr>
          <a:xfrm xmlns:a="http://schemas.openxmlformats.org/drawingml/2006/main">
            <a:off x="4286250" y="2781300"/>
            <a:ext cx="3429000" cy="2143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26173"/>
                </a:solidFill>
                <a:latin typeface="Helvetica Neue"/>
                <a:ea typeface="Helvetica Neue"/>
                <a:cs typeface="Helvetica Neue"/>
              </a:defRPr>
            </a:pPr>
            <a:r>
              <a:rPr sz="1350" b="0">
                <a:solidFill>
                  <a:srgbClr val="526173"/>
                </a:solidFill>
                <a:latin typeface="Helvetica Neue"/>
                <a:ea typeface="Helvetica Neue"/>
                <a:cs typeface="Helvetica Neue"/>
              </a:rPr>
              <a:t>Coordinar bancos, proveedores, plataformas, reguladores, clientes y máquinas mediante una capa transaccional común y APIs.</a:t>
            </a:r>
          </a:p>
        </p:txBody>
      </p:sp>
      <p:sp>
        <p:nvSpPr>
          <p:cNvPr id="14" name="">
            <a:extLst xmlns:a="http://schemas.openxmlformats.org/drawingml/2006/main">
              <a:ext uri="{FF2B5EF4-FFF2-40B4-BE49-F238E27FC236}">
                <a16:creationId xmlns:a16="http://schemas.microsoft.com/office/drawing/2014/main" id="{9F7AEAC0-482F-42A6-BB98-D25B61805337}"/>
              </a:ext>
            </a:extLst>
          </p:cNvPr>
          <p:cNvSpPr>
            <a:spLocks xmlns:a="http://schemas.openxmlformats.org/drawingml/2006/main" noGrp="1"/>
          </p:cNvSpPr>
          <p:nvPr/>
        </p:nvSpPr>
        <p:spPr>
          <a:xfrm xmlns:a="http://schemas.openxmlformats.org/drawingml/2006/main">
            <a:off x="8039100" y="1476375"/>
            <a:ext cx="666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550" b="1">
                <a:solidFill>
                  <a:srgbClr val="17896B"/>
                </a:solidFill>
                <a:latin typeface="Helvetica Neue"/>
                <a:ea typeface="Helvetica Neue"/>
                <a:cs typeface="Helvetica Neue"/>
              </a:defRPr>
            </a:pPr>
            <a:r>
              <a:rPr sz="2550" b="1">
                <a:solidFill>
                  <a:srgbClr val="17896B"/>
                </a:solidFill>
                <a:latin typeface="Helvetica Neue"/>
                <a:ea typeface="Helvetica Neue"/>
                <a:cs typeface="Helvetica Neue"/>
              </a:rPr>
              <a:t>03</a:t>
            </a:r>
          </a:p>
        </p:txBody>
      </p:sp>
      <p:sp>
        <p:nvSpPr>
          <p:cNvPr id="15" name="">
            <a:extLst xmlns:a="http://schemas.openxmlformats.org/drawingml/2006/main">
              <a:ext uri="{FF2B5EF4-FFF2-40B4-BE49-F238E27FC236}">
                <a16:creationId xmlns:a16="http://schemas.microsoft.com/office/drawing/2014/main" id="{FB0164B4-9064-4740-98A6-DA559C32C126}"/>
              </a:ext>
            </a:extLst>
          </p:cNvPr>
          <p:cNvSpPr>
            <a:spLocks xmlns:a="http://schemas.openxmlformats.org/drawingml/2006/main" noGrp="1"/>
          </p:cNvSpPr>
          <p:nvPr/>
        </p:nvSpPr>
        <p:spPr>
          <a:xfrm xmlns:a="http://schemas.openxmlformats.org/drawingml/2006/main">
            <a:off x="8039100" y="2076450"/>
            <a:ext cx="3429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111827"/>
                </a:solidFill>
                <a:latin typeface="Helvetica Neue"/>
                <a:ea typeface="Helvetica Neue"/>
                <a:cs typeface="Helvetica Neue"/>
              </a:defRPr>
            </a:pPr>
            <a:r>
              <a:rPr sz="1875" b="1">
                <a:solidFill>
                  <a:srgbClr val="111827"/>
                </a:solidFill>
                <a:latin typeface="Helvetica Neue"/>
                <a:ea typeface="Helvetica Neue"/>
                <a:cs typeface="Helvetica Neue"/>
              </a:rPr>
              <a:t>Capturar valor</a:t>
            </a:r>
          </a:p>
        </p:txBody>
      </p:sp>
      <p:cxnSp>
        <p:nvCxnSpPr>
          <p:cNvPr id="35" name=""/>
          <p:cNvCxnSpPr/>
          <p:nvPr/>
        </p:nvCxnSpPr>
        <p:spPr>
          <a:xfrm xmlns:a="http://schemas.openxmlformats.org/drawingml/2006/main">
            <a:off x="8039100" y="2571750"/>
            <a:ext cx="3429000" cy="953"/>
          </a:xfrm>
          <a:prstGeom xmlns:a="http://schemas.openxmlformats.org/drawingml/2006/main" prst="straightConnector1">
            <a:avLst/>
          </a:prstGeom>
          <a:ln xmlns:a="http://schemas.openxmlformats.org/drawingml/2006/main" w="9525">
            <a:solidFill>
              <a:srgbClr val="B8C4CE"/>
            </a:solidFill>
            <a:prstDash val="solid"/>
          </a:ln>
        </p:spPr>
      </p:cxnSp>
      <p:sp>
        <p:nvSpPr>
          <p:cNvPr id="17" name="">
            <a:extLst xmlns:a="http://schemas.openxmlformats.org/drawingml/2006/main">
              <a:ext uri="{FF2B5EF4-FFF2-40B4-BE49-F238E27FC236}">
                <a16:creationId xmlns:a16="http://schemas.microsoft.com/office/drawing/2014/main" id="{472E3ADB-6026-42B9-B6AA-DBD5070855EA}"/>
              </a:ext>
            </a:extLst>
          </p:cNvPr>
          <p:cNvSpPr>
            <a:spLocks xmlns:a="http://schemas.openxmlformats.org/drawingml/2006/main" noGrp="1"/>
          </p:cNvSpPr>
          <p:nvPr/>
        </p:nvSpPr>
        <p:spPr>
          <a:xfrm xmlns:a="http://schemas.openxmlformats.org/drawingml/2006/main">
            <a:off x="8039100" y="2781300"/>
            <a:ext cx="3429000" cy="2143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Generar ingresos mediante acceso a la red, infraestructura, custodia, emisión de tokens, servicios transaccionales, analítica, cumplimiento u orquestación del ecosistema.</a:t>
            </a:r>
          </a:p>
        </p:txBody>
      </p:sp>
      <p:sp>
        <p:nvSpPr>
          <p:cNvPr id="18" name="">
            <a:extLst xmlns:a="http://schemas.openxmlformats.org/drawingml/2006/main">
              <a:ext uri="{FF2B5EF4-FFF2-40B4-BE49-F238E27FC236}">
                <a16:creationId xmlns:a16="http://schemas.microsoft.com/office/drawing/2014/main" id="{0010CC8D-E941-44ED-9365-326C8AF66CAA}"/>
              </a:ext>
            </a:extLst>
          </p:cNvPr>
          <p:cNvSpPr>
            <a:spLocks xmlns:a="http://schemas.openxmlformats.org/drawingml/2006/main" noGrp="1"/>
          </p:cNvSpPr>
          <p:nvPr/>
        </p:nvSpPr>
        <p:spPr>
          <a:xfrm xmlns:a="http://schemas.openxmlformats.org/drawingml/2006/main">
            <a:off x="533400" y="5238750"/>
            <a:ext cx="11125200" cy="781050"/>
          </a:xfrm>
          <a:prstGeom xmlns:a="http://schemas.openxmlformats.org/drawingml/2006/main" prst="roundRect">
            <a:avLst>
              <a:gd name="adj" fmla="val 14634"/>
            </a:avLst>
          </a:prstGeom>
          <a:solidFill xmlns:a="http://schemas.openxmlformats.org/drawingml/2006/main">
            <a:srgbClr val="071525"/>
          </a:solidFill>
          <a:ln xmlns:a="http://schemas.openxmlformats.org/drawingml/2006/main" w="0">
            <a:no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C6B6A8FC-4698-4BD2-AE21-75B11877CFB4}"/>
              </a:ext>
            </a:extLst>
          </p:cNvPr>
          <p:cNvSpPr>
            <a:spLocks xmlns:a="http://schemas.openxmlformats.org/drawingml/2006/main" noGrp="1"/>
          </p:cNvSpPr>
          <p:nvPr/>
        </p:nvSpPr>
        <p:spPr>
          <a:xfrm xmlns:a="http://schemas.openxmlformats.org/drawingml/2006/main">
            <a:off x="762000" y="5448300"/>
            <a:ext cx="10668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FFFFFF"/>
                </a:solidFill>
                <a:latin typeface="Helvetica Neue"/>
                <a:ea typeface="Helvetica Neue"/>
                <a:cs typeface="Helvetica Neue"/>
              </a:defRPr>
            </a:pPr>
            <a:r>
              <a:rPr sz="1200" b="1">
                <a:solidFill>
                  <a:srgbClr val="FFFFFF"/>
                </a:solidFill>
                <a:latin typeface="Helvetica Neue"/>
                <a:ea typeface="Helvetica Neue"/>
                <a:cs typeface="Helvetica Neue"/>
              </a:rPr>
              <a:t>Surgen nuevos roles: operador de plataforma • proveedor de infraestructura • servicio de identidad digital • emisor de activos • verificador de datos • coordinador de ecosistema</a:t>
            </a:r>
          </a:p>
        </p:txBody>
      </p:sp>
    </p:spTree>
    <p:extLst>
      <p:ext uri="{BB962C8B-B14F-4D97-AF65-F5344CB8AC3E}">
        <p14:creationId xmlns:p14="http://schemas.microsoft.com/office/powerpoint/2010/main" val="578941695"/>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2B522CD-D6BD-4FCB-88FA-AEEFB90C8DAC}"/>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BFC76E4C-E0F0-47AB-A77A-90CFCB89D6AF}"/>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850" b="1">
                <a:solidFill>
                  <a:srgbClr val="111827"/>
                </a:solidFill>
                <a:latin typeface="Helvetica Neue"/>
                <a:ea typeface="Helvetica Neue"/>
                <a:cs typeface="Helvetica Neue"/>
              </a:rPr>
              <a:t>El verdadero rediseño ocurre entre organizaciones</a:t>
            </a:r>
          </a:p>
        </p:txBody>
      </p:sp>
      <p:cxnSp>
        <p:nvCxnSpPr>
          <p:cNvPr id="17"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89D1BF0B-CBFD-484A-A600-05A3454E30C8}"/>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9A105CE2-D488-46C1-B613-E5DFF24A259A}"/>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04</a:t>
            </a:r>
          </a:p>
        </p:txBody>
      </p:sp>
      <p:sp>
        <p:nvSpPr>
          <p:cNvPr id="6" name="">
            <a:extLst xmlns:a="http://schemas.openxmlformats.org/drawingml/2006/main">
              <a:ext uri="{FF2B5EF4-FFF2-40B4-BE49-F238E27FC236}">
                <a16:creationId xmlns:a16="http://schemas.microsoft.com/office/drawing/2014/main" id="{53AF96F6-3CDD-4251-A8C6-2D399FB69F18}"/>
              </a:ext>
            </a:extLst>
          </p:cNvPr>
          <p:cNvSpPr>
            <a:spLocks xmlns:a="http://schemas.openxmlformats.org/drawingml/2006/main" noGrp="1"/>
          </p:cNvSpPr>
          <p:nvPr/>
        </p:nvSpPr>
        <p:spPr>
          <a:xfrm xmlns:a="http://schemas.openxmlformats.org/drawingml/2006/main">
            <a:off x="533400" y="1381125"/>
            <a:ext cx="111252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425"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Los sistemas tradicionales pueden ser excelentes dentro de una empresa. La fricción aparece cuando varias partes mantienen registros, reglas y responsabilidades diferentes.</a:t>
            </a:r>
          </a:p>
        </p:txBody>
      </p:sp>
      <p:sp>
        <p:nvSpPr>
          <p:cNvPr id="7" name="">
            <a:extLst xmlns:a="http://schemas.openxmlformats.org/drawingml/2006/main">
              <a:ext uri="{FF2B5EF4-FFF2-40B4-BE49-F238E27FC236}">
                <a16:creationId xmlns:a16="http://schemas.microsoft.com/office/drawing/2014/main" id="{34C85DC7-EB81-4767-85F0-75E39EF37E6D}"/>
              </a:ext>
            </a:extLst>
          </p:cNvPr>
          <p:cNvSpPr>
            <a:spLocks xmlns:a="http://schemas.openxmlformats.org/drawingml/2006/main" noGrp="1"/>
          </p:cNvSpPr>
          <p:nvPr/>
        </p:nvSpPr>
        <p:spPr>
          <a:xfrm xmlns:a="http://schemas.openxmlformats.org/drawingml/2006/main">
            <a:off x="533400" y="2095500"/>
            <a:ext cx="5238750" cy="3619500"/>
          </a:xfrm>
          <a:prstGeom xmlns:a="http://schemas.openxmlformats.org/drawingml/2006/main" prst="roundRect">
            <a:avLst>
              <a:gd name="adj" fmla="val 3158"/>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763DE04D-A398-4A4E-A158-A4F0595191EB}"/>
              </a:ext>
            </a:extLst>
          </p:cNvPr>
          <p:cNvSpPr>
            <a:spLocks xmlns:a="http://schemas.openxmlformats.org/drawingml/2006/main" noGrp="1"/>
          </p:cNvSpPr>
          <p:nvPr/>
        </p:nvSpPr>
        <p:spPr>
          <a:xfrm xmlns:a="http://schemas.openxmlformats.org/drawingml/2006/main">
            <a:off x="533400" y="2095500"/>
            <a:ext cx="66675" cy="3619500"/>
          </a:xfrm>
          <a:prstGeom xmlns:a="http://schemas.openxmlformats.org/drawingml/2006/main" prst="rect">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A38BC459-B559-4B39-8DDE-A215916B7A8C}"/>
              </a:ext>
            </a:extLst>
          </p:cNvPr>
          <p:cNvSpPr>
            <a:spLocks xmlns:a="http://schemas.openxmlformats.org/drawingml/2006/main" noGrp="1"/>
          </p:cNvSpPr>
          <p:nvPr/>
        </p:nvSpPr>
        <p:spPr>
          <a:xfrm xmlns:a="http://schemas.openxmlformats.org/drawingml/2006/main">
            <a:off x="762000" y="22860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Coordinación tradicional</a:t>
            </a:r>
          </a:p>
        </p:txBody>
      </p:sp>
      <p:sp>
        <p:nvSpPr>
          <p:cNvPr id="10" name="">
            <a:extLst xmlns:a="http://schemas.openxmlformats.org/drawingml/2006/main">
              <a:ext uri="{FF2B5EF4-FFF2-40B4-BE49-F238E27FC236}">
                <a16:creationId xmlns:a16="http://schemas.microsoft.com/office/drawing/2014/main" id="{A6EC876C-407B-4F30-8420-904D15FFAD07}"/>
              </a:ext>
            </a:extLst>
          </p:cNvPr>
          <p:cNvSpPr>
            <a:spLocks xmlns:a="http://schemas.openxmlformats.org/drawingml/2006/main" noGrp="1"/>
          </p:cNvSpPr>
          <p:nvPr/>
        </p:nvSpPr>
        <p:spPr>
          <a:xfrm xmlns:a="http://schemas.openxmlformats.org/drawingml/2006/main">
            <a:off x="762000" y="2686050"/>
            <a:ext cx="4819650" cy="2838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Cada organización almacena su propia versión de los hechos. Mensajes, planillas, APIs e intermediarios trasladan información entre sistemas. La conciliación es necesaria porque los registros pueden llegar tarde, diferir o ser cuestionados. Un operador central suele convertirse en la fuente de confianza.</a:t>
            </a:r>
          </a:p>
        </p:txBody>
      </p:sp>
      <p:sp>
        <p:nvSpPr>
          <p:cNvPr id="11" name="">
            <a:extLst xmlns:a="http://schemas.openxmlformats.org/drawingml/2006/main">
              <a:ext uri="{FF2B5EF4-FFF2-40B4-BE49-F238E27FC236}">
                <a16:creationId xmlns:a16="http://schemas.microsoft.com/office/drawing/2014/main" id="{86326FA9-2857-45E7-85EE-1477ED441633}"/>
              </a:ext>
            </a:extLst>
          </p:cNvPr>
          <p:cNvSpPr>
            <a:spLocks xmlns:a="http://schemas.openxmlformats.org/drawingml/2006/main" noGrp="1"/>
          </p:cNvSpPr>
          <p:nvPr/>
        </p:nvSpPr>
        <p:spPr>
          <a:xfrm xmlns:a="http://schemas.openxmlformats.org/drawingml/2006/main">
            <a:off x="6419850" y="2095500"/>
            <a:ext cx="5238750" cy="3619500"/>
          </a:xfrm>
          <a:prstGeom xmlns:a="http://schemas.openxmlformats.org/drawingml/2006/main" prst="roundRect">
            <a:avLst>
              <a:gd name="adj" fmla="val 3158"/>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940B0F79-2FEE-4635-9554-6B5A457B6B00}"/>
              </a:ext>
            </a:extLst>
          </p:cNvPr>
          <p:cNvSpPr>
            <a:spLocks xmlns:a="http://schemas.openxmlformats.org/drawingml/2006/main" noGrp="1"/>
          </p:cNvSpPr>
          <p:nvPr/>
        </p:nvSpPr>
        <p:spPr>
          <a:xfrm xmlns:a="http://schemas.openxmlformats.org/drawingml/2006/main">
            <a:off x="6419850" y="2095500"/>
            <a:ext cx="66675" cy="3619500"/>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841EB6FB-23F0-4FC9-B5EB-D8989330038F}"/>
              </a:ext>
            </a:extLst>
          </p:cNvPr>
          <p:cNvSpPr>
            <a:spLocks xmlns:a="http://schemas.openxmlformats.org/drawingml/2006/main" noGrp="1"/>
          </p:cNvSpPr>
          <p:nvPr/>
        </p:nvSpPr>
        <p:spPr>
          <a:xfrm xmlns:a="http://schemas.openxmlformats.org/drawingml/2006/main">
            <a:off x="6648450" y="22860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Coordinación con blockchain</a:t>
            </a:r>
          </a:p>
        </p:txBody>
      </p:sp>
      <p:sp>
        <p:nvSpPr>
          <p:cNvPr id="14" name="">
            <a:extLst xmlns:a="http://schemas.openxmlformats.org/drawingml/2006/main">
              <a:ext uri="{FF2B5EF4-FFF2-40B4-BE49-F238E27FC236}">
                <a16:creationId xmlns:a16="http://schemas.microsoft.com/office/drawing/2014/main" id="{8F1769A2-4145-47E8-AD10-5AE2D622345B}"/>
              </a:ext>
            </a:extLst>
          </p:cNvPr>
          <p:cNvSpPr>
            <a:spLocks xmlns:a="http://schemas.openxmlformats.org/drawingml/2006/main" noGrp="1"/>
          </p:cNvSpPr>
          <p:nvPr/>
        </p:nvSpPr>
        <p:spPr>
          <a:xfrm xmlns:a="http://schemas.openxmlformats.org/drawingml/2006/main">
            <a:off x="6648450" y="2686050"/>
            <a:ext cx="4819650" cy="2838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Los participantes autorizados verifican una secuencia común de transacciones. Las firmas digitales identifican quién aprobó una acción, el consenso determina el estado válido y un historial de solo adición sostiene la auditabilidad. La gobernanza sigue siendo esencial: la red debe definir membresía, actualizaciones, disputas y responsabilidad.</a:t>
            </a:r>
          </a:p>
        </p:txBody>
      </p:sp>
    </p:spTree>
    <p:extLst>
      <p:ext uri="{BB962C8B-B14F-4D97-AF65-F5344CB8AC3E}">
        <p14:creationId xmlns:p14="http://schemas.microsoft.com/office/powerpoint/2010/main" val="902267386"/>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04AA440-2895-4C8C-A710-527398F82B14}"/>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0E930EA7-DE0F-4366-B2C6-EA5C562BF2AA}"/>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Blockchain es estado compartido, no una base de datos universal</a:t>
            </a:r>
          </a:p>
        </p:txBody>
      </p:sp>
      <p:cxnSp>
        <p:nvCxnSpPr>
          <p:cNvPr id="17"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3F7AD67D-86AD-444B-B5CD-B4AD94AD1D14}"/>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1C69EB6A-EE7E-47EB-AB6D-64432B7C252F}"/>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05</a:t>
            </a:r>
          </a:p>
        </p:txBody>
      </p:sp>
      <p:sp>
        <p:nvSpPr>
          <p:cNvPr id="6" name="">
            <a:extLst xmlns:a="http://schemas.openxmlformats.org/drawingml/2006/main">
              <a:ext uri="{FF2B5EF4-FFF2-40B4-BE49-F238E27FC236}">
                <a16:creationId xmlns:a16="http://schemas.microsoft.com/office/drawing/2014/main" id="{06B5DF8D-89EE-489A-AD4C-CF6644CB2831}"/>
              </a:ext>
            </a:extLst>
          </p:cNvPr>
          <p:cNvSpPr>
            <a:spLocks xmlns:a="http://schemas.openxmlformats.org/drawingml/2006/main" noGrp="1"/>
          </p:cNvSpPr>
          <p:nvPr/>
        </p:nvSpPr>
        <p:spPr>
          <a:xfrm xmlns:a="http://schemas.openxmlformats.org/drawingml/2006/main">
            <a:off x="533400" y="1381125"/>
            <a:ext cx="111252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425" b="0">
                <a:solidFill>
                  <a:srgbClr val="526173"/>
                </a:solidFill>
                <a:latin typeface="Helvetica Neue"/>
                <a:ea typeface="Helvetica Neue"/>
                <a:cs typeface="Helvetica Neue"/>
              </a:defRPr>
            </a:pPr>
            <a:r>
              <a:rPr sz="1425" b="0">
                <a:solidFill>
                  <a:srgbClr val="526173"/>
                </a:solidFill>
                <a:latin typeface="Helvetica Neue"/>
                <a:ea typeface="Helvetica Neue"/>
                <a:cs typeface="Helvetica Neue"/>
              </a:rPr>
              <a:t>Una definición útil combina registros distribuidos, verificación criptográfica, consenso y reglas para modificar el estado compartido.</a:t>
            </a:r>
          </a:p>
        </p:txBody>
      </p:sp>
      <p:sp>
        <p:nvSpPr>
          <p:cNvPr id="7" name="">
            <a:extLst xmlns:a="http://schemas.openxmlformats.org/drawingml/2006/main">
              <a:ext uri="{FF2B5EF4-FFF2-40B4-BE49-F238E27FC236}">
                <a16:creationId xmlns:a16="http://schemas.microsoft.com/office/drawing/2014/main" id="{4438B16D-BEDF-4686-AAB8-A1AAE70103E3}"/>
              </a:ext>
            </a:extLst>
          </p:cNvPr>
          <p:cNvSpPr>
            <a:spLocks xmlns:a="http://schemas.openxmlformats.org/drawingml/2006/main" noGrp="1"/>
          </p:cNvSpPr>
          <p:nvPr/>
        </p:nvSpPr>
        <p:spPr>
          <a:xfrm xmlns:a="http://schemas.openxmlformats.org/drawingml/2006/main">
            <a:off x="533400" y="2095500"/>
            <a:ext cx="5238750" cy="3619500"/>
          </a:xfrm>
          <a:prstGeom xmlns:a="http://schemas.openxmlformats.org/drawingml/2006/main" prst="roundRect">
            <a:avLst>
              <a:gd name="adj" fmla="val 3158"/>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1DB70957-7169-4014-8CEB-CF55689B54CF}"/>
              </a:ext>
            </a:extLst>
          </p:cNvPr>
          <p:cNvSpPr>
            <a:spLocks xmlns:a="http://schemas.openxmlformats.org/drawingml/2006/main" noGrp="1"/>
          </p:cNvSpPr>
          <p:nvPr/>
        </p:nvSpPr>
        <p:spPr>
          <a:xfrm xmlns:a="http://schemas.openxmlformats.org/drawingml/2006/main">
            <a:off x="533400" y="2095500"/>
            <a:ext cx="66675" cy="3619500"/>
          </a:xfrm>
          <a:prstGeom xmlns:a="http://schemas.openxmlformats.org/drawingml/2006/main" prst="rect">
            <a:avLst/>
          </a:prstGeom>
          <a:solidFill xmlns:a="http://schemas.openxmlformats.org/drawingml/2006/main">
            <a:srgbClr val="17896B"/>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2DDC61E-8B55-4869-87C5-746A36AE2983}"/>
              </a:ext>
            </a:extLst>
          </p:cNvPr>
          <p:cNvSpPr>
            <a:spLocks xmlns:a="http://schemas.openxmlformats.org/drawingml/2006/main" noGrp="1"/>
          </p:cNvSpPr>
          <p:nvPr/>
        </p:nvSpPr>
        <p:spPr>
          <a:xfrm xmlns:a="http://schemas.openxmlformats.org/drawingml/2006/main">
            <a:off x="762000" y="22860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Qué proporciona</a:t>
            </a:r>
          </a:p>
        </p:txBody>
      </p:sp>
      <p:sp>
        <p:nvSpPr>
          <p:cNvPr id="10" name="">
            <a:extLst xmlns:a="http://schemas.openxmlformats.org/drawingml/2006/main">
              <a:ext uri="{FF2B5EF4-FFF2-40B4-BE49-F238E27FC236}">
                <a16:creationId xmlns:a16="http://schemas.microsoft.com/office/drawing/2014/main" id="{BEF46788-EFFE-4CDC-93D8-B0D3BC7FFEB5}"/>
              </a:ext>
            </a:extLst>
          </p:cNvPr>
          <p:cNvSpPr>
            <a:spLocks xmlns:a="http://schemas.openxmlformats.org/drawingml/2006/main" noGrp="1"/>
          </p:cNvSpPr>
          <p:nvPr/>
        </p:nvSpPr>
        <p:spPr>
          <a:xfrm xmlns:a="http://schemas.openxmlformats.org/drawingml/2006/main">
            <a:off x="762000" y="2686050"/>
            <a:ext cx="4819650" cy="2838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275" b="0">
                <a:solidFill>
                  <a:srgbClr val="526173"/>
                </a:solidFill>
                <a:latin typeface="Helvetica Neue"/>
                <a:ea typeface="Helvetica Neue"/>
                <a:cs typeface="Helvetica Neue"/>
              </a:rPr>
              <a:t>• Un libro mayor replicado en múltiples nodos</a:t>
            </a:r>
          </a:p>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 Transacciones firmadas digitalmente</a:t>
            </a:r>
          </a:p>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 Historial ordenado y resistente a manipulaciones</a:t>
            </a:r>
          </a:p>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 Un mecanismo de consenso para actualizaciones válidas</a:t>
            </a:r>
          </a:p>
          <a:p xmlns:a="http://schemas.openxmlformats.org/drawingml/2006/main">
            <a:pPr algn="l">
              <a:defRPr sz="1275" b="0">
                <a:solidFill>
                  <a:srgbClr val="526173"/>
                </a:solidFill>
                <a:latin typeface="Helvetica Neue"/>
                <a:ea typeface="Helvetica Neue"/>
                <a:cs typeface="Helvetica Neue"/>
              </a:defRPr>
            </a:pPr>
            <a:r>
              <a:rPr sz="1275" b="0">
                <a:solidFill>
                  <a:srgbClr val="526173"/>
                </a:solidFill>
                <a:latin typeface="Helvetica Neue"/>
                <a:ea typeface="Helvetica Neue"/>
                <a:cs typeface="Helvetica Neue"/>
              </a:rPr>
              <a:t>• Lógica programable opcional mediante smart contracts</a:t>
            </a:r>
          </a:p>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 Gobernanza sobre acceso, actualizaciones y recuperación</a:t>
            </a:r>
          </a:p>
        </p:txBody>
      </p:sp>
      <p:sp>
        <p:nvSpPr>
          <p:cNvPr id="11" name="">
            <a:extLst xmlns:a="http://schemas.openxmlformats.org/drawingml/2006/main">
              <a:ext uri="{FF2B5EF4-FFF2-40B4-BE49-F238E27FC236}">
                <a16:creationId xmlns:a16="http://schemas.microsoft.com/office/drawing/2014/main" id="{2C29C55B-1727-4049-901F-000BCEBB7C4C}"/>
              </a:ext>
            </a:extLst>
          </p:cNvPr>
          <p:cNvSpPr>
            <a:spLocks xmlns:a="http://schemas.openxmlformats.org/drawingml/2006/main" noGrp="1"/>
          </p:cNvSpPr>
          <p:nvPr/>
        </p:nvSpPr>
        <p:spPr>
          <a:xfrm xmlns:a="http://schemas.openxmlformats.org/drawingml/2006/main">
            <a:off x="6419850" y="2095500"/>
            <a:ext cx="5238750" cy="3619500"/>
          </a:xfrm>
          <a:prstGeom xmlns:a="http://schemas.openxmlformats.org/drawingml/2006/main" prst="roundRect">
            <a:avLst>
              <a:gd name="adj" fmla="val 3158"/>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9AA45F39-5E31-432D-A1F8-0D0E72065128}"/>
              </a:ext>
            </a:extLst>
          </p:cNvPr>
          <p:cNvSpPr>
            <a:spLocks xmlns:a="http://schemas.openxmlformats.org/drawingml/2006/main" noGrp="1"/>
          </p:cNvSpPr>
          <p:nvPr/>
        </p:nvSpPr>
        <p:spPr>
          <a:xfrm xmlns:a="http://schemas.openxmlformats.org/drawingml/2006/main">
            <a:off x="6419850" y="2095500"/>
            <a:ext cx="66675" cy="3619500"/>
          </a:xfrm>
          <a:prstGeom xmlns:a="http://schemas.openxmlformats.org/drawingml/2006/main" prst="rect">
            <a:avLst/>
          </a:prstGeom>
          <a:solidFill xmlns:a="http://schemas.openxmlformats.org/drawingml/2006/main">
            <a:srgbClr val="D94C4C"/>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717FF490-CA7A-46DD-96AE-1EF0240783A6}"/>
              </a:ext>
            </a:extLst>
          </p:cNvPr>
          <p:cNvSpPr>
            <a:spLocks xmlns:a="http://schemas.openxmlformats.org/drawingml/2006/main" noGrp="1"/>
          </p:cNvSpPr>
          <p:nvPr/>
        </p:nvSpPr>
        <p:spPr>
          <a:xfrm xmlns:a="http://schemas.openxmlformats.org/drawingml/2006/main">
            <a:off x="6648450" y="22860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Qué no garantiza</a:t>
            </a:r>
          </a:p>
        </p:txBody>
      </p:sp>
      <p:sp>
        <p:nvSpPr>
          <p:cNvPr id="14" name="">
            <a:extLst xmlns:a="http://schemas.openxmlformats.org/drawingml/2006/main">
              <a:ext uri="{FF2B5EF4-FFF2-40B4-BE49-F238E27FC236}">
                <a16:creationId xmlns:a16="http://schemas.microsoft.com/office/drawing/2014/main" id="{A8F5F831-0CE3-465D-8DFE-EE630AAD7B9E}"/>
              </a:ext>
            </a:extLst>
          </p:cNvPr>
          <p:cNvSpPr>
            <a:spLocks xmlns:a="http://schemas.openxmlformats.org/drawingml/2006/main" noGrp="1"/>
          </p:cNvSpPr>
          <p:nvPr/>
        </p:nvSpPr>
        <p:spPr>
          <a:xfrm xmlns:a="http://schemas.openxmlformats.org/drawingml/2006/main">
            <a:off x="6648450" y="2686050"/>
            <a:ext cx="4819650" cy="2838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 Veracidad de los datos ingresados desde el mundo real</a:t>
            </a:r>
          </a:p>
          <a:p xmlns:a="http://schemas.openxmlformats.org/drawingml/2006/main">
            <a:pPr algn="l">
              <a:defRPr sz="1275" b="0">
                <a:solidFill>
                  <a:srgbClr val="526173"/>
                </a:solidFill>
                <a:latin typeface="Helvetica Neue"/>
                <a:ea typeface="Helvetica Neue"/>
                <a:cs typeface="Helvetica Neue"/>
              </a:defRPr>
            </a:pPr>
            <a:r>
              <a:rPr sz="1275" b="0">
                <a:solidFill>
                  <a:srgbClr val="526173"/>
                </a:solidFill>
                <a:latin typeface="Helvetica Neue"/>
                <a:ea typeface="Helvetica Neue"/>
                <a:cs typeface="Helvetica Neue"/>
              </a:rPr>
              <a:t>• Confidencialidad por defecto</a:t>
            </a:r>
          </a:p>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 Código correcto de los smart contracts</a:t>
            </a:r>
          </a:p>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 Exigibilidad legal en todas las jurisdicciones</a:t>
            </a:r>
          </a:p>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 Escalabilidad ilimitada</a:t>
            </a:r>
          </a:p>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 Mejor economía que una base de datos convencional en todos los casos de uso</a:t>
            </a:r>
          </a:p>
        </p:txBody>
      </p:sp>
    </p:spTree>
    <p:extLst>
      <p:ext uri="{BB962C8B-B14F-4D97-AF65-F5344CB8AC3E}">
        <p14:creationId xmlns:p14="http://schemas.microsoft.com/office/powerpoint/2010/main" val="1599055503"/>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FA552BF4-7585-4C68-BA77-F903484D54A6}"/>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B42E25CC-C127-42CE-B4EA-A741A3B5F83C}"/>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Una transacción sigue una secuencia verificable</a:t>
            </a:r>
          </a:p>
        </p:txBody>
      </p:sp>
      <p:cxnSp>
        <p:nvCxnSpPr>
          <p:cNvPr id="34"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688FB9DD-A4BD-41B0-88CD-8B0A63451F64}"/>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11E31A41-205B-4F8E-B5D4-89107EF8C76D}"/>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06</a:t>
            </a:r>
          </a:p>
        </p:txBody>
      </p:sp>
      <p:sp>
        <p:nvSpPr>
          <p:cNvPr id="6" name="">
            <a:extLst xmlns:a="http://schemas.openxmlformats.org/drawingml/2006/main">
              <a:ext uri="{FF2B5EF4-FFF2-40B4-BE49-F238E27FC236}">
                <a16:creationId xmlns:a16="http://schemas.microsoft.com/office/drawing/2014/main" id="{99E4B8AC-CD54-45E1-A812-67B5AA8444DC}"/>
              </a:ext>
            </a:extLst>
          </p:cNvPr>
          <p:cNvSpPr>
            <a:spLocks xmlns:a="http://schemas.openxmlformats.org/drawingml/2006/main" noGrp="1"/>
          </p:cNvSpPr>
          <p:nvPr/>
        </p:nvSpPr>
        <p:spPr>
          <a:xfrm xmlns:a="http://schemas.openxmlformats.org/drawingml/2006/main">
            <a:off x="533400" y="1381125"/>
            <a:ext cx="111252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425"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El mecanismo exacto difiere según la red, pero la lógica es consistente: proponer una actualización, verificarla, acordar el orden, ejecutar sus reglas y preservar el estado resultante.</a:t>
            </a:r>
          </a:p>
        </p:txBody>
      </p:sp>
      <p:sp>
        <p:nvSpPr>
          <p:cNvPr id="7" name="">
            <a:extLst xmlns:a="http://schemas.openxmlformats.org/drawingml/2006/main">
              <a:ext uri="{FF2B5EF4-FFF2-40B4-BE49-F238E27FC236}">
                <a16:creationId xmlns:a16="http://schemas.microsoft.com/office/drawing/2014/main" id="{FBFF8C52-BC74-4C74-A404-2F20C2AB4C54}"/>
              </a:ext>
            </a:extLst>
          </p:cNvPr>
          <p:cNvSpPr>
            <a:spLocks xmlns:a="http://schemas.openxmlformats.org/drawingml/2006/main" noGrp="1"/>
          </p:cNvSpPr>
          <p:nvPr/>
        </p:nvSpPr>
        <p:spPr>
          <a:xfrm xmlns:a="http://schemas.openxmlformats.org/drawingml/2006/main">
            <a:off x="476250" y="2571750"/>
            <a:ext cx="2000250" cy="2381250"/>
          </a:xfrm>
          <a:prstGeom xmlns:a="http://schemas.openxmlformats.org/drawingml/2006/main" prst="roundRect">
            <a:avLst>
              <a:gd name="adj" fmla="val 5714"/>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F57216D1-7594-4928-B6A3-254926402466}"/>
              </a:ext>
            </a:extLst>
          </p:cNvPr>
          <p:cNvSpPr>
            <a:spLocks xmlns:a="http://schemas.openxmlformats.org/drawingml/2006/main" noGrp="1"/>
          </p:cNvSpPr>
          <p:nvPr/>
        </p:nvSpPr>
        <p:spPr>
          <a:xfrm xmlns:a="http://schemas.openxmlformats.org/drawingml/2006/main">
            <a:off x="666750" y="2762250"/>
            <a:ext cx="419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2E8BFF"/>
                </a:solidFill>
                <a:latin typeface="Helvetica Neue"/>
                <a:ea typeface="Helvetica Neue"/>
                <a:cs typeface="Helvetica Neue"/>
              </a:defRPr>
            </a:pPr>
            <a:r>
              <a:rPr sz="1875" b="1">
                <a:solidFill>
                  <a:srgbClr val="2E8BFF"/>
                </a:solidFill>
                <a:latin typeface="Helvetica Neue"/>
                <a:ea typeface="Helvetica Neue"/>
                <a:cs typeface="Helvetica Neue"/>
              </a:rPr>
              <a:t>1</a:t>
            </a:r>
          </a:p>
        </p:txBody>
      </p:sp>
      <p:sp>
        <p:nvSpPr>
          <p:cNvPr id="9" name="">
            <a:extLst xmlns:a="http://schemas.openxmlformats.org/drawingml/2006/main">
              <a:ext uri="{FF2B5EF4-FFF2-40B4-BE49-F238E27FC236}">
                <a16:creationId xmlns:a16="http://schemas.microsoft.com/office/drawing/2014/main" id="{AE42318D-4880-458B-A81E-DC91EC863739}"/>
              </a:ext>
            </a:extLst>
          </p:cNvPr>
          <p:cNvSpPr>
            <a:spLocks xmlns:a="http://schemas.openxmlformats.org/drawingml/2006/main" noGrp="1"/>
          </p:cNvSpPr>
          <p:nvPr/>
        </p:nvSpPr>
        <p:spPr>
          <a:xfrm xmlns:a="http://schemas.openxmlformats.org/drawingml/2006/main">
            <a:off x="666750" y="3238500"/>
            <a:ext cx="1619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650"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Proponer</a:t>
            </a:r>
          </a:p>
        </p:txBody>
      </p:sp>
      <p:sp>
        <p:nvSpPr>
          <p:cNvPr id="10" name="">
            <a:extLst xmlns:a="http://schemas.openxmlformats.org/drawingml/2006/main">
              <a:ext uri="{FF2B5EF4-FFF2-40B4-BE49-F238E27FC236}">
                <a16:creationId xmlns:a16="http://schemas.microsoft.com/office/drawing/2014/main" id="{A7416659-1B77-4B4B-8230-2CE435532028}"/>
              </a:ext>
            </a:extLst>
          </p:cNvPr>
          <p:cNvSpPr>
            <a:spLocks xmlns:a="http://schemas.openxmlformats.org/drawingml/2006/main" noGrp="1"/>
          </p:cNvSpPr>
          <p:nvPr/>
        </p:nvSpPr>
        <p:spPr>
          <a:xfrm xmlns:a="http://schemas.openxmlformats.org/drawingml/2006/main">
            <a:off x="666750" y="3762375"/>
            <a:ext cx="1619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Un usuario o una aplicación crea y firma una transacción.</a:t>
            </a:r>
          </a:p>
        </p:txBody>
      </p:sp>
      <p:sp>
        <p:nvSpPr>
          <p:cNvPr id="11" name="">
            <a:extLst xmlns:a="http://schemas.openxmlformats.org/drawingml/2006/main">
              <a:ext uri="{FF2B5EF4-FFF2-40B4-BE49-F238E27FC236}">
                <a16:creationId xmlns:a16="http://schemas.microsoft.com/office/drawing/2014/main" id="{73DD97A2-3EE7-49C5-83C9-B6E92DC627FD}"/>
              </a:ext>
            </a:extLst>
          </p:cNvPr>
          <p:cNvSpPr>
            <a:spLocks xmlns:a="http://schemas.openxmlformats.org/drawingml/2006/main" noGrp="1"/>
          </p:cNvSpPr>
          <p:nvPr/>
        </p:nvSpPr>
        <p:spPr>
          <a:xfrm xmlns:a="http://schemas.openxmlformats.org/drawingml/2006/main">
            <a:off x="2476500" y="3381375"/>
            <a:ext cx="3333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950" b="1">
                <a:solidFill>
                  <a:srgbClr val="2E8BFF"/>
                </a:solidFill>
                <a:latin typeface="Helvetica Neue"/>
                <a:ea typeface="Helvetica Neue"/>
                <a:cs typeface="Helvetica Neue"/>
              </a:defRPr>
            </a:pPr>
            <a:r>
              <a:rPr sz="1950" b="1">
                <a:solidFill>
                  <a:srgbClr val="2E8BFF"/>
                </a:solidFill>
                <a:latin typeface="Helvetica Neue"/>
                <a:ea typeface="Helvetica Neue"/>
                <a:cs typeface="Helvetica Neue"/>
              </a:rPr>
              <a:t>→</a:t>
            </a:r>
          </a:p>
        </p:txBody>
      </p:sp>
      <p:sp>
        <p:nvSpPr>
          <p:cNvPr id="12" name="">
            <a:extLst xmlns:a="http://schemas.openxmlformats.org/drawingml/2006/main">
              <a:ext uri="{FF2B5EF4-FFF2-40B4-BE49-F238E27FC236}">
                <a16:creationId xmlns:a16="http://schemas.microsoft.com/office/drawing/2014/main" id="{F14D4000-EE88-4CC4-9E23-9296E1C4E4B2}"/>
              </a:ext>
            </a:extLst>
          </p:cNvPr>
          <p:cNvSpPr>
            <a:spLocks xmlns:a="http://schemas.openxmlformats.org/drawingml/2006/main" noGrp="1"/>
          </p:cNvSpPr>
          <p:nvPr/>
        </p:nvSpPr>
        <p:spPr>
          <a:xfrm xmlns:a="http://schemas.openxmlformats.org/drawingml/2006/main">
            <a:off x="2809875" y="2571750"/>
            <a:ext cx="2000250" cy="2381250"/>
          </a:xfrm>
          <a:prstGeom xmlns:a="http://schemas.openxmlformats.org/drawingml/2006/main" prst="roundRect">
            <a:avLst>
              <a:gd name="adj" fmla="val 5714"/>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14FAA74D-359F-44FA-8778-6906197FB12D}"/>
              </a:ext>
            </a:extLst>
          </p:cNvPr>
          <p:cNvSpPr>
            <a:spLocks xmlns:a="http://schemas.openxmlformats.org/drawingml/2006/main" noGrp="1"/>
          </p:cNvSpPr>
          <p:nvPr/>
        </p:nvSpPr>
        <p:spPr>
          <a:xfrm xmlns:a="http://schemas.openxmlformats.org/drawingml/2006/main">
            <a:off x="3000375" y="2762250"/>
            <a:ext cx="419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2E8BFF"/>
                </a:solidFill>
                <a:latin typeface="Helvetica Neue"/>
                <a:ea typeface="Helvetica Neue"/>
                <a:cs typeface="Helvetica Neue"/>
              </a:defRPr>
            </a:pPr>
            <a:r>
              <a:rPr sz="1875" b="1">
                <a:solidFill>
                  <a:srgbClr val="2E8BFF"/>
                </a:solidFill>
                <a:latin typeface="Helvetica Neue"/>
                <a:ea typeface="Helvetica Neue"/>
                <a:cs typeface="Helvetica Neue"/>
              </a:rPr>
              <a:t>2</a:t>
            </a:r>
          </a:p>
        </p:txBody>
      </p:sp>
      <p:sp>
        <p:nvSpPr>
          <p:cNvPr id="14" name="">
            <a:extLst xmlns:a="http://schemas.openxmlformats.org/drawingml/2006/main">
              <a:ext uri="{FF2B5EF4-FFF2-40B4-BE49-F238E27FC236}">
                <a16:creationId xmlns:a16="http://schemas.microsoft.com/office/drawing/2014/main" id="{C50BAE18-4BD5-47C8-A836-D6CC936E551F}"/>
              </a:ext>
            </a:extLst>
          </p:cNvPr>
          <p:cNvSpPr>
            <a:spLocks xmlns:a="http://schemas.openxmlformats.org/drawingml/2006/main" noGrp="1"/>
          </p:cNvSpPr>
          <p:nvPr/>
        </p:nvSpPr>
        <p:spPr>
          <a:xfrm xmlns:a="http://schemas.openxmlformats.org/drawingml/2006/main">
            <a:off x="3000375" y="3238500"/>
            <a:ext cx="1619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650" b="1">
                <a:solidFill>
                  <a:srgbClr val="111827"/>
                </a:solidFill>
                <a:latin typeface="Helvetica Neue"/>
                <a:ea typeface="Helvetica Neue"/>
                <a:cs typeface="Helvetica Neue"/>
              </a:defRPr>
            </a:pPr>
            <a:r>
              <a:rPr sz="1650" b="1">
                <a:solidFill>
                  <a:srgbClr val="111827"/>
                </a:solidFill>
                <a:latin typeface="Helvetica Neue"/>
                <a:ea typeface="Helvetica Neue"/>
                <a:cs typeface="Helvetica Neue"/>
              </a:rPr>
              <a:t>Validar</a:t>
            </a:r>
          </a:p>
        </p:txBody>
      </p:sp>
      <p:sp>
        <p:nvSpPr>
          <p:cNvPr id="15" name="">
            <a:extLst xmlns:a="http://schemas.openxmlformats.org/drawingml/2006/main">
              <a:ext uri="{FF2B5EF4-FFF2-40B4-BE49-F238E27FC236}">
                <a16:creationId xmlns:a16="http://schemas.microsoft.com/office/drawing/2014/main" id="{65C40304-BCE1-4148-9464-2B75A968CEFA}"/>
              </a:ext>
            </a:extLst>
          </p:cNvPr>
          <p:cNvSpPr>
            <a:spLocks xmlns:a="http://schemas.openxmlformats.org/drawingml/2006/main" noGrp="1"/>
          </p:cNvSpPr>
          <p:nvPr/>
        </p:nvSpPr>
        <p:spPr>
          <a:xfrm xmlns:a="http://schemas.openxmlformats.org/drawingml/2006/main">
            <a:off x="3000375" y="3762375"/>
            <a:ext cx="1619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Los nodos verifican autorización, formato, fondos y condiciones del contrato.</a:t>
            </a:r>
          </a:p>
        </p:txBody>
      </p:sp>
      <p:sp>
        <p:nvSpPr>
          <p:cNvPr id="16" name="">
            <a:extLst xmlns:a="http://schemas.openxmlformats.org/drawingml/2006/main">
              <a:ext uri="{FF2B5EF4-FFF2-40B4-BE49-F238E27FC236}">
                <a16:creationId xmlns:a16="http://schemas.microsoft.com/office/drawing/2014/main" id="{71770697-2221-40DC-85E3-A4C03631BC6C}"/>
              </a:ext>
            </a:extLst>
          </p:cNvPr>
          <p:cNvSpPr>
            <a:spLocks xmlns:a="http://schemas.openxmlformats.org/drawingml/2006/main" noGrp="1"/>
          </p:cNvSpPr>
          <p:nvPr/>
        </p:nvSpPr>
        <p:spPr>
          <a:xfrm xmlns:a="http://schemas.openxmlformats.org/drawingml/2006/main">
            <a:off x="4810125" y="3381375"/>
            <a:ext cx="3333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950" b="1">
                <a:solidFill>
                  <a:srgbClr val="2E8BFF"/>
                </a:solidFill>
                <a:latin typeface="Helvetica Neue"/>
                <a:ea typeface="Helvetica Neue"/>
                <a:cs typeface="Helvetica Neue"/>
              </a:defRPr>
            </a:pPr>
            <a:r>
              <a:rPr sz="1950" b="1">
                <a:solidFill>
                  <a:srgbClr val="2E8BFF"/>
                </a:solidFill>
                <a:latin typeface="Helvetica Neue"/>
                <a:ea typeface="Helvetica Neue"/>
                <a:cs typeface="Helvetica Neue"/>
              </a:rPr>
              <a:t>→</a:t>
            </a:r>
          </a:p>
        </p:txBody>
      </p:sp>
      <p:sp>
        <p:nvSpPr>
          <p:cNvPr id="17" name="">
            <a:extLst xmlns:a="http://schemas.openxmlformats.org/drawingml/2006/main">
              <a:ext uri="{FF2B5EF4-FFF2-40B4-BE49-F238E27FC236}">
                <a16:creationId xmlns:a16="http://schemas.microsoft.com/office/drawing/2014/main" id="{E5C2E1E7-62DC-414F-BF8A-8B4D0E87DD83}"/>
              </a:ext>
            </a:extLst>
          </p:cNvPr>
          <p:cNvSpPr>
            <a:spLocks xmlns:a="http://schemas.openxmlformats.org/drawingml/2006/main" noGrp="1"/>
          </p:cNvSpPr>
          <p:nvPr/>
        </p:nvSpPr>
        <p:spPr>
          <a:xfrm xmlns:a="http://schemas.openxmlformats.org/drawingml/2006/main">
            <a:off x="5143500" y="2571750"/>
            <a:ext cx="2000250" cy="2381250"/>
          </a:xfrm>
          <a:prstGeom xmlns:a="http://schemas.openxmlformats.org/drawingml/2006/main" prst="roundRect">
            <a:avLst>
              <a:gd name="adj" fmla="val 5714"/>
            </a:avLst>
          </a:prstGeom>
          <a:solidFill xmlns:a="http://schemas.openxmlformats.org/drawingml/2006/main">
            <a:srgbClr val="DDF4FC"/>
          </a:solidFill>
          <a:ln xmlns:a="http://schemas.openxmlformats.org/drawingml/2006/main" w="9525">
            <a:solidFill>
              <a:srgbClr val="B8C4CE"/>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A9FECA62-70C3-4637-A564-AE82F981764E}"/>
              </a:ext>
            </a:extLst>
          </p:cNvPr>
          <p:cNvSpPr>
            <a:spLocks xmlns:a="http://schemas.openxmlformats.org/drawingml/2006/main" noGrp="1"/>
          </p:cNvSpPr>
          <p:nvPr/>
        </p:nvSpPr>
        <p:spPr>
          <a:xfrm xmlns:a="http://schemas.openxmlformats.org/drawingml/2006/main">
            <a:off x="5334000" y="2762250"/>
            <a:ext cx="419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2E8BFF"/>
                </a:solidFill>
                <a:latin typeface="Helvetica Neue"/>
                <a:ea typeface="Helvetica Neue"/>
                <a:cs typeface="Helvetica Neue"/>
              </a:defRPr>
            </a:pPr>
            <a:r>
              <a:rPr sz="1875" b="1">
                <a:solidFill>
                  <a:srgbClr val="2E8BFF"/>
                </a:solidFill>
                <a:latin typeface="Helvetica Neue"/>
                <a:ea typeface="Helvetica Neue"/>
                <a:cs typeface="Helvetica Neue"/>
              </a:rPr>
              <a:t>3</a:t>
            </a:r>
          </a:p>
        </p:txBody>
      </p:sp>
      <p:sp>
        <p:nvSpPr>
          <p:cNvPr id="19" name="">
            <a:extLst xmlns:a="http://schemas.openxmlformats.org/drawingml/2006/main">
              <a:ext uri="{FF2B5EF4-FFF2-40B4-BE49-F238E27FC236}">
                <a16:creationId xmlns:a16="http://schemas.microsoft.com/office/drawing/2014/main" id="{3180ACF8-6D3F-4A57-8DC6-8A0B99DE373B}"/>
              </a:ext>
            </a:extLst>
          </p:cNvPr>
          <p:cNvSpPr>
            <a:spLocks xmlns:a="http://schemas.openxmlformats.org/drawingml/2006/main" noGrp="1"/>
          </p:cNvSpPr>
          <p:nvPr/>
        </p:nvSpPr>
        <p:spPr>
          <a:xfrm xmlns:a="http://schemas.openxmlformats.org/drawingml/2006/main">
            <a:off x="5334000" y="3238500"/>
            <a:ext cx="1619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650"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Ordenar</a:t>
            </a:r>
          </a:p>
        </p:txBody>
      </p:sp>
      <p:sp>
        <p:nvSpPr>
          <p:cNvPr id="20" name="">
            <a:extLst xmlns:a="http://schemas.openxmlformats.org/drawingml/2006/main">
              <a:ext uri="{FF2B5EF4-FFF2-40B4-BE49-F238E27FC236}">
                <a16:creationId xmlns:a16="http://schemas.microsoft.com/office/drawing/2014/main" id="{94484921-0D9C-4877-AC14-E612D4E28D2B}"/>
              </a:ext>
            </a:extLst>
          </p:cNvPr>
          <p:cNvSpPr>
            <a:spLocks xmlns:a="http://schemas.openxmlformats.org/drawingml/2006/main" noGrp="1"/>
          </p:cNvSpPr>
          <p:nvPr/>
        </p:nvSpPr>
        <p:spPr>
          <a:xfrm xmlns:a="http://schemas.openxmlformats.org/drawingml/2006/main">
            <a:off x="5334000" y="3762375"/>
            <a:ext cx="1619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El consenso establece qué transacciones válidas ingresan al libro mayor y en qué secuencia.</a:t>
            </a:r>
          </a:p>
        </p:txBody>
      </p:sp>
      <p:sp>
        <p:nvSpPr>
          <p:cNvPr id="21" name="">
            <a:extLst xmlns:a="http://schemas.openxmlformats.org/drawingml/2006/main">
              <a:ext uri="{FF2B5EF4-FFF2-40B4-BE49-F238E27FC236}">
                <a16:creationId xmlns:a16="http://schemas.microsoft.com/office/drawing/2014/main" id="{C820E6D6-B28C-493C-88D3-6D1BB20A3C88}"/>
              </a:ext>
            </a:extLst>
          </p:cNvPr>
          <p:cNvSpPr>
            <a:spLocks xmlns:a="http://schemas.openxmlformats.org/drawingml/2006/main" noGrp="1"/>
          </p:cNvSpPr>
          <p:nvPr/>
        </p:nvSpPr>
        <p:spPr>
          <a:xfrm xmlns:a="http://schemas.openxmlformats.org/drawingml/2006/main">
            <a:off x="7143750" y="3381375"/>
            <a:ext cx="3333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950" b="1">
                <a:solidFill>
                  <a:srgbClr val="2E8BFF"/>
                </a:solidFill>
                <a:latin typeface="Helvetica Neue"/>
                <a:ea typeface="Helvetica Neue"/>
                <a:cs typeface="Helvetica Neue"/>
              </a:defRPr>
            </a:pPr>
            <a:r>
              <a:rPr sz="1950" b="1">
                <a:solidFill>
                  <a:srgbClr val="2E8BFF"/>
                </a:solidFill>
                <a:latin typeface="Helvetica Neue"/>
                <a:ea typeface="Helvetica Neue"/>
                <a:cs typeface="Helvetica Neue"/>
              </a:rPr>
              <a:t>→</a:t>
            </a:r>
          </a:p>
        </p:txBody>
      </p:sp>
      <p:sp>
        <p:nvSpPr>
          <p:cNvPr id="22" name="">
            <a:extLst xmlns:a="http://schemas.openxmlformats.org/drawingml/2006/main">
              <a:ext uri="{FF2B5EF4-FFF2-40B4-BE49-F238E27FC236}">
                <a16:creationId xmlns:a16="http://schemas.microsoft.com/office/drawing/2014/main" id="{3DF0D240-BAC6-4CA7-89C1-906E35D50272}"/>
              </a:ext>
            </a:extLst>
          </p:cNvPr>
          <p:cNvSpPr>
            <a:spLocks xmlns:a="http://schemas.openxmlformats.org/drawingml/2006/main" noGrp="1"/>
          </p:cNvSpPr>
          <p:nvPr/>
        </p:nvSpPr>
        <p:spPr>
          <a:xfrm xmlns:a="http://schemas.openxmlformats.org/drawingml/2006/main">
            <a:off x="7477125" y="2571750"/>
            <a:ext cx="2000250" cy="2381250"/>
          </a:xfrm>
          <a:prstGeom xmlns:a="http://schemas.openxmlformats.org/drawingml/2006/main" prst="roundRect">
            <a:avLst>
              <a:gd name="adj" fmla="val 5714"/>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3" name="">
            <a:extLst xmlns:a="http://schemas.openxmlformats.org/drawingml/2006/main">
              <a:ext uri="{FF2B5EF4-FFF2-40B4-BE49-F238E27FC236}">
                <a16:creationId xmlns:a16="http://schemas.microsoft.com/office/drawing/2014/main" id="{BC4FA4E3-0BC0-43F4-8F19-9D2910CEE867}"/>
              </a:ext>
            </a:extLst>
          </p:cNvPr>
          <p:cNvSpPr>
            <a:spLocks xmlns:a="http://schemas.openxmlformats.org/drawingml/2006/main" noGrp="1"/>
          </p:cNvSpPr>
          <p:nvPr/>
        </p:nvSpPr>
        <p:spPr>
          <a:xfrm xmlns:a="http://schemas.openxmlformats.org/drawingml/2006/main">
            <a:off x="7667625" y="2762250"/>
            <a:ext cx="419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2E8BFF"/>
                </a:solidFill>
                <a:latin typeface="Helvetica Neue"/>
                <a:ea typeface="Helvetica Neue"/>
                <a:cs typeface="Helvetica Neue"/>
              </a:defRPr>
            </a:pPr>
            <a:r>
              <a:rPr sz="1875" b="1">
                <a:solidFill>
                  <a:srgbClr val="2E8BFF"/>
                </a:solidFill>
                <a:latin typeface="Helvetica Neue"/>
                <a:ea typeface="Helvetica Neue"/>
                <a:cs typeface="Helvetica Neue"/>
              </a:rPr>
              <a:t>4</a:t>
            </a:r>
          </a:p>
        </p:txBody>
      </p:sp>
      <p:sp>
        <p:nvSpPr>
          <p:cNvPr id="24" name="">
            <a:extLst xmlns:a="http://schemas.openxmlformats.org/drawingml/2006/main">
              <a:ext uri="{FF2B5EF4-FFF2-40B4-BE49-F238E27FC236}">
                <a16:creationId xmlns:a16="http://schemas.microsoft.com/office/drawing/2014/main" id="{21A731B6-FF16-4FFB-8306-CDD86522A84E}"/>
              </a:ext>
            </a:extLst>
          </p:cNvPr>
          <p:cNvSpPr>
            <a:spLocks xmlns:a="http://schemas.openxmlformats.org/drawingml/2006/main" noGrp="1"/>
          </p:cNvSpPr>
          <p:nvPr/>
        </p:nvSpPr>
        <p:spPr>
          <a:xfrm xmlns:a="http://schemas.openxmlformats.org/drawingml/2006/main">
            <a:off x="7667625" y="3238500"/>
            <a:ext cx="1619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650"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Ejecutar</a:t>
            </a:r>
          </a:p>
        </p:txBody>
      </p:sp>
      <p:sp>
        <p:nvSpPr>
          <p:cNvPr id="25" name="">
            <a:extLst xmlns:a="http://schemas.openxmlformats.org/drawingml/2006/main">
              <a:ext uri="{FF2B5EF4-FFF2-40B4-BE49-F238E27FC236}">
                <a16:creationId xmlns:a16="http://schemas.microsoft.com/office/drawing/2014/main" id="{C45D2004-190C-452A-A4C9-AC130A83AD87}"/>
              </a:ext>
            </a:extLst>
          </p:cNvPr>
          <p:cNvSpPr>
            <a:spLocks xmlns:a="http://schemas.openxmlformats.org/drawingml/2006/main" noGrp="1"/>
          </p:cNvSpPr>
          <p:nvPr/>
        </p:nvSpPr>
        <p:spPr>
          <a:xfrm xmlns:a="http://schemas.openxmlformats.org/drawingml/2006/main">
            <a:off x="7667625" y="3762375"/>
            <a:ext cx="1619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La red aplica la transacción y cualquier lógica de smart contract.</a:t>
            </a:r>
          </a:p>
        </p:txBody>
      </p:sp>
      <p:sp>
        <p:nvSpPr>
          <p:cNvPr id="26" name="">
            <a:extLst xmlns:a="http://schemas.openxmlformats.org/drawingml/2006/main">
              <a:ext uri="{FF2B5EF4-FFF2-40B4-BE49-F238E27FC236}">
                <a16:creationId xmlns:a16="http://schemas.microsoft.com/office/drawing/2014/main" id="{7CAC40EB-5996-4668-AE10-C5EAB276CDFA}"/>
              </a:ext>
            </a:extLst>
          </p:cNvPr>
          <p:cNvSpPr>
            <a:spLocks xmlns:a="http://schemas.openxmlformats.org/drawingml/2006/main" noGrp="1"/>
          </p:cNvSpPr>
          <p:nvPr/>
        </p:nvSpPr>
        <p:spPr>
          <a:xfrm xmlns:a="http://schemas.openxmlformats.org/drawingml/2006/main">
            <a:off x="9477375" y="3381375"/>
            <a:ext cx="3333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950" b="1">
                <a:solidFill>
                  <a:srgbClr val="2E8BFF"/>
                </a:solidFill>
                <a:latin typeface="Helvetica Neue"/>
                <a:ea typeface="Helvetica Neue"/>
                <a:cs typeface="Helvetica Neue"/>
              </a:defRPr>
            </a:pPr>
            <a:r>
              <a:rPr sz="1950" b="1">
                <a:solidFill>
                  <a:srgbClr val="2E8BFF"/>
                </a:solidFill>
                <a:latin typeface="Helvetica Neue"/>
                <a:ea typeface="Helvetica Neue"/>
                <a:cs typeface="Helvetica Neue"/>
              </a:rPr>
              <a:t>→</a:t>
            </a:r>
          </a:p>
        </p:txBody>
      </p:sp>
      <p:sp>
        <p:nvSpPr>
          <p:cNvPr id="27" name="">
            <a:extLst xmlns:a="http://schemas.openxmlformats.org/drawingml/2006/main">
              <a:ext uri="{FF2B5EF4-FFF2-40B4-BE49-F238E27FC236}">
                <a16:creationId xmlns:a16="http://schemas.microsoft.com/office/drawing/2014/main" id="{6C30753D-3E79-4CCA-8A56-508950211BDB}"/>
              </a:ext>
            </a:extLst>
          </p:cNvPr>
          <p:cNvSpPr>
            <a:spLocks xmlns:a="http://schemas.openxmlformats.org/drawingml/2006/main" noGrp="1"/>
          </p:cNvSpPr>
          <p:nvPr/>
        </p:nvSpPr>
        <p:spPr>
          <a:xfrm xmlns:a="http://schemas.openxmlformats.org/drawingml/2006/main">
            <a:off x="9810750" y="2571750"/>
            <a:ext cx="2000250" cy="2381250"/>
          </a:xfrm>
          <a:prstGeom xmlns:a="http://schemas.openxmlformats.org/drawingml/2006/main" prst="roundRect">
            <a:avLst>
              <a:gd name="adj" fmla="val 5714"/>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8" name="">
            <a:extLst xmlns:a="http://schemas.openxmlformats.org/drawingml/2006/main">
              <a:ext uri="{FF2B5EF4-FFF2-40B4-BE49-F238E27FC236}">
                <a16:creationId xmlns:a16="http://schemas.microsoft.com/office/drawing/2014/main" id="{0B97B3F5-76E9-4488-B7B3-5A025EB926D5}"/>
              </a:ext>
            </a:extLst>
          </p:cNvPr>
          <p:cNvSpPr>
            <a:spLocks xmlns:a="http://schemas.openxmlformats.org/drawingml/2006/main" noGrp="1"/>
          </p:cNvSpPr>
          <p:nvPr/>
        </p:nvSpPr>
        <p:spPr>
          <a:xfrm xmlns:a="http://schemas.openxmlformats.org/drawingml/2006/main">
            <a:off x="10001250" y="2762250"/>
            <a:ext cx="4191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2E8BFF"/>
                </a:solidFill>
                <a:latin typeface="Helvetica Neue"/>
                <a:ea typeface="Helvetica Neue"/>
                <a:cs typeface="Helvetica Neue"/>
              </a:defRPr>
            </a:pPr>
            <a:r>
              <a:rPr sz="1875" b="1">
                <a:solidFill>
                  <a:srgbClr val="2E8BFF"/>
                </a:solidFill>
                <a:latin typeface="Helvetica Neue"/>
                <a:ea typeface="Helvetica Neue"/>
                <a:cs typeface="Helvetica Neue"/>
              </a:rPr>
              <a:t>5</a:t>
            </a:r>
          </a:p>
        </p:txBody>
      </p:sp>
      <p:sp>
        <p:nvSpPr>
          <p:cNvPr id="29" name="">
            <a:extLst xmlns:a="http://schemas.openxmlformats.org/drawingml/2006/main">
              <a:ext uri="{FF2B5EF4-FFF2-40B4-BE49-F238E27FC236}">
                <a16:creationId xmlns:a16="http://schemas.microsoft.com/office/drawing/2014/main" id="{5B79B19D-9565-4CBF-B56C-006C29F09446}"/>
              </a:ext>
            </a:extLst>
          </p:cNvPr>
          <p:cNvSpPr>
            <a:spLocks xmlns:a="http://schemas.openxmlformats.org/drawingml/2006/main" noGrp="1"/>
          </p:cNvSpPr>
          <p:nvPr/>
        </p:nvSpPr>
        <p:spPr>
          <a:xfrm xmlns:a="http://schemas.openxmlformats.org/drawingml/2006/main">
            <a:off x="10001250" y="3238500"/>
            <a:ext cx="1619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650"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Registrar</a:t>
            </a:r>
          </a:p>
        </p:txBody>
      </p:sp>
      <p:sp>
        <p:nvSpPr>
          <p:cNvPr id="30" name="">
            <a:extLst xmlns:a="http://schemas.openxmlformats.org/drawingml/2006/main">
              <a:ext uri="{FF2B5EF4-FFF2-40B4-BE49-F238E27FC236}">
                <a16:creationId xmlns:a16="http://schemas.microsoft.com/office/drawing/2014/main" id="{1019F297-F65F-434E-8A2F-A9911E712C7B}"/>
              </a:ext>
            </a:extLst>
          </p:cNvPr>
          <p:cNvSpPr>
            <a:spLocks xmlns:a="http://schemas.openxmlformats.org/drawingml/2006/main" noGrp="1"/>
          </p:cNvSpPr>
          <p:nvPr/>
        </p:nvSpPr>
        <p:spPr>
          <a:xfrm xmlns:a="http://schemas.openxmlformats.org/drawingml/2006/main">
            <a:off x="10001250" y="3762375"/>
            <a:ext cx="16192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El estado actualizado y la evidencia quedan disponibles para los participantes autorizados.</a:t>
            </a:r>
          </a:p>
        </p:txBody>
      </p:sp>
      <p:sp>
        <p:nvSpPr>
          <p:cNvPr id="31" name="">
            <a:extLst xmlns:a="http://schemas.openxmlformats.org/drawingml/2006/main">
              <a:ext uri="{FF2B5EF4-FFF2-40B4-BE49-F238E27FC236}">
                <a16:creationId xmlns:a16="http://schemas.microsoft.com/office/drawing/2014/main" id="{E839F187-3187-45AD-98D9-8E107C54972D}"/>
              </a:ext>
            </a:extLst>
          </p:cNvPr>
          <p:cNvSpPr>
            <a:spLocks xmlns:a="http://schemas.openxmlformats.org/drawingml/2006/main" noGrp="1"/>
          </p:cNvSpPr>
          <p:nvPr/>
        </p:nvSpPr>
        <p:spPr>
          <a:xfrm xmlns:a="http://schemas.openxmlformats.org/drawingml/2006/main">
            <a:off x="533400" y="5429250"/>
            <a:ext cx="111252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350" b="1">
                <a:solidFill>
                  <a:srgbClr val="071525"/>
                </a:solidFill>
                <a:latin typeface="Helvetica Neue"/>
                <a:ea typeface="Helvetica Neue"/>
                <a:cs typeface="Helvetica Neue"/>
              </a:defRPr>
            </a:pPr>
            <a:r>
              <a:rPr sz="1200" b="1">
                <a:solidFill>
                  <a:srgbClr val="071525"/>
                </a:solidFill>
                <a:latin typeface="Helvetica Neue"/>
                <a:ea typeface="Helvetica Neue"/>
                <a:cs typeface="Helvetica Neue"/>
              </a:rPr>
              <a:t>La finalidad, la privacidad y el rendimiento dependen del protocolo y de la arquitectura elegidos.</a:t>
            </a:r>
          </a:p>
        </p:txBody>
      </p:sp>
    </p:spTree>
    <p:extLst>
      <p:ext uri="{BB962C8B-B14F-4D97-AF65-F5344CB8AC3E}">
        <p14:creationId xmlns:p14="http://schemas.microsoft.com/office/powerpoint/2010/main" val="1277242188"/>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4431E9E-F022-4620-BC0A-8D20B6A3C03E}"/>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797B239B-BCE6-4765-AA44-E5A39E40323F}"/>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Las redes públicas y permisionadas resuelven problemas distintos</a:t>
            </a:r>
          </a:p>
        </p:txBody>
      </p:sp>
      <p:cxnSp>
        <p:nvCxnSpPr>
          <p:cNvPr id="17"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CA2EB022-9389-4E0B-A534-6D2C20D2AEC7}"/>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2B34AEE9-F717-46C4-8B8C-CA7EEF6B3393}"/>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07</a:t>
            </a:r>
          </a:p>
        </p:txBody>
      </p:sp>
      <p:sp>
        <p:nvSpPr>
          <p:cNvPr id="6" name="">
            <a:extLst xmlns:a="http://schemas.openxmlformats.org/drawingml/2006/main">
              <a:ext uri="{FF2B5EF4-FFF2-40B4-BE49-F238E27FC236}">
                <a16:creationId xmlns:a16="http://schemas.microsoft.com/office/drawing/2014/main" id="{2A9A5C90-CB6E-4080-8F7D-2CE2853DE524}"/>
              </a:ext>
            </a:extLst>
          </p:cNvPr>
          <p:cNvSpPr>
            <a:spLocks xmlns:a="http://schemas.openxmlformats.org/drawingml/2006/main" noGrp="1"/>
          </p:cNvSpPr>
          <p:nvPr/>
        </p:nvSpPr>
        <p:spPr>
          <a:xfrm xmlns:a="http://schemas.openxmlformats.org/drawingml/2006/main">
            <a:off x="533400" y="1381125"/>
            <a:ext cx="111252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425" b="0">
                <a:solidFill>
                  <a:srgbClr val="526173"/>
                </a:solidFill>
                <a:latin typeface="Helvetica Neue"/>
                <a:ea typeface="Helvetica Neue"/>
                <a:cs typeface="Helvetica Neue"/>
              </a:defRPr>
            </a:pPr>
            <a:r>
              <a:rPr sz="1425" b="0">
                <a:solidFill>
                  <a:srgbClr val="526173"/>
                </a:solidFill>
                <a:latin typeface="Helvetica Neue"/>
                <a:ea typeface="Helvetica Neue"/>
                <a:cs typeface="Helvetica Neue"/>
              </a:rPr>
              <a:t>El modelo correcto depende de quién puede participar, qué información puede divulgarse y quién es responsable de operar la red.</a:t>
            </a:r>
          </a:p>
        </p:txBody>
      </p:sp>
      <p:sp>
        <p:nvSpPr>
          <p:cNvPr id="7" name="">
            <a:extLst xmlns:a="http://schemas.openxmlformats.org/drawingml/2006/main">
              <a:ext uri="{FF2B5EF4-FFF2-40B4-BE49-F238E27FC236}">
                <a16:creationId xmlns:a16="http://schemas.microsoft.com/office/drawing/2014/main" id="{AF977868-5036-47F9-9099-1945991B6B22}"/>
              </a:ext>
            </a:extLst>
          </p:cNvPr>
          <p:cNvSpPr>
            <a:spLocks xmlns:a="http://schemas.openxmlformats.org/drawingml/2006/main" noGrp="1"/>
          </p:cNvSpPr>
          <p:nvPr/>
        </p:nvSpPr>
        <p:spPr>
          <a:xfrm xmlns:a="http://schemas.openxmlformats.org/drawingml/2006/main">
            <a:off x="533400" y="2095500"/>
            <a:ext cx="5238750" cy="3619500"/>
          </a:xfrm>
          <a:prstGeom xmlns:a="http://schemas.openxmlformats.org/drawingml/2006/main" prst="roundRect">
            <a:avLst>
              <a:gd name="adj" fmla="val 3158"/>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CCF9A778-3432-4061-9D9E-D59EBBF15726}"/>
              </a:ext>
            </a:extLst>
          </p:cNvPr>
          <p:cNvSpPr>
            <a:spLocks xmlns:a="http://schemas.openxmlformats.org/drawingml/2006/main" noGrp="1"/>
          </p:cNvSpPr>
          <p:nvPr/>
        </p:nvSpPr>
        <p:spPr>
          <a:xfrm xmlns:a="http://schemas.openxmlformats.org/drawingml/2006/main">
            <a:off x="533400" y="2095500"/>
            <a:ext cx="66675" cy="3619500"/>
          </a:xfrm>
          <a:prstGeom xmlns:a="http://schemas.openxmlformats.org/drawingml/2006/main" prst="rect">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0E9484F4-7473-4378-91AD-9D80CF9C8B70}"/>
              </a:ext>
            </a:extLst>
          </p:cNvPr>
          <p:cNvSpPr>
            <a:spLocks xmlns:a="http://schemas.openxmlformats.org/drawingml/2006/main" noGrp="1"/>
          </p:cNvSpPr>
          <p:nvPr/>
        </p:nvSpPr>
        <p:spPr>
          <a:xfrm xmlns:a="http://schemas.openxmlformats.org/drawingml/2006/main">
            <a:off x="762000" y="22860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Pública / sin permisos</a:t>
            </a:r>
          </a:p>
        </p:txBody>
      </p:sp>
      <p:sp>
        <p:nvSpPr>
          <p:cNvPr id="10" name="">
            <a:extLst xmlns:a="http://schemas.openxmlformats.org/drawingml/2006/main">
              <a:ext uri="{FF2B5EF4-FFF2-40B4-BE49-F238E27FC236}">
                <a16:creationId xmlns:a16="http://schemas.microsoft.com/office/drawing/2014/main" id="{59DAEAC8-0E25-405F-AC53-B45EFAF08C4A}"/>
              </a:ext>
            </a:extLst>
          </p:cNvPr>
          <p:cNvSpPr>
            <a:spLocks xmlns:a="http://schemas.openxmlformats.org/drawingml/2006/main" noGrp="1"/>
          </p:cNvSpPr>
          <p:nvPr/>
        </p:nvSpPr>
        <p:spPr>
          <a:xfrm xmlns:a="http://schemas.openxmlformats.org/drawingml/2006/main">
            <a:off x="762000" y="2686050"/>
            <a:ext cx="4819650" cy="2838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La participación abierta y la verificación pública fortalecen la resistencia a la censura y reducen la dependencia de un único operador. Los incentivos económicos y el consenso descentralizado protegen la red. Las contrapartidas incluyen datos transparentes, tarifas variables, gobernanza más lenta y control limitado sobre los participantes.</a:t>
            </a:r>
          </a:p>
        </p:txBody>
      </p:sp>
      <p:sp>
        <p:nvSpPr>
          <p:cNvPr id="11" name="">
            <a:extLst xmlns:a="http://schemas.openxmlformats.org/drawingml/2006/main">
              <a:ext uri="{FF2B5EF4-FFF2-40B4-BE49-F238E27FC236}">
                <a16:creationId xmlns:a16="http://schemas.microsoft.com/office/drawing/2014/main" id="{7A2C7418-E097-4F0A-A1A6-9487CE111C48}"/>
              </a:ext>
            </a:extLst>
          </p:cNvPr>
          <p:cNvSpPr>
            <a:spLocks xmlns:a="http://schemas.openxmlformats.org/drawingml/2006/main" noGrp="1"/>
          </p:cNvSpPr>
          <p:nvPr/>
        </p:nvSpPr>
        <p:spPr>
          <a:xfrm xmlns:a="http://schemas.openxmlformats.org/drawingml/2006/main">
            <a:off x="6419850" y="2095500"/>
            <a:ext cx="5238750" cy="3619500"/>
          </a:xfrm>
          <a:prstGeom xmlns:a="http://schemas.openxmlformats.org/drawingml/2006/main" prst="roundRect">
            <a:avLst>
              <a:gd name="adj" fmla="val 3158"/>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BA12F815-55D3-47B6-99A6-037FC3C3B327}"/>
              </a:ext>
            </a:extLst>
          </p:cNvPr>
          <p:cNvSpPr>
            <a:spLocks xmlns:a="http://schemas.openxmlformats.org/drawingml/2006/main" noGrp="1"/>
          </p:cNvSpPr>
          <p:nvPr/>
        </p:nvSpPr>
        <p:spPr>
          <a:xfrm xmlns:a="http://schemas.openxmlformats.org/drawingml/2006/main">
            <a:off x="6419850" y="2095500"/>
            <a:ext cx="66675" cy="3619500"/>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17D36584-2AF2-498D-B915-9B2AF6C734A0}"/>
              </a:ext>
            </a:extLst>
          </p:cNvPr>
          <p:cNvSpPr>
            <a:spLocks xmlns:a="http://schemas.openxmlformats.org/drawingml/2006/main" noGrp="1"/>
          </p:cNvSpPr>
          <p:nvPr/>
        </p:nvSpPr>
        <p:spPr>
          <a:xfrm xmlns:a="http://schemas.openxmlformats.org/drawingml/2006/main">
            <a:off x="6648450" y="22860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Permisionada / consorcio</a:t>
            </a:r>
          </a:p>
        </p:txBody>
      </p:sp>
      <p:sp>
        <p:nvSpPr>
          <p:cNvPr id="14" name="">
            <a:extLst xmlns:a="http://schemas.openxmlformats.org/drawingml/2006/main">
              <a:ext uri="{FF2B5EF4-FFF2-40B4-BE49-F238E27FC236}">
                <a16:creationId xmlns:a16="http://schemas.microsoft.com/office/drawing/2014/main" id="{4296199D-EF95-479A-817F-6CD7C0272A7D}"/>
              </a:ext>
            </a:extLst>
          </p:cNvPr>
          <p:cNvSpPr>
            <a:spLocks xmlns:a="http://schemas.openxmlformats.org/drawingml/2006/main" noGrp="1"/>
          </p:cNvSpPr>
          <p:nvPr/>
        </p:nvSpPr>
        <p:spPr>
          <a:xfrm xmlns:a="http://schemas.openxmlformats.org/drawingml/2006/main">
            <a:off x="6648450" y="2686050"/>
            <a:ext cx="4819650" cy="2838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Organizaciones conocidas operan bajo políticas, identidades y controles de acceso acordados. La privacidad y las responsabilidades regulatorias pueden diseñarse explícitamente. La contrapartida es que la confianza se desplaza hacia la gobernanza del consorcio, las autoridades de membresía, los operadores de infraestructura y los acuerdos legales.</a:t>
            </a:r>
          </a:p>
        </p:txBody>
      </p:sp>
    </p:spTree>
    <p:extLst>
      <p:ext uri="{BB962C8B-B14F-4D97-AF65-F5344CB8AC3E}">
        <p14:creationId xmlns:p14="http://schemas.microsoft.com/office/powerpoint/2010/main" val="502388765"/>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90FC9D23-9D32-487C-96E7-6F4055DDF0AF}"/>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591BE4F7-F7B8-436A-AAF0-409B57FFB7DC}"/>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Blockchain evolucionó hacia una infraestructura empresarial modular</a:t>
            </a:r>
          </a:p>
        </p:txBody>
      </p:sp>
      <p:cxnSp>
        <p:nvCxnSpPr>
          <p:cNvPr id="30"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02267006-5622-4D5F-84B7-8561925891A6}"/>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84BD3934-6215-47A0-9B78-CC918F207555}"/>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08</a:t>
            </a:r>
          </a:p>
        </p:txBody>
      </p:sp>
      <p:sp>
        <p:nvSpPr>
          <p:cNvPr id="6" name="">
            <a:extLst xmlns:a="http://schemas.openxmlformats.org/drawingml/2006/main">
              <a:ext uri="{FF2B5EF4-FFF2-40B4-BE49-F238E27FC236}">
                <a16:creationId xmlns:a16="http://schemas.microsoft.com/office/drawing/2014/main" id="{2E793527-053B-4AA8-A352-BAAC785FAAAF}"/>
              </a:ext>
            </a:extLst>
          </p:cNvPr>
          <p:cNvSpPr>
            <a:spLocks xmlns:a="http://schemas.openxmlformats.org/drawingml/2006/main" noGrp="1"/>
          </p:cNvSpPr>
          <p:nvPr/>
        </p:nvSpPr>
        <p:spPr>
          <a:xfrm xmlns:a="http://schemas.openxmlformats.org/drawingml/2006/main">
            <a:off x="533400" y="1381125"/>
            <a:ext cx="111252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425"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La tecnología no siguió un único camino lineal. Cada etapa agregó capacidades y, al mismo tiempo, expuso nuevas contrapartidas.</a:t>
            </a:r>
          </a:p>
        </p:txBody>
      </p:sp>
      <p:sp>
        <p:nvSpPr>
          <p:cNvPr id="7" name="">
            <a:extLst xmlns:a="http://schemas.openxmlformats.org/drawingml/2006/main">
              <a:ext uri="{FF2B5EF4-FFF2-40B4-BE49-F238E27FC236}">
                <a16:creationId xmlns:a16="http://schemas.microsoft.com/office/drawing/2014/main" id="{B1B8356F-792F-47D2-A893-9EB0C0A2BE7D}"/>
              </a:ext>
            </a:extLst>
          </p:cNvPr>
          <p:cNvSpPr>
            <a:spLocks xmlns:a="http://schemas.openxmlformats.org/drawingml/2006/main" noGrp="1"/>
          </p:cNvSpPr>
          <p:nvPr/>
        </p:nvSpPr>
        <p:spPr>
          <a:xfrm xmlns:a="http://schemas.openxmlformats.org/drawingml/2006/main">
            <a:off x="495300" y="2238375"/>
            <a:ext cx="2590800" cy="2857500"/>
          </a:xfrm>
          <a:prstGeom xmlns:a="http://schemas.openxmlformats.org/drawingml/2006/main" prst="roundRect">
            <a:avLst>
              <a:gd name="adj" fmla="val 441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EA92B424-EF01-4F9A-B4AD-7AA940116625}"/>
              </a:ext>
            </a:extLst>
          </p:cNvPr>
          <p:cNvSpPr>
            <a:spLocks xmlns:a="http://schemas.openxmlformats.org/drawingml/2006/main" noGrp="1"/>
          </p:cNvSpPr>
          <p:nvPr/>
        </p:nvSpPr>
        <p:spPr>
          <a:xfrm xmlns:a="http://schemas.openxmlformats.org/drawingml/2006/main">
            <a:off x="704850" y="2428875"/>
            <a:ext cx="1143000" cy="285750"/>
          </a:xfrm>
          <a:prstGeom xmlns:a="http://schemas.openxmlformats.org/drawingml/2006/main" prst="roundRect">
            <a:avLst>
              <a:gd name="adj" fmla="val 40000"/>
            </a:avLst>
          </a:prstGeom>
          <a:solidFill xmlns:a="http://schemas.openxmlformats.org/drawingml/2006/main">
            <a:srgbClr val="DCE6ED"/>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792AD8D6-1322-4CA5-A58A-557FDF76E038}"/>
              </a:ext>
            </a:extLst>
          </p:cNvPr>
          <p:cNvSpPr>
            <a:spLocks xmlns:a="http://schemas.openxmlformats.org/drawingml/2006/main" noGrp="1"/>
          </p:cNvSpPr>
          <p:nvPr/>
        </p:nvSpPr>
        <p:spPr>
          <a:xfrm xmlns:a="http://schemas.openxmlformats.org/drawingml/2006/main">
            <a:off x="800100" y="2486025"/>
            <a:ext cx="95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00" b="1">
                <a:solidFill>
                  <a:srgbClr val="071525"/>
                </a:solidFill>
                <a:latin typeface="Helvetica Neue"/>
                <a:ea typeface="Helvetica Neue"/>
                <a:cs typeface="Helvetica Neue"/>
              </a:defRPr>
            </a:pPr>
            <a:r>
              <a:rPr sz="900" b="1">
                <a:solidFill>
                  <a:srgbClr val="071525"/>
                </a:solidFill>
                <a:latin typeface="Helvetica Neue"/>
                <a:ea typeface="Helvetica Neue"/>
                <a:cs typeface="Helvetica Neue"/>
              </a:rPr>
              <a:t>2009</a:t>
            </a:r>
          </a:p>
        </p:txBody>
      </p:sp>
      <p:sp>
        <p:nvSpPr>
          <p:cNvPr id="10" name="">
            <a:extLst xmlns:a="http://schemas.openxmlformats.org/drawingml/2006/main">
              <a:ext uri="{FF2B5EF4-FFF2-40B4-BE49-F238E27FC236}">
                <a16:creationId xmlns:a16="http://schemas.microsoft.com/office/drawing/2014/main" id="{5530C7BC-09F5-4569-A8B8-222F4B3638D6}"/>
              </a:ext>
            </a:extLst>
          </p:cNvPr>
          <p:cNvSpPr>
            <a:spLocks xmlns:a="http://schemas.openxmlformats.org/drawingml/2006/main" noGrp="1"/>
          </p:cNvSpPr>
          <p:nvPr/>
        </p:nvSpPr>
        <p:spPr>
          <a:xfrm xmlns:a="http://schemas.openxmlformats.org/drawingml/2006/main">
            <a:off x="704850" y="3000375"/>
            <a:ext cx="21717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111827"/>
                </a:solidFill>
                <a:latin typeface="Helvetica Neue"/>
                <a:ea typeface="Helvetica Neue"/>
                <a:cs typeface="Helvetica Neue"/>
              </a:defRPr>
            </a:pPr>
            <a:r>
              <a:rPr sz="1875" b="1">
                <a:solidFill>
                  <a:srgbClr val="111827"/>
                </a:solidFill>
                <a:latin typeface="Helvetica Neue"/>
                <a:ea typeface="Helvetica Neue"/>
                <a:cs typeface="Helvetica Neue"/>
              </a:rPr>
              <a:t>Bitcoin</a:t>
            </a:r>
          </a:p>
        </p:txBody>
      </p:sp>
      <p:sp>
        <p:nvSpPr>
          <p:cNvPr id="11" name="">
            <a:extLst xmlns:a="http://schemas.openxmlformats.org/drawingml/2006/main">
              <a:ext uri="{FF2B5EF4-FFF2-40B4-BE49-F238E27FC236}">
                <a16:creationId xmlns:a16="http://schemas.microsoft.com/office/drawing/2014/main" id="{718FBB3C-2FB7-47E7-8865-F4C70E55BAD2}"/>
              </a:ext>
            </a:extLst>
          </p:cNvPr>
          <p:cNvSpPr>
            <a:spLocks xmlns:a="http://schemas.openxmlformats.org/drawingml/2006/main" noGrp="1"/>
          </p:cNvSpPr>
          <p:nvPr/>
        </p:nvSpPr>
        <p:spPr>
          <a:xfrm xmlns:a="http://schemas.openxmlformats.org/drawingml/2006/main">
            <a:off x="704850" y="3619500"/>
            <a:ext cx="21717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Escasez digital descentralizada y liquidación entre pares sin un operador monetario central.</a:t>
            </a:r>
          </a:p>
        </p:txBody>
      </p:sp>
      <p:sp>
        <p:nvSpPr>
          <p:cNvPr id="12" name="">
            <a:extLst xmlns:a="http://schemas.openxmlformats.org/drawingml/2006/main">
              <a:ext uri="{FF2B5EF4-FFF2-40B4-BE49-F238E27FC236}">
                <a16:creationId xmlns:a16="http://schemas.microsoft.com/office/drawing/2014/main" id="{51440BB7-06D2-457C-9777-48750195F9C6}"/>
              </a:ext>
            </a:extLst>
          </p:cNvPr>
          <p:cNvSpPr>
            <a:spLocks xmlns:a="http://schemas.openxmlformats.org/drawingml/2006/main" noGrp="1"/>
          </p:cNvSpPr>
          <p:nvPr/>
        </p:nvSpPr>
        <p:spPr>
          <a:xfrm xmlns:a="http://schemas.openxmlformats.org/drawingml/2006/main">
            <a:off x="3371850" y="2238375"/>
            <a:ext cx="2590800" cy="2857500"/>
          </a:xfrm>
          <a:prstGeom xmlns:a="http://schemas.openxmlformats.org/drawingml/2006/main" prst="roundRect">
            <a:avLst>
              <a:gd name="adj" fmla="val 441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F35162B3-4869-4B73-989C-0625695FD940}"/>
              </a:ext>
            </a:extLst>
          </p:cNvPr>
          <p:cNvSpPr>
            <a:spLocks xmlns:a="http://schemas.openxmlformats.org/drawingml/2006/main" noGrp="1"/>
          </p:cNvSpPr>
          <p:nvPr/>
        </p:nvSpPr>
        <p:spPr>
          <a:xfrm xmlns:a="http://schemas.openxmlformats.org/drawingml/2006/main">
            <a:off x="3581400" y="2428875"/>
            <a:ext cx="1143000" cy="285750"/>
          </a:xfrm>
          <a:prstGeom xmlns:a="http://schemas.openxmlformats.org/drawingml/2006/main" prst="roundRect">
            <a:avLst>
              <a:gd name="adj" fmla="val 40000"/>
            </a:avLst>
          </a:prstGeom>
          <a:solidFill xmlns:a="http://schemas.openxmlformats.org/drawingml/2006/main">
            <a:srgbClr val="DCE6ED"/>
          </a:solidFill>
          <a:ln xmlns:a="http://schemas.openxmlformats.org/drawingml/2006/main" w="0">
            <a:no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37A5C5A7-66A7-4079-9B37-882737FAB33A}"/>
              </a:ext>
            </a:extLst>
          </p:cNvPr>
          <p:cNvSpPr>
            <a:spLocks xmlns:a="http://schemas.openxmlformats.org/drawingml/2006/main" noGrp="1"/>
          </p:cNvSpPr>
          <p:nvPr/>
        </p:nvSpPr>
        <p:spPr>
          <a:xfrm xmlns:a="http://schemas.openxmlformats.org/drawingml/2006/main">
            <a:off x="3676650" y="2486025"/>
            <a:ext cx="95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00" b="1">
                <a:solidFill>
                  <a:srgbClr val="071525"/>
                </a:solidFill>
                <a:latin typeface="Helvetica Neue"/>
                <a:ea typeface="Helvetica Neue"/>
                <a:cs typeface="Helvetica Neue"/>
              </a:defRPr>
            </a:pPr>
            <a:r>
              <a:rPr sz="900" b="1">
                <a:solidFill>
                  <a:srgbClr val="071525"/>
                </a:solidFill>
                <a:latin typeface="Helvetica Neue"/>
                <a:ea typeface="Helvetica Neue"/>
                <a:cs typeface="Helvetica Neue"/>
              </a:rPr>
              <a:t>2015</a:t>
            </a:r>
          </a:p>
        </p:txBody>
      </p:sp>
      <p:sp>
        <p:nvSpPr>
          <p:cNvPr id="15" name="">
            <a:extLst xmlns:a="http://schemas.openxmlformats.org/drawingml/2006/main">
              <a:ext uri="{FF2B5EF4-FFF2-40B4-BE49-F238E27FC236}">
                <a16:creationId xmlns:a16="http://schemas.microsoft.com/office/drawing/2014/main" id="{3BF12827-51A7-4A1B-8D30-C9130F4B88C7}"/>
              </a:ext>
            </a:extLst>
          </p:cNvPr>
          <p:cNvSpPr>
            <a:spLocks xmlns:a="http://schemas.openxmlformats.org/drawingml/2006/main" noGrp="1"/>
          </p:cNvSpPr>
          <p:nvPr/>
        </p:nvSpPr>
        <p:spPr>
          <a:xfrm xmlns:a="http://schemas.openxmlformats.org/drawingml/2006/main">
            <a:off x="3581400" y="3000375"/>
            <a:ext cx="21717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111827"/>
                </a:solidFill>
                <a:latin typeface="Helvetica Neue"/>
                <a:ea typeface="Helvetica Neue"/>
                <a:cs typeface="Helvetica Neue"/>
              </a:defRPr>
            </a:pPr>
            <a:r>
              <a:rPr sz="1875" b="1">
                <a:solidFill>
                  <a:srgbClr val="111827"/>
                </a:solidFill>
                <a:latin typeface="Helvetica Neue"/>
                <a:ea typeface="Helvetica Neue"/>
                <a:cs typeface="Helvetica Neue"/>
              </a:rPr>
              <a:t>Ethereum</a:t>
            </a:r>
          </a:p>
        </p:txBody>
      </p:sp>
      <p:sp>
        <p:nvSpPr>
          <p:cNvPr id="16" name="">
            <a:extLst xmlns:a="http://schemas.openxmlformats.org/drawingml/2006/main">
              <a:ext uri="{FF2B5EF4-FFF2-40B4-BE49-F238E27FC236}">
                <a16:creationId xmlns:a16="http://schemas.microsoft.com/office/drawing/2014/main" id="{05599510-CE09-4501-AA38-151EF5326172}"/>
              </a:ext>
            </a:extLst>
          </p:cNvPr>
          <p:cNvSpPr>
            <a:spLocks xmlns:a="http://schemas.openxmlformats.org/drawingml/2006/main" noGrp="1"/>
          </p:cNvSpPr>
          <p:nvPr/>
        </p:nvSpPr>
        <p:spPr>
          <a:xfrm xmlns:a="http://schemas.openxmlformats.org/drawingml/2006/main">
            <a:off x="3581400" y="3619500"/>
            <a:ext cx="21717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Los smart contracts de propósito general transformaron el libro mayor en un entorno de aplicaciones programable.</a:t>
            </a:r>
          </a:p>
        </p:txBody>
      </p:sp>
      <p:sp>
        <p:nvSpPr>
          <p:cNvPr id="17" name="">
            <a:extLst xmlns:a="http://schemas.openxmlformats.org/drawingml/2006/main">
              <a:ext uri="{FF2B5EF4-FFF2-40B4-BE49-F238E27FC236}">
                <a16:creationId xmlns:a16="http://schemas.microsoft.com/office/drawing/2014/main" id="{A89409D1-D8ED-49E7-B315-45924766BECA}"/>
              </a:ext>
            </a:extLst>
          </p:cNvPr>
          <p:cNvSpPr>
            <a:spLocks xmlns:a="http://schemas.openxmlformats.org/drawingml/2006/main" noGrp="1"/>
          </p:cNvSpPr>
          <p:nvPr/>
        </p:nvSpPr>
        <p:spPr>
          <a:xfrm xmlns:a="http://schemas.openxmlformats.org/drawingml/2006/main">
            <a:off x="6248400" y="2238375"/>
            <a:ext cx="2590800" cy="2857500"/>
          </a:xfrm>
          <a:prstGeom xmlns:a="http://schemas.openxmlformats.org/drawingml/2006/main" prst="roundRect">
            <a:avLst>
              <a:gd name="adj" fmla="val 441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CD8FE6A6-DA92-40D4-813F-3246D30FFA13}"/>
              </a:ext>
            </a:extLst>
          </p:cNvPr>
          <p:cNvSpPr>
            <a:spLocks xmlns:a="http://schemas.openxmlformats.org/drawingml/2006/main" noGrp="1"/>
          </p:cNvSpPr>
          <p:nvPr/>
        </p:nvSpPr>
        <p:spPr>
          <a:xfrm xmlns:a="http://schemas.openxmlformats.org/drawingml/2006/main">
            <a:off x="6457950" y="2428875"/>
            <a:ext cx="1143000" cy="285750"/>
          </a:xfrm>
          <a:prstGeom xmlns:a="http://schemas.openxmlformats.org/drawingml/2006/main" prst="roundRect">
            <a:avLst>
              <a:gd name="adj" fmla="val 40000"/>
            </a:avLst>
          </a:prstGeom>
          <a:solidFill xmlns:a="http://schemas.openxmlformats.org/drawingml/2006/main">
            <a:srgbClr val="DCE6ED"/>
          </a:solidFill>
          <a:ln xmlns:a="http://schemas.openxmlformats.org/drawingml/2006/main" w="0">
            <a:no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FFF45DBA-33E5-4FF4-9462-76B9D6C43ED3}"/>
              </a:ext>
            </a:extLst>
          </p:cNvPr>
          <p:cNvSpPr>
            <a:spLocks xmlns:a="http://schemas.openxmlformats.org/drawingml/2006/main" noGrp="1"/>
          </p:cNvSpPr>
          <p:nvPr/>
        </p:nvSpPr>
        <p:spPr>
          <a:xfrm xmlns:a="http://schemas.openxmlformats.org/drawingml/2006/main">
            <a:off x="6553200" y="2486025"/>
            <a:ext cx="95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00" b="1">
                <a:solidFill>
                  <a:srgbClr val="071525"/>
                </a:solidFill>
                <a:latin typeface="Helvetica Neue"/>
                <a:ea typeface="Helvetica Neue"/>
                <a:cs typeface="Helvetica Neue"/>
              </a:defRPr>
            </a:pPr>
            <a:r>
              <a:rPr sz="900" b="1">
                <a:solidFill>
                  <a:srgbClr val="071525"/>
                </a:solidFill>
                <a:latin typeface="Helvetica Neue"/>
                <a:ea typeface="Helvetica Neue"/>
                <a:cs typeface="Helvetica Neue"/>
              </a:rPr>
              <a:t>DLT empresarial</a:t>
            </a:r>
          </a:p>
        </p:txBody>
      </p:sp>
      <p:sp>
        <p:nvSpPr>
          <p:cNvPr id="20" name="">
            <a:extLst xmlns:a="http://schemas.openxmlformats.org/drawingml/2006/main">
              <a:ext uri="{FF2B5EF4-FFF2-40B4-BE49-F238E27FC236}">
                <a16:creationId xmlns:a16="http://schemas.microsoft.com/office/drawing/2014/main" id="{9D12CF96-4A5B-4515-9212-D7522FC3ADA9}"/>
              </a:ext>
            </a:extLst>
          </p:cNvPr>
          <p:cNvSpPr>
            <a:spLocks xmlns:a="http://schemas.openxmlformats.org/drawingml/2006/main" noGrp="1"/>
          </p:cNvSpPr>
          <p:nvPr/>
        </p:nvSpPr>
        <p:spPr>
          <a:xfrm xmlns:a="http://schemas.openxmlformats.org/drawingml/2006/main">
            <a:off x="6457950" y="3000375"/>
            <a:ext cx="21717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111827"/>
                </a:solidFill>
                <a:latin typeface="Helvetica Neue"/>
                <a:ea typeface="Helvetica Neue"/>
                <a:cs typeface="Helvetica Neue"/>
              </a:defRPr>
            </a:pPr>
            <a:r>
              <a:rPr sz="1875" b="1">
                <a:solidFill>
                  <a:srgbClr val="111827"/>
                </a:solidFill>
                <a:latin typeface="Helvetica Neue"/>
                <a:ea typeface="Helvetica Neue"/>
                <a:cs typeface="Helvetica Neue"/>
              </a:rPr>
              <a:t>Fabric y Corda</a:t>
            </a:r>
          </a:p>
        </p:txBody>
      </p:sp>
      <p:sp>
        <p:nvSpPr>
          <p:cNvPr id="21" name="">
            <a:extLst xmlns:a="http://schemas.openxmlformats.org/drawingml/2006/main">
              <a:ext uri="{FF2B5EF4-FFF2-40B4-BE49-F238E27FC236}">
                <a16:creationId xmlns:a16="http://schemas.microsoft.com/office/drawing/2014/main" id="{77E25FED-89EF-43D4-9BF0-5E488D2A407E}"/>
              </a:ext>
            </a:extLst>
          </p:cNvPr>
          <p:cNvSpPr>
            <a:spLocks xmlns:a="http://schemas.openxmlformats.org/drawingml/2006/main" noGrp="1"/>
          </p:cNvSpPr>
          <p:nvPr/>
        </p:nvSpPr>
        <p:spPr>
          <a:xfrm xmlns:a="http://schemas.openxmlformats.org/drawingml/2006/main">
            <a:off x="6457950" y="3619500"/>
            <a:ext cx="21717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Identidad, privacidad, gobernanza e integración se adaptaron a flujos de trabajo regulados entre múltiples organizaciones.</a:t>
            </a:r>
          </a:p>
        </p:txBody>
      </p:sp>
      <p:sp>
        <p:nvSpPr>
          <p:cNvPr id="22" name="">
            <a:extLst xmlns:a="http://schemas.openxmlformats.org/drawingml/2006/main">
              <a:ext uri="{FF2B5EF4-FFF2-40B4-BE49-F238E27FC236}">
                <a16:creationId xmlns:a16="http://schemas.microsoft.com/office/drawing/2014/main" id="{FAB77238-9E02-4559-BA1E-F5F74C1F1E8A}"/>
              </a:ext>
            </a:extLst>
          </p:cNvPr>
          <p:cNvSpPr>
            <a:spLocks xmlns:a="http://schemas.openxmlformats.org/drawingml/2006/main" noGrp="1"/>
          </p:cNvSpPr>
          <p:nvPr/>
        </p:nvSpPr>
        <p:spPr>
          <a:xfrm xmlns:a="http://schemas.openxmlformats.org/drawingml/2006/main">
            <a:off x="9124950" y="2238375"/>
            <a:ext cx="2590800" cy="2857500"/>
          </a:xfrm>
          <a:prstGeom xmlns:a="http://schemas.openxmlformats.org/drawingml/2006/main" prst="roundRect">
            <a:avLst>
              <a:gd name="adj" fmla="val 4412"/>
            </a:avLst>
          </a:prstGeom>
          <a:solidFill xmlns:a="http://schemas.openxmlformats.org/drawingml/2006/main">
            <a:srgbClr val="DDF4FC"/>
          </a:solidFill>
          <a:ln xmlns:a="http://schemas.openxmlformats.org/drawingml/2006/main" w="9525">
            <a:solidFill>
              <a:srgbClr val="B8C4CE"/>
            </a:solidFill>
            <a:prstDash val="solid"/>
          </a:ln>
        </p:spPr>
        <p:txBody xmlns:a="http://schemas.openxmlformats.org/drawingml/2006/main">
          <a:bodyPr/>
          <a:p/>
        </p:txBody>
      </p:sp>
      <p:sp>
        <p:nvSpPr>
          <p:cNvPr id="23" name="">
            <a:extLst xmlns:a="http://schemas.openxmlformats.org/drawingml/2006/main">
              <a:ext uri="{FF2B5EF4-FFF2-40B4-BE49-F238E27FC236}">
                <a16:creationId xmlns:a16="http://schemas.microsoft.com/office/drawing/2014/main" id="{0B0C9CA1-4CE8-4204-BC8C-0AFAE7310AA3}"/>
              </a:ext>
            </a:extLst>
          </p:cNvPr>
          <p:cNvSpPr>
            <a:spLocks xmlns:a="http://schemas.openxmlformats.org/drawingml/2006/main" noGrp="1"/>
          </p:cNvSpPr>
          <p:nvPr/>
        </p:nvSpPr>
        <p:spPr>
          <a:xfrm xmlns:a="http://schemas.openxmlformats.org/drawingml/2006/main">
            <a:off x="9334500" y="2428875"/>
            <a:ext cx="1143000" cy="285750"/>
          </a:xfrm>
          <a:prstGeom xmlns:a="http://schemas.openxmlformats.org/drawingml/2006/main" prst="roundRect">
            <a:avLst>
              <a:gd name="adj" fmla="val 40000"/>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24" name="">
            <a:extLst xmlns:a="http://schemas.openxmlformats.org/drawingml/2006/main">
              <a:ext uri="{FF2B5EF4-FFF2-40B4-BE49-F238E27FC236}">
                <a16:creationId xmlns:a16="http://schemas.microsoft.com/office/drawing/2014/main" id="{2CD59859-1F4B-43F9-BA3E-FCBB9E7F868A}"/>
              </a:ext>
            </a:extLst>
          </p:cNvPr>
          <p:cNvSpPr>
            <a:spLocks xmlns:a="http://schemas.openxmlformats.org/drawingml/2006/main" noGrp="1"/>
          </p:cNvSpPr>
          <p:nvPr/>
        </p:nvSpPr>
        <p:spPr>
          <a:xfrm xmlns:a="http://schemas.openxmlformats.org/drawingml/2006/main">
            <a:off x="9429750" y="2486025"/>
            <a:ext cx="952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900" b="1">
                <a:solidFill>
                  <a:srgbClr val="FFFFFF"/>
                </a:solidFill>
                <a:latin typeface="Helvetica Neue"/>
                <a:ea typeface="Helvetica Neue"/>
                <a:cs typeface="Helvetica Neue"/>
              </a:defRPr>
            </a:pPr>
            <a:r>
              <a:rPr sz="900" b="1">
                <a:solidFill>
                  <a:srgbClr val="FFFFFF"/>
                </a:solidFill>
                <a:latin typeface="Helvetica Neue"/>
                <a:ea typeface="Helvetica Neue"/>
                <a:cs typeface="Helvetica Neue"/>
              </a:rPr>
              <a:t>Dirección actual</a:t>
            </a:r>
          </a:p>
        </p:txBody>
      </p:sp>
      <p:sp>
        <p:nvSpPr>
          <p:cNvPr id="25" name="">
            <a:extLst xmlns:a="http://schemas.openxmlformats.org/drawingml/2006/main">
              <a:ext uri="{FF2B5EF4-FFF2-40B4-BE49-F238E27FC236}">
                <a16:creationId xmlns:a16="http://schemas.microsoft.com/office/drawing/2014/main" id="{3E3F32F2-529B-40A2-AB89-C120029EDE08}"/>
              </a:ext>
            </a:extLst>
          </p:cNvPr>
          <p:cNvSpPr>
            <a:spLocks xmlns:a="http://schemas.openxmlformats.org/drawingml/2006/main" noGrp="1"/>
          </p:cNvSpPr>
          <p:nvPr/>
        </p:nvSpPr>
        <p:spPr>
          <a:xfrm xmlns:a="http://schemas.openxmlformats.org/drawingml/2006/main">
            <a:off x="9334500" y="3000375"/>
            <a:ext cx="21717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875" b="1">
                <a:solidFill>
                  <a:srgbClr val="111827"/>
                </a:solidFill>
                <a:latin typeface="Helvetica Neue"/>
                <a:ea typeface="Helvetica Neue"/>
                <a:cs typeface="Helvetica Neue"/>
              </a:defRPr>
            </a:pPr>
            <a:r>
              <a:rPr sz="1875" b="1">
                <a:solidFill>
                  <a:srgbClr val="111827"/>
                </a:solidFill>
                <a:latin typeface="Helvetica Neue"/>
                <a:ea typeface="Helvetica Neue"/>
                <a:cs typeface="Helvetica Neue"/>
              </a:rPr>
              <a:t>Modular y tokenizada</a:t>
            </a:r>
          </a:p>
        </p:txBody>
      </p:sp>
      <p:sp>
        <p:nvSpPr>
          <p:cNvPr id="26" name="">
            <a:extLst xmlns:a="http://schemas.openxmlformats.org/drawingml/2006/main">
              <a:ext uri="{FF2B5EF4-FFF2-40B4-BE49-F238E27FC236}">
                <a16:creationId xmlns:a16="http://schemas.microsoft.com/office/drawing/2014/main" id="{C5F09C38-07DF-4EF6-B122-31B7BFDEF36F}"/>
              </a:ext>
            </a:extLst>
          </p:cNvPr>
          <p:cNvSpPr>
            <a:spLocks xmlns:a="http://schemas.openxmlformats.org/drawingml/2006/main" noGrp="1"/>
          </p:cNvSpPr>
          <p:nvPr/>
        </p:nvSpPr>
        <p:spPr>
          <a:xfrm xmlns:a="http://schemas.openxmlformats.org/drawingml/2006/main">
            <a:off x="9334500" y="3619500"/>
            <a:ext cx="217170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Escalabilidad de capa 2, interoperabilidad, stablecoins, depósitos tokenizados, activos y arquitecturas híbridas público-privadas.</a:t>
            </a:r>
          </a:p>
        </p:txBody>
      </p:sp>
      <p:sp>
        <p:nvSpPr>
          <p:cNvPr id="27" name="">
            <a:extLst xmlns:a="http://schemas.openxmlformats.org/drawingml/2006/main">
              <a:ext uri="{FF2B5EF4-FFF2-40B4-BE49-F238E27FC236}">
                <a16:creationId xmlns:a16="http://schemas.microsoft.com/office/drawing/2014/main" id="{13859128-8577-46A7-9351-2C9C3B1C6B90}"/>
              </a:ext>
            </a:extLst>
          </p:cNvPr>
          <p:cNvSpPr>
            <a:spLocks xmlns:a="http://schemas.openxmlformats.org/drawingml/2006/main" noGrp="1"/>
          </p:cNvSpPr>
          <p:nvPr/>
        </p:nvSpPr>
        <p:spPr>
          <a:xfrm xmlns:a="http://schemas.openxmlformats.org/drawingml/2006/main">
            <a:off x="533400" y="5476875"/>
            <a:ext cx="111252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350" b="1">
                <a:solidFill>
                  <a:srgbClr val="071525"/>
                </a:solidFill>
                <a:latin typeface="Helvetica Neue"/>
                <a:ea typeface="Helvetica Neue"/>
                <a:cs typeface="Helvetica Neue"/>
              </a:defRPr>
            </a:pPr>
            <a:r>
              <a:rPr sz="1200" b="1">
                <a:solidFill>
                  <a:srgbClr val="071525"/>
                </a:solidFill>
                <a:latin typeface="Helvetica Neue"/>
                <a:ea typeface="Helvetica Neue"/>
                <a:cs typeface="Helvetica Neue"/>
              </a:rPr>
              <a:t>El progreso implica especialización: redes monetarias, plataformas programables, libros mayores empresariales y sistemas de liquidación cumplen hoy propósitos diferentes.</a:t>
            </a:r>
          </a:p>
        </p:txBody>
      </p:sp>
    </p:spTree>
    <p:extLst>
      <p:ext uri="{BB962C8B-B14F-4D97-AF65-F5344CB8AC3E}">
        <p14:creationId xmlns:p14="http://schemas.microsoft.com/office/powerpoint/2010/main" val="1748036210"/>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544B667-74E6-431A-B10A-CF0C95436E19}"/>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557D1E1D-49E7-470C-B3F4-4788A45B2510}"/>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850" b="1">
                <a:solidFill>
                  <a:srgbClr val="111827"/>
                </a:solidFill>
                <a:latin typeface="Helvetica Neue"/>
                <a:ea typeface="Helvetica Neue"/>
                <a:cs typeface="Helvetica Neue"/>
              </a:rPr>
              <a:t>Bitcoin demostró la escasez digital sin un emisor central</a:t>
            </a:r>
          </a:p>
        </p:txBody>
      </p:sp>
      <p:cxnSp>
        <p:nvCxnSpPr>
          <p:cNvPr id="18"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D501B55A-2B8E-4B97-AAC1-59DBE6FF1650}"/>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E123FBFB-6451-4755-80EC-C0EC610934BF}"/>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09</a:t>
            </a:r>
          </a:p>
        </p:txBody>
      </p:sp>
      <p:sp>
        <p:nvSpPr>
          <p:cNvPr id="6" name="">
            <a:extLst xmlns:a="http://schemas.openxmlformats.org/drawingml/2006/main">
              <a:ext uri="{FF2B5EF4-FFF2-40B4-BE49-F238E27FC236}">
                <a16:creationId xmlns:a16="http://schemas.microsoft.com/office/drawing/2014/main" id="{E4B0575A-FCC0-4BBF-B545-1DAF19E4BE6F}"/>
              </a:ext>
            </a:extLst>
          </p:cNvPr>
          <p:cNvSpPr>
            <a:spLocks xmlns:a="http://schemas.openxmlformats.org/drawingml/2006/main" noGrp="1"/>
          </p:cNvSpPr>
          <p:nvPr/>
        </p:nvSpPr>
        <p:spPr>
          <a:xfrm xmlns:a="http://schemas.openxmlformats.org/drawingml/2006/main">
            <a:off x="533400" y="1381125"/>
            <a:ext cx="666750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0">
                <a:solidFill>
                  <a:srgbClr val="526173"/>
                </a:solidFill>
                <a:latin typeface="Helvetica Neue"/>
                <a:ea typeface="Helvetica Neue"/>
                <a:cs typeface="Helvetica Neue"/>
              </a:defRPr>
            </a:pPr>
            <a:r>
              <a:rPr sz="1400" b="0">
                <a:solidFill>
                  <a:srgbClr val="526173"/>
                </a:solidFill>
                <a:latin typeface="Helvetica Neue"/>
                <a:ea typeface="Helvetica Neue"/>
                <a:cs typeface="Helvetica Neue"/>
              </a:rPr>
              <a:t>Bitcoin combina un libro mayor público, prueba de trabajo, incentivos económicos y una regla de emisión fija para coordinar la propiedad y la liquidación de su activo nativo, BTC.</a:t>
            </a:r>
          </a:p>
        </p:txBody>
      </p:sp>
      <p:sp>
        <p:nvSpPr>
          <p:cNvPr id="7" name="">
            <a:extLst xmlns:a="http://schemas.openxmlformats.org/drawingml/2006/main">
              <a:ext uri="{FF2B5EF4-FFF2-40B4-BE49-F238E27FC236}">
                <a16:creationId xmlns:a16="http://schemas.microsoft.com/office/drawing/2014/main" id="{7EAA0EF2-6FEF-4CEC-A728-C2C47CB8830F}"/>
              </a:ext>
            </a:extLst>
          </p:cNvPr>
          <p:cNvSpPr>
            <a:spLocks xmlns:a="http://schemas.openxmlformats.org/drawingml/2006/main" noGrp="1"/>
          </p:cNvSpPr>
          <p:nvPr/>
        </p:nvSpPr>
        <p:spPr>
          <a:xfrm xmlns:a="http://schemas.openxmlformats.org/drawingml/2006/main">
            <a:off x="7810500" y="1381125"/>
            <a:ext cx="3848100" cy="3714750"/>
          </a:xfrm>
          <a:prstGeom xmlns:a="http://schemas.openxmlformats.org/drawingml/2006/main" prst="roundRect">
            <a:avLst>
              <a:gd name="adj" fmla="val 3077"/>
            </a:avLst>
          </a:prstGeom>
          <a:solidFill xmlns:a="http://schemas.openxmlformats.org/drawingml/2006/main">
            <a:srgbClr val="071525"/>
          </a:solidFill>
          <a:ln xmlns:a="http://schemas.openxmlformats.org/drawingml/2006/main" w="0">
            <a:no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55208583-EB96-45DB-91F3-410F3D3EE565}"/>
              </a:ext>
            </a:extLst>
          </p:cNvPr>
          <p:cNvSpPr>
            <a:spLocks xmlns:a="http://schemas.openxmlformats.org/drawingml/2006/main" noGrp="1"/>
          </p:cNvSpPr>
          <p:nvPr/>
        </p:nvSpPr>
        <p:spPr>
          <a:xfrm xmlns:a="http://schemas.openxmlformats.org/drawingml/2006/main">
            <a:off x="8096250" y="1695450"/>
            <a:ext cx="32766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75" b="1">
                <a:solidFill>
                  <a:srgbClr val="6DCBF4"/>
                </a:solidFill>
                <a:latin typeface="Helvetica Neue"/>
                <a:ea typeface="Helvetica Neue"/>
                <a:cs typeface="Helvetica Neue"/>
              </a:defRPr>
            </a:pPr>
            <a:r>
              <a:rPr sz="800" b="1">
                <a:solidFill>
                  <a:srgbClr val="6DCBF4"/>
                </a:solidFill>
                <a:latin typeface="Helvetica Neue"/>
                <a:ea typeface="Helvetica Neue"/>
                <a:cs typeface="Helvetica Neue"/>
              </a:rPr>
              <a:t>PRIORIDAD DE DISEÑO DE BITCOIN</a:t>
            </a:r>
          </a:p>
        </p:txBody>
      </p:sp>
      <p:sp>
        <p:nvSpPr>
          <p:cNvPr id="9" name="">
            <a:extLst xmlns:a="http://schemas.openxmlformats.org/drawingml/2006/main">
              <a:ext uri="{FF2B5EF4-FFF2-40B4-BE49-F238E27FC236}">
                <a16:creationId xmlns:a16="http://schemas.microsoft.com/office/drawing/2014/main" id="{D8F87A67-5FD7-4459-8D23-0802B1F57721}"/>
              </a:ext>
            </a:extLst>
          </p:cNvPr>
          <p:cNvSpPr>
            <a:spLocks xmlns:a="http://schemas.openxmlformats.org/drawingml/2006/main" noGrp="1"/>
          </p:cNvSpPr>
          <p:nvPr/>
        </p:nvSpPr>
        <p:spPr>
          <a:xfrm xmlns:a="http://schemas.openxmlformats.org/drawingml/2006/main">
            <a:off x="8096250" y="2143125"/>
            <a:ext cx="32766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400" b="1">
                <a:solidFill>
                  <a:srgbClr val="FFFFFF"/>
                </a:solidFill>
                <a:latin typeface="Helvetica Neue"/>
                <a:ea typeface="Helvetica Neue"/>
                <a:cs typeface="Helvetica Neue"/>
              </a:defRPr>
            </a:pPr>
            <a:r>
              <a:rPr sz="2200" b="1">
                <a:solidFill>
                  <a:srgbClr val="FFFFFF"/>
                </a:solidFill>
                <a:latin typeface="Helvetica Neue"/>
                <a:ea typeface="Helvetica Neue"/>
                <a:cs typeface="Helvetica Neue"/>
              </a:rPr>
              <a:t>Liquidación monetaria robusta</a:t>
            </a:r>
          </a:p>
        </p:txBody>
      </p:sp>
      <p:sp>
        <p:nvSpPr>
          <p:cNvPr id="10" name="">
            <a:extLst xmlns:a="http://schemas.openxmlformats.org/drawingml/2006/main">
              <a:ext uri="{FF2B5EF4-FFF2-40B4-BE49-F238E27FC236}">
                <a16:creationId xmlns:a16="http://schemas.microsoft.com/office/drawing/2014/main" id="{54B66E26-4730-4772-B798-CA8C17BEFE43}"/>
              </a:ext>
            </a:extLst>
          </p:cNvPr>
          <p:cNvSpPr>
            <a:spLocks xmlns:a="http://schemas.openxmlformats.org/drawingml/2006/main" noGrp="1"/>
          </p:cNvSpPr>
          <p:nvPr/>
        </p:nvSpPr>
        <p:spPr>
          <a:xfrm xmlns:a="http://schemas.openxmlformats.org/drawingml/2006/main">
            <a:off x="8096250" y="3048000"/>
            <a:ext cx="32766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D8E5EF"/>
                </a:solidFill>
                <a:latin typeface="Helvetica Neue"/>
                <a:ea typeface="Helvetica Neue"/>
                <a:cs typeface="Helvetica Neue"/>
              </a:defRPr>
            </a:pPr>
            <a:r>
              <a:rPr sz="1200" b="0">
                <a:solidFill>
                  <a:srgbClr val="D8E5EF"/>
                </a:solidFill>
                <a:latin typeface="Helvetica Neue"/>
                <a:ea typeface="Helvetica Neue"/>
                <a:cs typeface="Helvetica Neue"/>
              </a:rPr>
              <a:t>La seguridad y la descentralización se priorizan por encima de una alta complejidad de aplicaciones. La capa base es deliberadamente conservadora porque modificar el consenso monetario crea riesgo sistémico.</a:t>
            </a:r>
          </a:p>
        </p:txBody>
      </p:sp>
      <p:sp>
        <p:nvSpPr>
          <p:cNvPr id="11" name="">
            <a:extLst xmlns:a="http://schemas.openxmlformats.org/drawingml/2006/main">
              <a:ext uri="{FF2B5EF4-FFF2-40B4-BE49-F238E27FC236}">
                <a16:creationId xmlns:a16="http://schemas.microsoft.com/office/drawing/2014/main" id="{07EDE92C-A3BC-4F2B-B323-555085FEFD25}"/>
              </a:ext>
            </a:extLst>
          </p:cNvPr>
          <p:cNvSpPr>
            <a:spLocks xmlns:a="http://schemas.openxmlformats.org/drawingml/2006/main" noGrp="1"/>
          </p:cNvSpPr>
          <p:nvPr/>
        </p:nvSpPr>
        <p:spPr>
          <a:xfrm xmlns:a="http://schemas.openxmlformats.org/drawingml/2006/main">
            <a:off x="533400" y="2667000"/>
            <a:ext cx="6667500" cy="2428875"/>
          </a:xfrm>
          <a:prstGeom xmlns:a="http://schemas.openxmlformats.org/drawingml/2006/main" prst="roundRect">
            <a:avLst>
              <a:gd name="adj" fmla="val 4706"/>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2A4FE30C-B708-42C3-8A35-FAC0DAB28B53}"/>
              </a:ext>
            </a:extLst>
          </p:cNvPr>
          <p:cNvSpPr>
            <a:spLocks xmlns:a="http://schemas.openxmlformats.org/drawingml/2006/main" noGrp="1"/>
          </p:cNvSpPr>
          <p:nvPr/>
        </p:nvSpPr>
        <p:spPr>
          <a:xfrm xmlns:a="http://schemas.openxmlformats.org/drawingml/2006/main">
            <a:off x="533400" y="2667000"/>
            <a:ext cx="66675" cy="2428875"/>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425896D9-7D04-40C7-BD47-A37870D4D7C3}"/>
              </a:ext>
            </a:extLst>
          </p:cNvPr>
          <p:cNvSpPr>
            <a:spLocks xmlns:a="http://schemas.openxmlformats.org/drawingml/2006/main" noGrp="1"/>
          </p:cNvSpPr>
          <p:nvPr/>
        </p:nvSpPr>
        <p:spPr>
          <a:xfrm xmlns:a="http://schemas.openxmlformats.org/drawingml/2006/main">
            <a:off x="762000" y="2857500"/>
            <a:ext cx="62484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Relevancia empresarial</a:t>
            </a:r>
          </a:p>
        </p:txBody>
      </p:sp>
      <p:sp>
        <p:nvSpPr>
          <p:cNvPr id="14" name="">
            <a:extLst xmlns:a="http://schemas.openxmlformats.org/drawingml/2006/main">
              <a:ext uri="{FF2B5EF4-FFF2-40B4-BE49-F238E27FC236}">
                <a16:creationId xmlns:a16="http://schemas.microsoft.com/office/drawing/2014/main" id="{9BED9D88-B545-4C69-A252-ED23B120CD67}"/>
              </a:ext>
            </a:extLst>
          </p:cNvPr>
          <p:cNvSpPr>
            <a:spLocks xmlns:a="http://schemas.openxmlformats.org/drawingml/2006/main" noGrp="1"/>
          </p:cNvSpPr>
          <p:nvPr/>
        </p:nvSpPr>
        <p:spPr>
          <a:xfrm xmlns:a="http://schemas.openxmlformats.org/drawingml/2006/main">
            <a:off x="762000" y="3257550"/>
            <a:ext cx="6248400" cy="1647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BTC introdujo un activo al portador nativo digital, transferibilidad global, reglas monetarias transparentes y liquidación sin un libro mayor propiedad de un banco. Las empresas aún necesitan capas de custodia, cumplimiento, impuestos, contabilidad y gestión de riesgos.</a:t>
            </a:r>
          </a:p>
        </p:txBody>
      </p:sp>
      <p:sp>
        <p:nvSpPr>
          <p:cNvPr id="15" name="">
            <a:extLst xmlns:a="http://schemas.openxmlformats.org/drawingml/2006/main">
              <a:ext uri="{FF2B5EF4-FFF2-40B4-BE49-F238E27FC236}">
                <a16:creationId xmlns:a16="http://schemas.microsoft.com/office/drawing/2014/main" id="{EBAF64F3-B8B7-4275-902D-B539273452B3}"/>
              </a:ext>
            </a:extLst>
          </p:cNvPr>
          <p:cNvSpPr>
            <a:spLocks xmlns:a="http://schemas.openxmlformats.org/drawingml/2006/main" noGrp="1"/>
          </p:cNvSpPr>
          <p:nvPr/>
        </p:nvSpPr>
        <p:spPr>
          <a:xfrm xmlns:a="http://schemas.openxmlformats.org/drawingml/2006/main">
            <a:off x="533400" y="5429250"/>
            <a:ext cx="111252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1">
                <a:solidFill>
                  <a:srgbClr val="071525"/>
                </a:solidFill>
                <a:latin typeface="Helvetica Neue"/>
                <a:ea typeface="Helvetica Neue"/>
                <a:cs typeface="Helvetica Neue"/>
              </a:defRPr>
            </a:pPr>
            <a:r>
              <a:rPr sz="1200" b="1">
                <a:solidFill>
                  <a:srgbClr val="071525"/>
                </a:solidFill>
                <a:latin typeface="Helvetica Neue"/>
                <a:ea typeface="Helvetica Neue"/>
                <a:cs typeface="Helvetica Neue"/>
              </a:rPr>
              <a:t>Mejor ajuste: casos de uso monetarios, liquidación de alto valor, exposición de tesorería y aplicaciones que se benefician del modelo de seguridad de Bitcoin.</a:t>
            </a:r>
          </a:p>
        </p:txBody>
      </p:sp>
    </p:spTree>
    <p:extLst>
      <p:ext uri="{BB962C8B-B14F-4D97-AF65-F5344CB8AC3E}">
        <p14:creationId xmlns:p14="http://schemas.microsoft.com/office/powerpoint/2010/main" val="1113013614"/>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D2541B0-86A2-4B8B-8ADD-01A6A870F12D}"/>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862289FE-C0CD-48F5-B2F3-B724671BAE81}"/>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Ethereum volvió programables los activos y las reglas de negocio</a:t>
            </a:r>
          </a:p>
        </p:txBody>
      </p:sp>
      <p:cxnSp>
        <p:nvCxnSpPr>
          <p:cNvPr id="23"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0FE23C3C-ACE4-42AB-B172-507B6C381A69}"/>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E9D12AB2-723E-467E-88CD-345DC824C0E1}"/>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10</a:t>
            </a:r>
          </a:p>
        </p:txBody>
      </p:sp>
      <p:sp>
        <p:nvSpPr>
          <p:cNvPr id="6" name="">
            <a:extLst xmlns:a="http://schemas.openxmlformats.org/drawingml/2006/main">
              <a:ext uri="{FF2B5EF4-FFF2-40B4-BE49-F238E27FC236}">
                <a16:creationId xmlns:a16="http://schemas.microsoft.com/office/drawing/2014/main" id="{87CD81F3-69A4-404D-857E-F74AB1660D38}"/>
              </a:ext>
            </a:extLst>
          </p:cNvPr>
          <p:cNvSpPr>
            <a:spLocks xmlns:a="http://schemas.openxmlformats.org/drawingml/2006/main" noGrp="1"/>
          </p:cNvSpPr>
          <p:nvPr/>
        </p:nvSpPr>
        <p:spPr>
          <a:xfrm xmlns:a="http://schemas.openxmlformats.org/drawingml/2006/main">
            <a:off x="533400" y="1381125"/>
            <a:ext cx="111252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Ethereum amplía el libro mayor con un entorno de ejecución de propósito general. Los desarrolladores despliegan smart contracts que mantienen estado, aplican reglas, emiten tokens e interactúan con otros contratos.</a:t>
            </a:r>
          </a:p>
        </p:txBody>
      </p:sp>
      <p:sp>
        <p:nvSpPr>
          <p:cNvPr id="7" name="">
            <a:extLst xmlns:a="http://schemas.openxmlformats.org/drawingml/2006/main">
              <a:ext uri="{FF2B5EF4-FFF2-40B4-BE49-F238E27FC236}">
                <a16:creationId xmlns:a16="http://schemas.microsoft.com/office/drawing/2014/main" id="{51177DC8-B7E1-4D9A-8DA4-C02CC6ABBAA8}"/>
              </a:ext>
            </a:extLst>
          </p:cNvPr>
          <p:cNvSpPr>
            <a:spLocks xmlns:a="http://schemas.openxmlformats.org/drawingml/2006/main" noGrp="1"/>
          </p:cNvSpPr>
          <p:nvPr/>
        </p:nvSpPr>
        <p:spPr>
          <a:xfrm xmlns:a="http://schemas.openxmlformats.org/drawingml/2006/main">
            <a:off x="533400" y="2476500"/>
            <a:ext cx="3524250" cy="2381250"/>
          </a:xfrm>
          <a:prstGeom xmlns:a="http://schemas.openxmlformats.org/drawingml/2006/main" prst="roundRect">
            <a:avLst>
              <a:gd name="adj" fmla="val 48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3F2FFAB7-7864-4579-8167-07C5A313E22C}"/>
              </a:ext>
            </a:extLst>
          </p:cNvPr>
          <p:cNvSpPr>
            <a:spLocks xmlns:a="http://schemas.openxmlformats.org/drawingml/2006/main" noGrp="1"/>
          </p:cNvSpPr>
          <p:nvPr/>
        </p:nvSpPr>
        <p:spPr>
          <a:xfrm xmlns:a="http://schemas.openxmlformats.org/drawingml/2006/main">
            <a:off x="533400" y="2476500"/>
            <a:ext cx="66675" cy="2381250"/>
          </a:xfrm>
          <a:prstGeom xmlns:a="http://schemas.openxmlformats.org/drawingml/2006/main" prst="rect">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E373DCDC-9134-4F8A-B385-A000F22C658F}"/>
              </a:ext>
            </a:extLst>
          </p:cNvPr>
          <p:cNvSpPr>
            <a:spLocks xmlns:a="http://schemas.openxmlformats.org/drawingml/2006/main" noGrp="1"/>
          </p:cNvSpPr>
          <p:nvPr/>
        </p:nvSpPr>
        <p:spPr>
          <a:xfrm xmlns:a="http://schemas.openxmlformats.org/drawingml/2006/main">
            <a:off x="762000" y="26670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Programabilidad</a:t>
            </a:r>
          </a:p>
        </p:txBody>
      </p:sp>
      <p:sp>
        <p:nvSpPr>
          <p:cNvPr id="10" name="">
            <a:extLst xmlns:a="http://schemas.openxmlformats.org/drawingml/2006/main">
              <a:ext uri="{FF2B5EF4-FFF2-40B4-BE49-F238E27FC236}">
                <a16:creationId xmlns:a16="http://schemas.microsoft.com/office/drawing/2014/main" id="{DDD88303-3595-4746-B86A-4B8AE6D704CD}"/>
              </a:ext>
            </a:extLst>
          </p:cNvPr>
          <p:cNvSpPr>
            <a:spLocks xmlns:a="http://schemas.openxmlformats.org/drawingml/2006/main" noGrp="1"/>
          </p:cNvSpPr>
          <p:nvPr/>
        </p:nvSpPr>
        <p:spPr>
          <a:xfrm xmlns:a="http://schemas.openxmlformats.org/drawingml/2006/main">
            <a:off x="762000" y="3067050"/>
            <a:ext cx="310515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Las aplicaciones pueden coordinar préstamos, intercambios, emisión de tokens, gobernanza, juegos y flujos de trabajo organizacionales.</a:t>
            </a:r>
          </a:p>
        </p:txBody>
      </p:sp>
      <p:sp>
        <p:nvSpPr>
          <p:cNvPr id="11" name="">
            <a:extLst xmlns:a="http://schemas.openxmlformats.org/drawingml/2006/main">
              <a:ext uri="{FF2B5EF4-FFF2-40B4-BE49-F238E27FC236}">
                <a16:creationId xmlns:a16="http://schemas.microsoft.com/office/drawing/2014/main" id="{C5B49418-92F9-496A-9C8D-58602ED94826}"/>
              </a:ext>
            </a:extLst>
          </p:cNvPr>
          <p:cNvSpPr>
            <a:spLocks xmlns:a="http://schemas.openxmlformats.org/drawingml/2006/main" noGrp="1"/>
          </p:cNvSpPr>
          <p:nvPr/>
        </p:nvSpPr>
        <p:spPr>
          <a:xfrm xmlns:a="http://schemas.openxmlformats.org/drawingml/2006/main">
            <a:off x="4286250" y="2476500"/>
            <a:ext cx="3524250" cy="2381250"/>
          </a:xfrm>
          <a:prstGeom xmlns:a="http://schemas.openxmlformats.org/drawingml/2006/main" prst="roundRect">
            <a:avLst>
              <a:gd name="adj" fmla="val 48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C551F858-2866-42D1-841F-3BA8FD0A57C8}"/>
              </a:ext>
            </a:extLst>
          </p:cNvPr>
          <p:cNvSpPr>
            <a:spLocks xmlns:a="http://schemas.openxmlformats.org/drawingml/2006/main" noGrp="1"/>
          </p:cNvSpPr>
          <p:nvPr/>
        </p:nvSpPr>
        <p:spPr>
          <a:xfrm xmlns:a="http://schemas.openxmlformats.org/drawingml/2006/main">
            <a:off x="4286250" y="2476500"/>
            <a:ext cx="66675" cy="2381250"/>
          </a:xfrm>
          <a:prstGeom xmlns:a="http://schemas.openxmlformats.org/drawingml/2006/main" prst="rect">
            <a:avLst/>
          </a:prstGeom>
          <a:solidFill xmlns:a="http://schemas.openxmlformats.org/drawingml/2006/main">
            <a:srgbClr val="17896B"/>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C0BC493D-7A0D-48EE-A4AB-A0054485645B}"/>
              </a:ext>
            </a:extLst>
          </p:cNvPr>
          <p:cNvSpPr>
            <a:spLocks xmlns:a="http://schemas.openxmlformats.org/drawingml/2006/main" noGrp="1"/>
          </p:cNvSpPr>
          <p:nvPr/>
        </p:nvSpPr>
        <p:spPr>
          <a:xfrm xmlns:a="http://schemas.openxmlformats.org/drawingml/2006/main">
            <a:off x="4514850" y="26670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Composabilidad</a:t>
            </a:r>
          </a:p>
        </p:txBody>
      </p:sp>
      <p:sp>
        <p:nvSpPr>
          <p:cNvPr id="14" name="">
            <a:extLst xmlns:a="http://schemas.openxmlformats.org/drawingml/2006/main">
              <a:ext uri="{FF2B5EF4-FFF2-40B4-BE49-F238E27FC236}">
                <a16:creationId xmlns:a16="http://schemas.microsoft.com/office/drawing/2014/main" id="{E405F770-56D4-4CA0-A130-1E7A5BE2058C}"/>
              </a:ext>
            </a:extLst>
          </p:cNvPr>
          <p:cNvSpPr>
            <a:spLocks xmlns:a="http://schemas.openxmlformats.org/drawingml/2006/main" noGrp="1"/>
          </p:cNvSpPr>
          <p:nvPr/>
        </p:nvSpPr>
        <p:spPr>
          <a:xfrm xmlns:a="http://schemas.openxmlformats.org/drawingml/2006/main">
            <a:off x="4514850" y="3067050"/>
            <a:ext cx="310515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Las interfaces estándar permiten que contratos y activos digitales interactúen, creando ecosistemas financieros y de aplicaciones modulares.</a:t>
            </a:r>
          </a:p>
        </p:txBody>
      </p:sp>
      <p:sp>
        <p:nvSpPr>
          <p:cNvPr id="15" name="">
            <a:extLst xmlns:a="http://schemas.openxmlformats.org/drawingml/2006/main">
              <a:ext uri="{FF2B5EF4-FFF2-40B4-BE49-F238E27FC236}">
                <a16:creationId xmlns:a16="http://schemas.microsoft.com/office/drawing/2014/main" id="{3F320D15-09F0-4014-9E5E-43AC754C7D0C}"/>
              </a:ext>
            </a:extLst>
          </p:cNvPr>
          <p:cNvSpPr>
            <a:spLocks xmlns:a="http://schemas.openxmlformats.org/drawingml/2006/main" noGrp="1"/>
          </p:cNvSpPr>
          <p:nvPr/>
        </p:nvSpPr>
        <p:spPr>
          <a:xfrm xmlns:a="http://schemas.openxmlformats.org/drawingml/2006/main">
            <a:off x="8039100" y="2476500"/>
            <a:ext cx="3524250" cy="2381250"/>
          </a:xfrm>
          <a:prstGeom xmlns:a="http://schemas.openxmlformats.org/drawingml/2006/main" prst="roundRect">
            <a:avLst>
              <a:gd name="adj" fmla="val 48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6" name="">
            <a:extLst xmlns:a="http://schemas.openxmlformats.org/drawingml/2006/main">
              <a:ext uri="{FF2B5EF4-FFF2-40B4-BE49-F238E27FC236}">
                <a16:creationId xmlns:a16="http://schemas.microsoft.com/office/drawing/2014/main" id="{745EB1B6-5016-4639-9859-E02F3264F499}"/>
              </a:ext>
            </a:extLst>
          </p:cNvPr>
          <p:cNvSpPr>
            <a:spLocks xmlns:a="http://schemas.openxmlformats.org/drawingml/2006/main" noGrp="1"/>
          </p:cNvSpPr>
          <p:nvPr/>
        </p:nvSpPr>
        <p:spPr>
          <a:xfrm xmlns:a="http://schemas.openxmlformats.org/drawingml/2006/main">
            <a:off x="8039100" y="2476500"/>
            <a:ext cx="66675" cy="2381250"/>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17" name="">
            <a:extLst xmlns:a="http://schemas.openxmlformats.org/drawingml/2006/main">
              <a:ext uri="{FF2B5EF4-FFF2-40B4-BE49-F238E27FC236}">
                <a16:creationId xmlns:a16="http://schemas.microsoft.com/office/drawing/2014/main" id="{58CB4B62-9E1A-4744-A847-F27C830EFD61}"/>
              </a:ext>
            </a:extLst>
          </p:cNvPr>
          <p:cNvSpPr>
            <a:spLocks xmlns:a="http://schemas.openxmlformats.org/drawingml/2006/main" noGrp="1"/>
          </p:cNvSpPr>
          <p:nvPr/>
        </p:nvSpPr>
        <p:spPr>
          <a:xfrm xmlns:a="http://schemas.openxmlformats.org/drawingml/2006/main">
            <a:off x="8267700" y="26670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Escalabilidad centrada en rollups</a:t>
            </a:r>
          </a:p>
        </p:txBody>
      </p:sp>
      <p:sp>
        <p:nvSpPr>
          <p:cNvPr id="18" name="">
            <a:extLst xmlns:a="http://schemas.openxmlformats.org/drawingml/2006/main">
              <a:ext uri="{FF2B5EF4-FFF2-40B4-BE49-F238E27FC236}">
                <a16:creationId xmlns:a16="http://schemas.microsoft.com/office/drawing/2014/main" id="{C1A1ADB2-03E6-487C-8BC4-2422BE4F7B20}"/>
              </a:ext>
            </a:extLst>
          </p:cNvPr>
          <p:cNvSpPr>
            <a:spLocks xmlns:a="http://schemas.openxmlformats.org/drawingml/2006/main" noGrp="1"/>
          </p:cNvSpPr>
          <p:nvPr/>
        </p:nvSpPr>
        <p:spPr>
          <a:xfrm xmlns:a="http://schemas.openxmlformats.org/drawingml/2006/main">
            <a:off x="8267700" y="3067050"/>
            <a:ext cx="310515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Los sistemas de capa 2 ejecutan transacciones fuera de la capa base y usan Ethereum para disponibilidad de datos y seguridad de liquidación.</a:t>
            </a:r>
          </a:p>
        </p:txBody>
      </p:sp>
      <p:sp>
        <p:nvSpPr>
          <p:cNvPr id="19" name="">
            <a:extLst xmlns:a="http://schemas.openxmlformats.org/drawingml/2006/main">
              <a:ext uri="{FF2B5EF4-FFF2-40B4-BE49-F238E27FC236}">
                <a16:creationId xmlns:a16="http://schemas.microsoft.com/office/drawing/2014/main" id="{092B24A0-0748-468F-B38C-13C46D6ABC46}"/>
              </a:ext>
            </a:extLst>
          </p:cNvPr>
          <p:cNvSpPr>
            <a:spLocks xmlns:a="http://schemas.openxmlformats.org/drawingml/2006/main" noGrp="1"/>
          </p:cNvSpPr>
          <p:nvPr/>
        </p:nvSpPr>
        <p:spPr>
          <a:xfrm xmlns:a="http://schemas.openxmlformats.org/drawingml/2006/main">
            <a:off x="533400" y="5238750"/>
            <a:ext cx="11125200" cy="742950"/>
          </a:xfrm>
          <a:prstGeom xmlns:a="http://schemas.openxmlformats.org/drawingml/2006/main" prst="roundRect">
            <a:avLst>
              <a:gd name="adj" fmla="val 15385"/>
            </a:avLst>
          </a:prstGeom>
          <a:solidFill xmlns:a="http://schemas.openxmlformats.org/drawingml/2006/main">
            <a:srgbClr val="071525"/>
          </a:solidFill>
          <a:ln xmlns:a="http://schemas.openxmlformats.org/drawingml/2006/main" w="0">
            <a:noFill/>
            <a:prstDash val="solid"/>
          </a:ln>
        </p:spPr>
        <p:txBody xmlns:a="http://schemas.openxmlformats.org/drawingml/2006/main">
          <a:bodyPr/>
          <a:p/>
        </p:txBody>
      </p:sp>
      <p:sp>
        <p:nvSpPr>
          <p:cNvPr id="20" name="">
            <a:extLst xmlns:a="http://schemas.openxmlformats.org/drawingml/2006/main">
              <a:ext uri="{FF2B5EF4-FFF2-40B4-BE49-F238E27FC236}">
                <a16:creationId xmlns:a16="http://schemas.microsoft.com/office/drawing/2014/main" id="{BC4AEF61-592C-4C80-9B43-56DC799E6657}"/>
              </a:ext>
            </a:extLst>
          </p:cNvPr>
          <p:cNvSpPr>
            <a:spLocks xmlns:a="http://schemas.openxmlformats.org/drawingml/2006/main" noGrp="1"/>
          </p:cNvSpPr>
          <p:nvPr/>
        </p:nvSpPr>
        <p:spPr>
          <a:xfrm xmlns:a="http://schemas.openxmlformats.org/drawingml/2006/main">
            <a:off x="771525" y="5429250"/>
            <a:ext cx="106489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FFFFFF"/>
                </a:solidFill>
                <a:latin typeface="Helvetica Neue"/>
                <a:ea typeface="Helvetica Neue"/>
                <a:cs typeface="Helvetica Neue"/>
              </a:defRPr>
            </a:pPr>
            <a:r>
              <a:rPr sz="1200" b="1">
                <a:solidFill>
                  <a:srgbClr val="FFFFFF"/>
                </a:solidFill>
                <a:latin typeface="Helvetica Neue"/>
                <a:ea typeface="Helvetica Neue"/>
                <a:cs typeface="Helvetica Neue"/>
              </a:rPr>
              <a:t>Implicación empresarial: Ethereum es una plataforma de ecosistema, pero las empresas deben evaluar tarifas, riesgo de contratos, dependencias de capa 2, privacidad y exposición regulatoria.</a:t>
            </a:r>
          </a:p>
        </p:txBody>
      </p:sp>
    </p:spTree>
    <p:extLst>
      <p:ext uri="{BB962C8B-B14F-4D97-AF65-F5344CB8AC3E}">
        <p14:creationId xmlns:p14="http://schemas.microsoft.com/office/powerpoint/2010/main" val="196185667"/>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82BB796F-D77C-49E1-84BC-CE720B77B10C}"/>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96E20B0D-CCC2-447B-9511-926992B0AB60}"/>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Litecoin ofrece un modelo de Bitcoin orientado a pagos</a:t>
            </a:r>
          </a:p>
        </p:txBody>
      </p:sp>
      <p:cxnSp>
        <p:nvCxnSpPr>
          <p:cNvPr id="18"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85A00C9D-140F-4A09-B7A1-1E74B8970153}"/>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6EA1905C-0CE4-4690-8F54-1DA6F17B333D}"/>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11</a:t>
            </a:r>
          </a:p>
        </p:txBody>
      </p:sp>
      <p:sp>
        <p:nvSpPr>
          <p:cNvPr id="6" name="">
            <a:extLst xmlns:a="http://schemas.openxmlformats.org/drawingml/2006/main">
              <a:ext uri="{FF2B5EF4-FFF2-40B4-BE49-F238E27FC236}">
                <a16:creationId xmlns:a16="http://schemas.microsoft.com/office/drawing/2014/main" id="{427E465B-14CD-44ED-8A23-8A3E72401811}"/>
              </a:ext>
            </a:extLst>
          </p:cNvPr>
          <p:cNvSpPr>
            <a:spLocks xmlns:a="http://schemas.openxmlformats.org/drawingml/2006/main" noGrp="1"/>
          </p:cNvSpPr>
          <p:nvPr/>
        </p:nvSpPr>
        <p:spPr>
          <a:xfrm xmlns:a="http://schemas.openxmlformats.org/drawingml/2006/main">
            <a:off x="533400" y="1428750"/>
            <a:ext cx="11125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0">
                <a:solidFill>
                  <a:srgbClr val="526173"/>
                </a:solidFill>
                <a:latin typeface="Helvetica Neue"/>
                <a:ea typeface="Helvetica Neue"/>
                <a:cs typeface="Helvetica Neue"/>
              </a:defRPr>
            </a:pPr>
            <a:r>
              <a:rPr sz="1400" b="0">
                <a:solidFill>
                  <a:srgbClr val="526173"/>
                </a:solidFill>
                <a:latin typeface="Helvetica Neue"/>
                <a:ea typeface="Helvetica Neue"/>
                <a:cs typeface="Helvetica Neue"/>
              </a:rPr>
              <a:t>Litecoin fue creado a partir del código base de Bitcoin con parámetros diseñados para bloques más frecuentes y transferencias de menor costo. Su propuesta central sigue siendo los pagos digitales, no una economía amplia de smart contracts.</a:t>
            </a:r>
          </a:p>
        </p:txBody>
      </p:sp>
      <p:sp>
        <p:nvSpPr>
          <p:cNvPr id="7" name="">
            <a:extLst xmlns:a="http://schemas.openxmlformats.org/drawingml/2006/main">
              <a:ext uri="{FF2B5EF4-FFF2-40B4-BE49-F238E27FC236}">
                <a16:creationId xmlns:a16="http://schemas.microsoft.com/office/drawing/2014/main" id="{E9BB10D6-34FA-45A4-B0E3-E0677029771F}"/>
              </a:ext>
            </a:extLst>
          </p:cNvPr>
          <p:cNvSpPr>
            <a:spLocks xmlns:a="http://schemas.openxmlformats.org/drawingml/2006/main" noGrp="1"/>
          </p:cNvSpPr>
          <p:nvPr/>
        </p:nvSpPr>
        <p:spPr>
          <a:xfrm xmlns:a="http://schemas.openxmlformats.org/drawingml/2006/main">
            <a:off x="533400" y="2667000"/>
            <a:ext cx="5238750" cy="2381250"/>
          </a:xfrm>
          <a:prstGeom xmlns:a="http://schemas.openxmlformats.org/drawingml/2006/main" prst="roundRect">
            <a:avLst>
              <a:gd name="adj" fmla="val 48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315C8240-430B-4F9C-AB6D-BE805F1E038F}"/>
              </a:ext>
            </a:extLst>
          </p:cNvPr>
          <p:cNvSpPr>
            <a:spLocks xmlns:a="http://schemas.openxmlformats.org/drawingml/2006/main" noGrp="1"/>
          </p:cNvSpPr>
          <p:nvPr/>
        </p:nvSpPr>
        <p:spPr>
          <a:xfrm xmlns:a="http://schemas.openxmlformats.org/drawingml/2006/main">
            <a:off x="533400" y="2667000"/>
            <a:ext cx="66675" cy="2381250"/>
          </a:xfrm>
          <a:prstGeom xmlns:a="http://schemas.openxmlformats.org/drawingml/2006/main" prst="rect">
            <a:avLst/>
          </a:prstGeom>
          <a:solidFill xmlns:a="http://schemas.openxmlformats.org/drawingml/2006/main">
            <a:srgbClr val="17896B"/>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5B62C2BC-E873-436F-9A90-9E9AEA1731E5}"/>
              </a:ext>
            </a:extLst>
          </p:cNvPr>
          <p:cNvSpPr>
            <a:spLocks xmlns:a="http://schemas.openxmlformats.org/drawingml/2006/main" noGrp="1"/>
          </p:cNvSpPr>
          <p:nvPr/>
        </p:nvSpPr>
        <p:spPr>
          <a:xfrm xmlns:a="http://schemas.openxmlformats.org/drawingml/2006/main">
            <a:off x="762000" y="28575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Dónde es fuerte</a:t>
            </a:r>
          </a:p>
        </p:txBody>
      </p:sp>
      <p:sp>
        <p:nvSpPr>
          <p:cNvPr id="10" name="">
            <a:extLst xmlns:a="http://schemas.openxmlformats.org/drawingml/2006/main">
              <a:ext uri="{FF2B5EF4-FFF2-40B4-BE49-F238E27FC236}">
                <a16:creationId xmlns:a16="http://schemas.microsoft.com/office/drawing/2014/main" id="{279B9A83-C210-47DF-92EB-624727231CD4}"/>
              </a:ext>
            </a:extLst>
          </p:cNvPr>
          <p:cNvSpPr>
            <a:spLocks xmlns:a="http://schemas.openxmlformats.org/drawingml/2006/main" noGrp="1"/>
          </p:cNvSpPr>
          <p:nvPr/>
        </p:nvSpPr>
        <p:spPr>
          <a:xfrm xmlns:a="http://schemas.openxmlformats.org/drawingml/2006/main">
            <a:off x="762000" y="3257550"/>
            <a:ext cx="481965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Una larga trayectoria operativa, una narrativa simple de pagos, costos de transacción relativamente bajos y similitud técnica con Bitcoin hacen que Litecoin sea fácil de entender como red de transferencias.</a:t>
            </a:r>
          </a:p>
        </p:txBody>
      </p:sp>
      <p:sp>
        <p:nvSpPr>
          <p:cNvPr id="11" name="">
            <a:extLst xmlns:a="http://schemas.openxmlformats.org/drawingml/2006/main">
              <a:ext uri="{FF2B5EF4-FFF2-40B4-BE49-F238E27FC236}">
                <a16:creationId xmlns:a16="http://schemas.microsoft.com/office/drawing/2014/main" id="{3206B72E-C929-48A4-AE2A-D6F74DBD991F}"/>
              </a:ext>
            </a:extLst>
          </p:cNvPr>
          <p:cNvSpPr>
            <a:spLocks xmlns:a="http://schemas.openxmlformats.org/drawingml/2006/main" noGrp="1"/>
          </p:cNvSpPr>
          <p:nvPr/>
        </p:nvSpPr>
        <p:spPr>
          <a:xfrm xmlns:a="http://schemas.openxmlformats.org/drawingml/2006/main">
            <a:off x="6419850" y="2667000"/>
            <a:ext cx="5238750" cy="2381250"/>
          </a:xfrm>
          <a:prstGeom xmlns:a="http://schemas.openxmlformats.org/drawingml/2006/main" prst="roundRect">
            <a:avLst>
              <a:gd name="adj" fmla="val 48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FC26B352-41D2-47DA-BD76-F3F3050F5AC4}"/>
              </a:ext>
            </a:extLst>
          </p:cNvPr>
          <p:cNvSpPr>
            <a:spLocks xmlns:a="http://schemas.openxmlformats.org/drawingml/2006/main" noGrp="1"/>
          </p:cNvSpPr>
          <p:nvPr/>
        </p:nvSpPr>
        <p:spPr>
          <a:xfrm xmlns:a="http://schemas.openxmlformats.org/drawingml/2006/main">
            <a:off x="6419850" y="2667000"/>
            <a:ext cx="66675" cy="2381250"/>
          </a:xfrm>
          <a:prstGeom xmlns:a="http://schemas.openxmlformats.org/drawingml/2006/main" prst="rect">
            <a:avLst/>
          </a:prstGeom>
          <a:solidFill xmlns:a="http://schemas.openxmlformats.org/drawingml/2006/main">
            <a:srgbClr val="D94C4C"/>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1565E02A-BC99-484B-90C3-9AD39A84481B}"/>
              </a:ext>
            </a:extLst>
          </p:cNvPr>
          <p:cNvSpPr>
            <a:spLocks xmlns:a="http://schemas.openxmlformats.org/drawingml/2006/main" noGrp="1"/>
          </p:cNvSpPr>
          <p:nvPr/>
        </p:nvSpPr>
        <p:spPr>
          <a:xfrm xmlns:a="http://schemas.openxmlformats.org/drawingml/2006/main">
            <a:off x="6648450" y="28575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Dónde es limitado</a:t>
            </a:r>
          </a:p>
        </p:txBody>
      </p:sp>
      <p:sp>
        <p:nvSpPr>
          <p:cNvPr id="14" name="">
            <a:extLst xmlns:a="http://schemas.openxmlformats.org/drawingml/2006/main">
              <a:ext uri="{FF2B5EF4-FFF2-40B4-BE49-F238E27FC236}">
                <a16:creationId xmlns:a16="http://schemas.microsoft.com/office/drawing/2014/main" id="{EDCBF445-C4D3-43F2-B6EB-EADA8AA92244}"/>
              </a:ext>
            </a:extLst>
          </p:cNvPr>
          <p:cNvSpPr>
            <a:spLocks xmlns:a="http://schemas.openxmlformats.org/drawingml/2006/main" noGrp="1"/>
          </p:cNvSpPr>
          <p:nvPr/>
        </p:nvSpPr>
        <p:spPr>
          <a:xfrm xmlns:a="http://schemas.openxmlformats.org/drawingml/2006/main">
            <a:off x="6648450" y="3257550"/>
            <a:ext cx="481965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275" b="0">
                <a:solidFill>
                  <a:srgbClr val="526173"/>
                </a:solidFill>
                <a:latin typeface="Helvetica Neue"/>
                <a:ea typeface="Helvetica Neue"/>
                <a:cs typeface="Helvetica Neue"/>
              </a:rPr>
              <a:t>Sus efectos de red, ecosistema de desarrolladores, liquidez, relevancia institucional y diversidad de aplicaciones son considerablemente menores que los de Bitcoin o Ethereum.</a:t>
            </a:r>
          </a:p>
        </p:txBody>
      </p:sp>
      <p:sp>
        <p:nvSpPr>
          <p:cNvPr id="15" name="">
            <a:extLst xmlns:a="http://schemas.openxmlformats.org/drawingml/2006/main">
              <a:ext uri="{FF2B5EF4-FFF2-40B4-BE49-F238E27FC236}">
                <a16:creationId xmlns:a16="http://schemas.microsoft.com/office/drawing/2014/main" id="{9E82E5F7-11D9-4E29-8A50-EDC590789240}"/>
              </a:ext>
            </a:extLst>
          </p:cNvPr>
          <p:cNvSpPr>
            <a:spLocks xmlns:a="http://schemas.openxmlformats.org/drawingml/2006/main" noGrp="1"/>
          </p:cNvSpPr>
          <p:nvPr/>
        </p:nvSpPr>
        <p:spPr>
          <a:xfrm xmlns:a="http://schemas.openxmlformats.org/drawingml/2006/main">
            <a:off x="533400" y="5476875"/>
            <a:ext cx="11125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350" b="1">
                <a:solidFill>
                  <a:srgbClr val="071525"/>
                </a:solidFill>
                <a:latin typeface="Helvetica Neue"/>
                <a:ea typeface="Helvetica Neue"/>
                <a:cs typeface="Helvetica Neue"/>
              </a:defRPr>
            </a:pPr>
            <a:r>
              <a:rPr sz="1100" b="1">
                <a:solidFill>
                  <a:srgbClr val="071525"/>
                </a:solidFill>
                <a:latin typeface="Helvetica Neue"/>
                <a:ea typeface="Helvetica Neue"/>
                <a:cs typeface="Helvetica Neue"/>
              </a:rPr>
              <a:t>Lección estratégica: la velocidad técnica por sí sola no crea liderazgo de plataforma; importan conjuntamente la liquidez, el presupuesto de seguridad, las integraciones, los desarrolladores, la gobernanza y la adopción de usuarios.</a:t>
            </a:r>
          </a:p>
        </p:txBody>
      </p:sp>
    </p:spTree>
    <p:extLst>
      <p:ext uri="{BB962C8B-B14F-4D97-AF65-F5344CB8AC3E}">
        <p14:creationId xmlns:p14="http://schemas.microsoft.com/office/powerpoint/2010/main" val="605513947"/>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A61DB2CF-4203-4C56-AFA5-338058B010EF}"/>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F1520594-5750-4462-B348-72810F1DC620}"/>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850" b="1">
                <a:solidFill>
                  <a:srgbClr val="111827"/>
                </a:solidFill>
                <a:latin typeface="Helvetica Neue"/>
                <a:ea typeface="Helvetica Neue"/>
                <a:cs typeface="Helvetica Neue"/>
              </a:rPr>
              <a:t>Hyperledger Fabric soporta redes empresariales gobernadas</a:t>
            </a:r>
          </a:p>
        </p:txBody>
      </p:sp>
      <p:cxnSp>
        <p:nvCxnSpPr>
          <p:cNvPr id="26"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F2EE80B1-3FF8-467C-8AC4-256ACF4015A5}"/>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1EB39D6C-A6F6-4931-92C8-A6B64074F402}"/>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12</a:t>
            </a:r>
          </a:p>
        </p:txBody>
      </p:sp>
      <p:sp>
        <p:nvSpPr>
          <p:cNvPr id="6" name="">
            <a:extLst xmlns:a="http://schemas.openxmlformats.org/drawingml/2006/main">
              <a:ext uri="{FF2B5EF4-FFF2-40B4-BE49-F238E27FC236}">
                <a16:creationId xmlns:a16="http://schemas.microsoft.com/office/drawing/2014/main" id="{970F7A45-BB9D-4F2E-87F4-64BB949E6DB9}"/>
              </a:ext>
            </a:extLst>
          </p:cNvPr>
          <p:cNvSpPr>
            <a:spLocks xmlns:a="http://schemas.openxmlformats.org/drawingml/2006/main" noGrp="1"/>
          </p:cNvSpPr>
          <p:nvPr/>
        </p:nvSpPr>
        <p:spPr>
          <a:xfrm xmlns:a="http://schemas.openxmlformats.org/drawingml/2006/main">
            <a:off x="533400" y="1381125"/>
            <a:ext cx="111252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Fabric es una plataforma de libro mayor distribuido permisionada en la que organizaciones, identidades, políticas, canales y smart contracts pueden configurarse para un consorcio específico.</a:t>
            </a:r>
          </a:p>
        </p:txBody>
      </p:sp>
      <p:sp>
        <p:nvSpPr>
          <p:cNvPr id="7" name="">
            <a:extLst xmlns:a="http://schemas.openxmlformats.org/drawingml/2006/main">
              <a:ext uri="{FF2B5EF4-FFF2-40B4-BE49-F238E27FC236}">
                <a16:creationId xmlns:a16="http://schemas.microsoft.com/office/drawing/2014/main" id="{C7619F0C-FB5B-457C-8E9E-26A6A43094F9}"/>
              </a:ext>
            </a:extLst>
          </p:cNvPr>
          <p:cNvSpPr>
            <a:spLocks xmlns:a="http://schemas.openxmlformats.org/drawingml/2006/main" noGrp="1"/>
          </p:cNvSpPr>
          <p:nvPr/>
        </p:nvSpPr>
        <p:spPr>
          <a:xfrm xmlns:a="http://schemas.openxmlformats.org/drawingml/2006/main">
            <a:off x="533400" y="2286000"/>
            <a:ext cx="52387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CA89B1BE-22E7-4EB6-84E0-C8A00CE86ADE}"/>
              </a:ext>
            </a:extLst>
          </p:cNvPr>
          <p:cNvSpPr>
            <a:spLocks xmlns:a="http://schemas.openxmlformats.org/drawingml/2006/main" noGrp="1"/>
          </p:cNvSpPr>
          <p:nvPr/>
        </p:nvSpPr>
        <p:spPr>
          <a:xfrm xmlns:a="http://schemas.openxmlformats.org/drawingml/2006/main">
            <a:off x="533400" y="2286000"/>
            <a:ext cx="66675" cy="1476375"/>
          </a:xfrm>
          <a:prstGeom xmlns:a="http://schemas.openxmlformats.org/drawingml/2006/main" prst="rect">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72096741-7274-4FC3-B571-BC1FC167BCAF}"/>
              </a:ext>
            </a:extLst>
          </p:cNvPr>
          <p:cNvSpPr>
            <a:spLocks xmlns:a="http://schemas.openxmlformats.org/drawingml/2006/main" noGrp="1"/>
          </p:cNvSpPr>
          <p:nvPr/>
        </p:nvSpPr>
        <p:spPr>
          <a:xfrm xmlns:a="http://schemas.openxmlformats.org/drawingml/2006/main">
            <a:off x="762000" y="24765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Identidades conocidas</a:t>
            </a:r>
          </a:p>
        </p:txBody>
      </p:sp>
      <p:sp>
        <p:nvSpPr>
          <p:cNvPr id="10" name="">
            <a:extLst xmlns:a="http://schemas.openxmlformats.org/drawingml/2006/main">
              <a:ext uri="{FF2B5EF4-FFF2-40B4-BE49-F238E27FC236}">
                <a16:creationId xmlns:a16="http://schemas.microsoft.com/office/drawing/2014/main" id="{5B7025CD-0F67-4039-9862-417024BBBAAB}"/>
              </a:ext>
            </a:extLst>
          </p:cNvPr>
          <p:cNvSpPr>
            <a:spLocks xmlns:a="http://schemas.openxmlformats.org/drawingml/2006/main" noGrp="1"/>
          </p:cNvSpPr>
          <p:nvPr/>
        </p:nvSpPr>
        <p:spPr>
          <a:xfrm xmlns:a="http://schemas.openxmlformats.org/drawingml/2006/main">
            <a:off x="762000" y="2876550"/>
            <a:ext cx="48196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Los proveedores de servicios de membresía vinculan a los participantes con identidades organizacionales verificables.</a:t>
            </a:r>
          </a:p>
        </p:txBody>
      </p:sp>
      <p:sp>
        <p:nvSpPr>
          <p:cNvPr id="11" name="">
            <a:extLst xmlns:a="http://schemas.openxmlformats.org/drawingml/2006/main">
              <a:ext uri="{FF2B5EF4-FFF2-40B4-BE49-F238E27FC236}">
                <a16:creationId xmlns:a16="http://schemas.microsoft.com/office/drawing/2014/main" id="{F15F6914-CFC9-4DF7-80D9-9D7A643597EC}"/>
              </a:ext>
            </a:extLst>
          </p:cNvPr>
          <p:cNvSpPr>
            <a:spLocks xmlns:a="http://schemas.openxmlformats.org/drawingml/2006/main" noGrp="1"/>
          </p:cNvSpPr>
          <p:nvPr/>
        </p:nvSpPr>
        <p:spPr>
          <a:xfrm xmlns:a="http://schemas.openxmlformats.org/drawingml/2006/main">
            <a:off x="6096000" y="2286000"/>
            <a:ext cx="52387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CA2F1584-4423-4CD1-80DA-CF5D82B84EAE}"/>
              </a:ext>
            </a:extLst>
          </p:cNvPr>
          <p:cNvSpPr>
            <a:spLocks xmlns:a="http://schemas.openxmlformats.org/drawingml/2006/main" noGrp="1"/>
          </p:cNvSpPr>
          <p:nvPr/>
        </p:nvSpPr>
        <p:spPr>
          <a:xfrm xmlns:a="http://schemas.openxmlformats.org/drawingml/2006/main">
            <a:off x="6096000" y="2286000"/>
            <a:ext cx="66675" cy="1476375"/>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719EECA8-7434-42E2-864F-CF0776EABF8A}"/>
              </a:ext>
            </a:extLst>
          </p:cNvPr>
          <p:cNvSpPr>
            <a:spLocks xmlns:a="http://schemas.openxmlformats.org/drawingml/2006/main" noGrp="1"/>
          </p:cNvSpPr>
          <p:nvPr/>
        </p:nvSpPr>
        <p:spPr>
          <a:xfrm xmlns:a="http://schemas.openxmlformats.org/drawingml/2006/main">
            <a:off x="6324600" y="24765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Arquitectura modular</a:t>
            </a:r>
          </a:p>
        </p:txBody>
      </p:sp>
      <p:sp>
        <p:nvSpPr>
          <p:cNvPr id="14" name="">
            <a:extLst xmlns:a="http://schemas.openxmlformats.org/drawingml/2006/main">
              <a:ext uri="{FF2B5EF4-FFF2-40B4-BE49-F238E27FC236}">
                <a16:creationId xmlns:a16="http://schemas.microsoft.com/office/drawing/2014/main" id="{E21C164E-36BA-4323-8365-DB7A0F69312C}"/>
              </a:ext>
            </a:extLst>
          </p:cNvPr>
          <p:cNvSpPr>
            <a:spLocks xmlns:a="http://schemas.openxmlformats.org/drawingml/2006/main" noGrp="1"/>
          </p:cNvSpPr>
          <p:nvPr/>
        </p:nvSpPr>
        <p:spPr>
          <a:xfrm xmlns:a="http://schemas.openxmlformats.org/drawingml/2006/main">
            <a:off x="6324600" y="2876550"/>
            <a:ext cx="48196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El consenso, la identidad, las bases de datos y la lógica de aplicación pueden seleccionarse para cumplir requisitos empresariales.</a:t>
            </a:r>
          </a:p>
        </p:txBody>
      </p:sp>
      <p:sp>
        <p:nvSpPr>
          <p:cNvPr id="15" name="">
            <a:extLst xmlns:a="http://schemas.openxmlformats.org/drawingml/2006/main">
              <a:ext uri="{FF2B5EF4-FFF2-40B4-BE49-F238E27FC236}">
                <a16:creationId xmlns:a16="http://schemas.microsoft.com/office/drawing/2014/main" id="{BC9FC3E0-5535-4738-9634-F3FCC1673F64}"/>
              </a:ext>
            </a:extLst>
          </p:cNvPr>
          <p:cNvSpPr>
            <a:spLocks xmlns:a="http://schemas.openxmlformats.org/drawingml/2006/main" noGrp="1"/>
          </p:cNvSpPr>
          <p:nvPr/>
        </p:nvSpPr>
        <p:spPr>
          <a:xfrm xmlns:a="http://schemas.openxmlformats.org/drawingml/2006/main">
            <a:off x="533400" y="4000500"/>
            <a:ext cx="52387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6" name="">
            <a:extLst xmlns:a="http://schemas.openxmlformats.org/drawingml/2006/main">
              <a:ext uri="{FF2B5EF4-FFF2-40B4-BE49-F238E27FC236}">
                <a16:creationId xmlns:a16="http://schemas.microsoft.com/office/drawing/2014/main" id="{0496B6CB-2351-4587-AEE8-4FFCE1E55723}"/>
              </a:ext>
            </a:extLst>
          </p:cNvPr>
          <p:cNvSpPr>
            <a:spLocks xmlns:a="http://schemas.openxmlformats.org/drawingml/2006/main" noGrp="1"/>
          </p:cNvSpPr>
          <p:nvPr/>
        </p:nvSpPr>
        <p:spPr>
          <a:xfrm xmlns:a="http://schemas.openxmlformats.org/drawingml/2006/main">
            <a:off x="533400" y="4000500"/>
            <a:ext cx="66675" cy="1476375"/>
          </a:xfrm>
          <a:prstGeom xmlns:a="http://schemas.openxmlformats.org/drawingml/2006/main" prst="rect">
            <a:avLst/>
          </a:prstGeom>
          <a:solidFill xmlns:a="http://schemas.openxmlformats.org/drawingml/2006/main">
            <a:srgbClr val="17896B"/>
          </a:solidFill>
          <a:ln xmlns:a="http://schemas.openxmlformats.org/drawingml/2006/main" w="0">
            <a:noFill/>
            <a:prstDash val="solid"/>
          </a:ln>
        </p:spPr>
        <p:txBody xmlns:a="http://schemas.openxmlformats.org/drawingml/2006/main">
          <a:bodyPr/>
          <a:p/>
        </p:txBody>
      </p:sp>
      <p:sp>
        <p:nvSpPr>
          <p:cNvPr id="17" name="">
            <a:extLst xmlns:a="http://schemas.openxmlformats.org/drawingml/2006/main">
              <a:ext uri="{FF2B5EF4-FFF2-40B4-BE49-F238E27FC236}">
                <a16:creationId xmlns:a16="http://schemas.microsoft.com/office/drawing/2014/main" id="{9E66F397-0A16-487C-830C-DD61F1B01713}"/>
              </a:ext>
            </a:extLst>
          </p:cNvPr>
          <p:cNvSpPr>
            <a:spLocks xmlns:a="http://schemas.openxmlformats.org/drawingml/2006/main" noGrp="1"/>
          </p:cNvSpPr>
          <p:nvPr/>
        </p:nvSpPr>
        <p:spPr>
          <a:xfrm xmlns:a="http://schemas.openxmlformats.org/drawingml/2006/main">
            <a:off x="762000" y="41910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Privacidad selectiva</a:t>
            </a:r>
          </a:p>
        </p:txBody>
      </p:sp>
      <p:sp>
        <p:nvSpPr>
          <p:cNvPr id="18" name="">
            <a:extLst xmlns:a="http://schemas.openxmlformats.org/drawingml/2006/main">
              <a:ext uri="{FF2B5EF4-FFF2-40B4-BE49-F238E27FC236}">
                <a16:creationId xmlns:a16="http://schemas.microsoft.com/office/drawing/2014/main" id="{388C4627-8E9C-4B01-90D7-94CD33CD9ADC}"/>
              </a:ext>
            </a:extLst>
          </p:cNvPr>
          <p:cNvSpPr>
            <a:spLocks xmlns:a="http://schemas.openxmlformats.org/drawingml/2006/main" noGrp="1"/>
          </p:cNvSpPr>
          <p:nvPr/>
        </p:nvSpPr>
        <p:spPr>
          <a:xfrm xmlns:a="http://schemas.openxmlformats.org/drawingml/2006/main">
            <a:off x="762000" y="4591050"/>
            <a:ext cx="48196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Los canales y las colecciones de datos privados limitan qué organizaciones pueden ver información sensible.</a:t>
            </a:r>
          </a:p>
        </p:txBody>
      </p:sp>
      <p:sp>
        <p:nvSpPr>
          <p:cNvPr id="19" name="">
            <a:extLst xmlns:a="http://schemas.openxmlformats.org/drawingml/2006/main">
              <a:ext uri="{FF2B5EF4-FFF2-40B4-BE49-F238E27FC236}">
                <a16:creationId xmlns:a16="http://schemas.microsoft.com/office/drawing/2014/main" id="{0E06EA2E-9482-4774-B7DB-FEB5711C7C58}"/>
              </a:ext>
            </a:extLst>
          </p:cNvPr>
          <p:cNvSpPr>
            <a:spLocks xmlns:a="http://schemas.openxmlformats.org/drawingml/2006/main" noGrp="1"/>
          </p:cNvSpPr>
          <p:nvPr/>
        </p:nvSpPr>
        <p:spPr>
          <a:xfrm xmlns:a="http://schemas.openxmlformats.org/drawingml/2006/main">
            <a:off x="6096000" y="4000500"/>
            <a:ext cx="52387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0" name="">
            <a:extLst xmlns:a="http://schemas.openxmlformats.org/drawingml/2006/main">
              <a:ext uri="{FF2B5EF4-FFF2-40B4-BE49-F238E27FC236}">
                <a16:creationId xmlns:a16="http://schemas.microsoft.com/office/drawing/2014/main" id="{51336FAA-607F-4E20-86AF-A7CBAA4B6747}"/>
              </a:ext>
            </a:extLst>
          </p:cNvPr>
          <p:cNvSpPr>
            <a:spLocks xmlns:a="http://schemas.openxmlformats.org/drawingml/2006/main" noGrp="1"/>
          </p:cNvSpPr>
          <p:nvPr/>
        </p:nvSpPr>
        <p:spPr>
          <a:xfrm xmlns:a="http://schemas.openxmlformats.org/drawingml/2006/main">
            <a:off x="6096000" y="4000500"/>
            <a:ext cx="66675" cy="1476375"/>
          </a:xfrm>
          <a:prstGeom xmlns:a="http://schemas.openxmlformats.org/drawingml/2006/main" prst="rect">
            <a:avLst/>
          </a:prstGeom>
          <a:solidFill xmlns:a="http://schemas.openxmlformats.org/drawingml/2006/main">
            <a:srgbClr val="0D243B"/>
          </a:solidFill>
          <a:ln xmlns:a="http://schemas.openxmlformats.org/drawingml/2006/main" w="0">
            <a:noFill/>
            <a:prstDash val="solid"/>
          </a:ln>
        </p:spPr>
        <p:txBody xmlns:a="http://schemas.openxmlformats.org/drawingml/2006/main">
          <a:bodyPr/>
          <a:p/>
        </p:txBody>
      </p:sp>
      <p:sp>
        <p:nvSpPr>
          <p:cNvPr id="21" name="">
            <a:extLst xmlns:a="http://schemas.openxmlformats.org/drawingml/2006/main">
              <a:ext uri="{FF2B5EF4-FFF2-40B4-BE49-F238E27FC236}">
                <a16:creationId xmlns:a16="http://schemas.microsoft.com/office/drawing/2014/main" id="{8B6979DA-7040-48A9-A9EA-64A594745457}"/>
              </a:ext>
            </a:extLst>
          </p:cNvPr>
          <p:cNvSpPr>
            <a:spLocks xmlns:a="http://schemas.openxmlformats.org/drawingml/2006/main" noGrp="1"/>
          </p:cNvSpPr>
          <p:nvPr/>
        </p:nvSpPr>
        <p:spPr>
          <a:xfrm xmlns:a="http://schemas.openxmlformats.org/drawingml/2006/main">
            <a:off x="6324600" y="4191000"/>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Ejecución gobernada</a:t>
            </a:r>
          </a:p>
        </p:txBody>
      </p:sp>
      <p:sp>
        <p:nvSpPr>
          <p:cNvPr id="22" name="">
            <a:extLst xmlns:a="http://schemas.openxmlformats.org/drawingml/2006/main">
              <a:ext uri="{FF2B5EF4-FFF2-40B4-BE49-F238E27FC236}">
                <a16:creationId xmlns:a16="http://schemas.microsoft.com/office/drawing/2014/main" id="{B54ABD63-B994-4DE9-8F4C-7DBFE5DACE4B}"/>
              </a:ext>
            </a:extLst>
          </p:cNvPr>
          <p:cNvSpPr>
            <a:spLocks xmlns:a="http://schemas.openxmlformats.org/drawingml/2006/main" noGrp="1"/>
          </p:cNvSpPr>
          <p:nvPr/>
        </p:nvSpPr>
        <p:spPr>
          <a:xfrm xmlns:a="http://schemas.openxmlformats.org/drawingml/2006/main">
            <a:off x="6324600" y="4591050"/>
            <a:ext cx="48196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Las políticas definen quién puede respaldar transacciones, administrar la red y actualizar reglas compartidas.</a:t>
            </a:r>
          </a:p>
        </p:txBody>
      </p:sp>
      <p:sp>
        <p:nvSpPr>
          <p:cNvPr id="23" name="">
            <a:extLst xmlns:a="http://schemas.openxmlformats.org/drawingml/2006/main">
              <a:ext uri="{FF2B5EF4-FFF2-40B4-BE49-F238E27FC236}">
                <a16:creationId xmlns:a16="http://schemas.microsoft.com/office/drawing/2014/main" id="{066F61C4-BAA8-4546-B2E1-004FDFD381E1}"/>
              </a:ext>
            </a:extLst>
          </p:cNvPr>
          <p:cNvSpPr>
            <a:spLocks xmlns:a="http://schemas.openxmlformats.org/drawingml/2006/main" noGrp="1"/>
          </p:cNvSpPr>
          <p:nvPr/>
        </p:nvSpPr>
        <p:spPr>
          <a:xfrm xmlns:a="http://schemas.openxmlformats.org/drawingml/2006/main">
            <a:off x="533400" y="5638800"/>
            <a:ext cx="111252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350" b="1">
                <a:solidFill>
                  <a:srgbClr val="071525"/>
                </a:solidFill>
                <a:latin typeface="Helvetica Neue"/>
                <a:ea typeface="Helvetica Neue"/>
                <a:cs typeface="Helvetica Neue"/>
              </a:defRPr>
            </a:pPr>
            <a:r>
              <a:rPr sz="1200" b="1">
                <a:solidFill>
                  <a:srgbClr val="071525"/>
                </a:solidFill>
                <a:latin typeface="Helvetica Neue"/>
                <a:ea typeface="Helvetica Neue"/>
                <a:cs typeface="Helvetica Neue"/>
              </a:rPr>
              <a:t>Mejor ajuste: flujos de trabajo de consorcio donde los participantes son identificables y requieren privacidad, auditabilidad y gobernanza institucional explícita.</a:t>
            </a:r>
          </a:p>
        </p:txBody>
      </p:sp>
    </p:spTree>
    <p:extLst>
      <p:ext uri="{BB962C8B-B14F-4D97-AF65-F5344CB8AC3E}">
        <p14:creationId xmlns:p14="http://schemas.microsoft.com/office/powerpoint/2010/main" val="2017075118"/>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940B2750-3714-4813-AAE0-601A114052DC}"/>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F4AAC52C-B095-48E8-8FF6-54507A0C6240}"/>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400" b="1">
                <a:solidFill>
                  <a:srgbClr val="111827"/>
                </a:solidFill>
                <a:latin typeface="Helvetica Neue"/>
                <a:ea typeface="Helvetica Neue"/>
                <a:cs typeface="Helvetica Neue"/>
              </a:rPr>
              <a:t>Corda comparte los hechos de una transacción solo con las partes relevantes</a:t>
            </a:r>
          </a:p>
        </p:txBody>
      </p:sp>
      <p:cxnSp>
        <p:nvCxnSpPr>
          <p:cNvPr id="19"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8B6F5F4E-A16F-4605-8288-DAD68D952BDA}"/>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F680253A-9409-441F-914B-7B3AEA9D3275}"/>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13</a:t>
            </a:r>
          </a:p>
        </p:txBody>
      </p:sp>
      <p:sp>
        <p:nvSpPr>
          <p:cNvPr id="6" name="">
            <a:extLst xmlns:a="http://schemas.openxmlformats.org/drawingml/2006/main">
              <a:ext uri="{FF2B5EF4-FFF2-40B4-BE49-F238E27FC236}">
                <a16:creationId xmlns:a16="http://schemas.microsoft.com/office/drawing/2014/main" id="{060EFF03-00D2-4848-8312-1A62D3C77769}"/>
              </a:ext>
            </a:extLst>
          </p:cNvPr>
          <p:cNvSpPr>
            <a:spLocks xmlns:a="http://schemas.openxmlformats.org/drawingml/2006/main" noGrp="1"/>
          </p:cNvSpPr>
          <p:nvPr/>
        </p:nvSpPr>
        <p:spPr>
          <a:xfrm xmlns:a="http://schemas.openxmlformats.org/drawingml/2006/main">
            <a:off x="533400" y="1381125"/>
            <a:ext cx="111252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Corda es una plataforma DLT permisionada desarrollada para transacciones comerciales reguladas. Su modelo de datos se centra en participantes identificables, estados contractuales e intercambio controlado de información.</a:t>
            </a:r>
          </a:p>
        </p:txBody>
      </p:sp>
      <p:sp>
        <p:nvSpPr>
          <p:cNvPr id="7" name="">
            <a:extLst xmlns:a="http://schemas.openxmlformats.org/drawingml/2006/main">
              <a:ext uri="{FF2B5EF4-FFF2-40B4-BE49-F238E27FC236}">
                <a16:creationId xmlns:a16="http://schemas.microsoft.com/office/drawing/2014/main" id="{3B3AE281-216B-4C22-8EB8-C71C94722E4A}"/>
              </a:ext>
            </a:extLst>
          </p:cNvPr>
          <p:cNvSpPr>
            <a:spLocks xmlns:a="http://schemas.openxmlformats.org/drawingml/2006/main" noGrp="1"/>
          </p:cNvSpPr>
          <p:nvPr/>
        </p:nvSpPr>
        <p:spPr>
          <a:xfrm xmlns:a="http://schemas.openxmlformats.org/drawingml/2006/main">
            <a:off x="533400" y="2333625"/>
            <a:ext cx="5238750" cy="2381250"/>
          </a:xfrm>
          <a:prstGeom xmlns:a="http://schemas.openxmlformats.org/drawingml/2006/main" prst="roundRect">
            <a:avLst>
              <a:gd name="adj" fmla="val 48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49E0A345-10E8-47E5-BB40-AFBF00A71FFA}"/>
              </a:ext>
            </a:extLst>
          </p:cNvPr>
          <p:cNvSpPr>
            <a:spLocks xmlns:a="http://schemas.openxmlformats.org/drawingml/2006/main" noGrp="1"/>
          </p:cNvSpPr>
          <p:nvPr/>
        </p:nvSpPr>
        <p:spPr>
          <a:xfrm xmlns:a="http://schemas.openxmlformats.org/drawingml/2006/main">
            <a:off x="533400" y="2333625"/>
            <a:ext cx="66675" cy="2381250"/>
          </a:xfrm>
          <a:prstGeom xmlns:a="http://schemas.openxmlformats.org/drawingml/2006/main" prst="rect">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3D9FE9F7-F48D-4B4D-87D3-1F1A95B7A041}"/>
              </a:ext>
            </a:extLst>
          </p:cNvPr>
          <p:cNvSpPr>
            <a:spLocks xmlns:a="http://schemas.openxmlformats.org/drawingml/2006/main" noGrp="1"/>
          </p:cNvSpPr>
          <p:nvPr/>
        </p:nvSpPr>
        <p:spPr>
          <a:xfrm xmlns:a="http://schemas.openxmlformats.org/drawingml/2006/main">
            <a:off x="762000" y="2524125"/>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Datos según necesidad de conocimiento</a:t>
            </a:r>
          </a:p>
        </p:txBody>
      </p:sp>
      <p:sp>
        <p:nvSpPr>
          <p:cNvPr id="10" name="">
            <a:extLst xmlns:a="http://schemas.openxmlformats.org/drawingml/2006/main">
              <a:ext uri="{FF2B5EF4-FFF2-40B4-BE49-F238E27FC236}">
                <a16:creationId xmlns:a16="http://schemas.microsoft.com/office/drawing/2014/main" id="{36741672-AEA2-496A-AE49-C53B28A3F0BA}"/>
              </a:ext>
            </a:extLst>
          </p:cNvPr>
          <p:cNvSpPr>
            <a:spLocks xmlns:a="http://schemas.openxmlformats.org/drawingml/2006/main" noGrp="1"/>
          </p:cNvSpPr>
          <p:nvPr/>
        </p:nvSpPr>
        <p:spPr>
          <a:xfrm xmlns:a="http://schemas.openxmlformats.org/drawingml/2006/main">
            <a:off x="762000" y="2924175"/>
            <a:ext cx="481965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A diferencia de los libros mayores públicos de difusión general, la información transaccional puede compartirse entre las partes relevantes y los servicios de validación requeridos, no con todos los miembros de la red.</a:t>
            </a:r>
          </a:p>
        </p:txBody>
      </p:sp>
      <p:sp>
        <p:nvSpPr>
          <p:cNvPr id="11" name="">
            <a:extLst xmlns:a="http://schemas.openxmlformats.org/drawingml/2006/main">
              <a:ext uri="{FF2B5EF4-FFF2-40B4-BE49-F238E27FC236}">
                <a16:creationId xmlns:a16="http://schemas.microsoft.com/office/drawing/2014/main" id="{103A1C63-3B63-46DE-9BD5-BCE45237375A}"/>
              </a:ext>
            </a:extLst>
          </p:cNvPr>
          <p:cNvSpPr>
            <a:spLocks xmlns:a="http://schemas.openxmlformats.org/drawingml/2006/main" noGrp="1"/>
          </p:cNvSpPr>
          <p:nvPr/>
        </p:nvSpPr>
        <p:spPr>
          <a:xfrm xmlns:a="http://schemas.openxmlformats.org/drawingml/2006/main">
            <a:off x="6419850" y="2333625"/>
            <a:ext cx="5238750" cy="2381250"/>
          </a:xfrm>
          <a:prstGeom xmlns:a="http://schemas.openxmlformats.org/drawingml/2006/main" prst="roundRect">
            <a:avLst>
              <a:gd name="adj" fmla="val 48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34B27DE4-1A3C-4BEF-9F9D-B5BF1B2261A6}"/>
              </a:ext>
            </a:extLst>
          </p:cNvPr>
          <p:cNvSpPr>
            <a:spLocks xmlns:a="http://schemas.openxmlformats.org/drawingml/2006/main" noGrp="1"/>
          </p:cNvSpPr>
          <p:nvPr/>
        </p:nvSpPr>
        <p:spPr>
          <a:xfrm xmlns:a="http://schemas.openxmlformats.org/drawingml/2006/main">
            <a:off x="6419850" y="2333625"/>
            <a:ext cx="66675" cy="2381250"/>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52645584-D9E3-4E53-A5B0-B600D6C4B869}"/>
              </a:ext>
            </a:extLst>
          </p:cNvPr>
          <p:cNvSpPr>
            <a:spLocks xmlns:a="http://schemas.openxmlformats.org/drawingml/2006/main" noGrp="1"/>
          </p:cNvSpPr>
          <p:nvPr/>
        </p:nvSpPr>
        <p:spPr>
          <a:xfrm xmlns:a="http://schemas.openxmlformats.org/drawingml/2006/main">
            <a:off x="6648450" y="2524125"/>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Transiciones de estado</a:t>
            </a:r>
          </a:p>
        </p:txBody>
      </p:sp>
      <p:sp>
        <p:nvSpPr>
          <p:cNvPr id="14" name="">
            <a:extLst xmlns:a="http://schemas.openxmlformats.org/drawingml/2006/main">
              <a:ext uri="{FF2B5EF4-FFF2-40B4-BE49-F238E27FC236}">
                <a16:creationId xmlns:a16="http://schemas.microsoft.com/office/drawing/2014/main" id="{A7FC42B1-CD07-4A1C-BB04-F9F964D22DE7}"/>
              </a:ext>
            </a:extLst>
          </p:cNvPr>
          <p:cNvSpPr>
            <a:spLocks xmlns:a="http://schemas.openxmlformats.org/drawingml/2006/main" noGrp="1"/>
          </p:cNvSpPr>
          <p:nvPr/>
        </p:nvSpPr>
        <p:spPr>
          <a:xfrm xmlns:a="http://schemas.openxmlformats.org/drawingml/2006/main">
            <a:off x="6648450" y="2924175"/>
            <a:ext cx="481965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Las transacciones consumen estados inmutables existentes y crean nuevos estados. La lógica contractual verifica si una transición propuesta sigue las reglas acordadas.</a:t>
            </a:r>
          </a:p>
        </p:txBody>
      </p:sp>
      <p:sp>
        <p:nvSpPr>
          <p:cNvPr id="15" name="">
            <a:extLst xmlns:a="http://schemas.openxmlformats.org/drawingml/2006/main">
              <a:ext uri="{FF2B5EF4-FFF2-40B4-BE49-F238E27FC236}">
                <a16:creationId xmlns:a16="http://schemas.microsoft.com/office/drawing/2014/main" id="{C654659E-5DBD-41BD-AC29-3229EA08246E}"/>
              </a:ext>
            </a:extLst>
          </p:cNvPr>
          <p:cNvSpPr>
            <a:spLocks xmlns:a="http://schemas.openxmlformats.org/drawingml/2006/main" noGrp="1"/>
          </p:cNvSpPr>
          <p:nvPr/>
        </p:nvSpPr>
        <p:spPr>
          <a:xfrm xmlns:a="http://schemas.openxmlformats.org/drawingml/2006/main">
            <a:off x="533400" y="5143500"/>
            <a:ext cx="11125200" cy="819150"/>
          </a:xfrm>
          <a:prstGeom xmlns:a="http://schemas.openxmlformats.org/drawingml/2006/main" prst="roundRect">
            <a:avLst>
              <a:gd name="adj" fmla="val 13953"/>
            </a:avLst>
          </a:prstGeom>
          <a:solidFill xmlns:a="http://schemas.openxmlformats.org/drawingml/2006/main">
            <a:srgbClr val="071525"/>
          </a:solidFill>
          <a:ln xmlns:a="http://schemas.openxmlformats.org/drawingml/2006/main" w="0">
            <a:noFill/>
            <a:prstDash val="solid"/>
          </a:ln>
        </p:spPr>
        <p:txBody xmlns:a="http://schemas.openxmlformats.org/drawingml/2006/main">
          <a:bodyPr/>
          <a:p/>
        </p:txBody>
      </p:sp>
      <p:sp>
        <p:nvSpPr>
          <p:cNvPr id="16" name="">
            <a:extLst xmlns:a="http://schemas.openxmlformats.org/drawingml/2006/main">
              <a:ext uri="{FF2B5EF4-FFF2-40B4-BE49-F238E27FC236}">
                <a16:creationId xmlns:a16="http://schemas.microsoft.com/office/drawing/2014/main" id="{69D2FEAD-0443-4005-AFED-5398307B67C5}"/>
              </a:ext>
            </a:extLst>
          </p:cNvPr>
          <p:cNvSpPr>
            <a:spLocks xmlns:a="http://schemas.openxmlformats.org/drawingml/2006/main" noGrp="1"/>
          </p:cNvSpPr>
          <p:nvPr/>
        </p:nvSpPr>
        <p:spPr>
          <a:xfrm xmlns:a="http://schemas.openxmlformats.org/drawingml/2006/main">
            <a:off x="800100" y="5353050"/>
            <a:ext cx="105918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FFFFFF"/>
                </a:solidFill>
                <a:latin typeface="Helvetica Neue"/>
                <a:ea typeface="Helvetica Neue"/>
                <a:cs typeface="Helvetica Neue"/>
              </a:defRPr>
            </a:pPr>
            <a:r>
              <a:rPr sz="1200" b="1">
                <a:solidFill>
                  <a:srgbClr val="FFFFFF"/>
                </a:solidFill>
                <a:latin typeface="Helvetica Neue"/>
                <a:ea typeface="Helvetica Neue"/>
                <a:cs typeface="Helvetica Neue"/>
              </a:rPr>
              <a:t>Mejor ajuste: acuerdos financieros, financiación del comercio, seguros y procesos de cadena de suministro que requieren confidencialidad, identidad legal e integración con instituciones existentes.</a:t>
            </a:r>
          </a:p>
        </p:txBody>
      </p:sp>
    </p:spTree>
    <p:extLst>
      <p:ext uri="{BB962C8B-B14F-4D97-AF65-F5344CB8AC3E}">
        <p14:creationId xmlns:p14="http://schemas.microsoft.com/office/powerpoint/2010/main" val="1644573819"/>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8315B89-7E7C-4D12-B01F-1E13794BADE5}"/>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766FCF90-269A-4EB8-91CC-F04965246387}"/>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El caso de uso determina la plataforma blockchain adecuada</a:t>
            </a:r>
          </a:p>
        </p:txBody>
      </p:sp>
      <p:cxnSp>
        <p:nvCxnSpPr>
          <p:cNvPr id="11"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90CA7BB6-42DC-4A9E-B4D3-63BFBF0DF996}"/>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0A5AC151-1B36-450E-A9A4-E35C333C1E18}"/>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14</a:t>
            </a:r>
          </a:p>
        </p:txBody>
      </p:sp>
      <p:sp>
        <p:nvSpPr>
          <p:cNvPr id="6" name="">
            <a:extLst xmlns:a="http://schemas.openxmlformats.org/drawingml/2006/main">
              <a:ext uri="{FF2B5EF4-FFF2-40B4-BE49-F238E27FC236}">
                <a16:creationId xmlns:a16="http://schemas.microsoft.com/office/drawing/2014/main" id="{4D5CECEE-FDE0-4446-BD64-BFB9BCB24DE2}"/>
              </a:ext>
            </a:extLst>
          </p:cNvPr>
          <p:cNvSpPr>
            <a:spLocks xmlns:a="http://schemas.openxmlformats.org/drawingml/2006/main" noGrp="1"/>
          </p:cNvSpPr>
          <p:nvPr/>
        </p:nvSpPr>
        <p:spPr>
          <a:xfrm xmlns:a="http://schemas.openxmlformats.org/drawingml/2006/main">
            <a:off x="533400" y="1333500"/>
            <a:ext cx="111252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La comparación siguiente se centra en el ajuste estratégico, no en un ranking. Cada plataforma optimiza una combinación distinta de apertura, programabilidad, privacidad y gobernanza.</a:t>
            </a:r>
          </a:p>
        </p:txBody>
      </p:sp>
      <p:graphicFrame>
        <p:nvGraphicFramePr>
          <p:cNvPr id="15" name=""/>
          <p:cNvGraphicFramePr/>
          <p:nvPr/>
        </p:nvGraphicFramePr>
        <p:xfrm>
          <a:off xmlns:a="http://schemas.openxmlformats.org/drawingml/2006/main" x="533400" y="2047875"/>
          <a:ext xmlns:a="http://schemas.openxmlformats.org/drawingml/2006/main" cx="11125200" cy="3695700"/>
        </p:xfrm>
        <a:graphic xmlns:a="http://schemas.openxmlformats.org/drawingml/2006/main">
          <a:graphicData uri="http://schemas.openxmlformats.org/drawingml/2006/table">
            <a:tbl>
              <a:tblPr/>
              <a:tblGrid>
                <a:gridCol w="1238250"/>
                <a:gridCol w="1143000"/>
                <a:gridCol w="2000250"/>
                <a:gridCol w="2190750"/>
                <a:gridCol w="1714500"/>
                <a:gridCol w="2838450"/>
              </a:tblGrid>
              <a:tr h="615950">
                <a:tc>
                  <a:txBody>
                    <a:bodyPr/>
                    <a:lstStyle/>
                    <a:p>
                      <a:r>
                        <a:rPr sz="900" b="1">
                          <a:solidFill>
                            <a:srgbClr val="FFFFFF"/>
                          </a:solidFill>
                        </a:rPr>
                        <a:t>Plataforma</a:t>
                      </a:r>
                    </a:p>
                  </a:txBody>
                  <a:tcPr marL="91440" marR="91440" marT="45720" marB="45720">
                    <a:solidFill>
                      <a:srgbClr val="071525"/>
                    </a:solidFill>
                  </a:tcPr>
                </a:tc>
                <a:tc>
                  <a:txBody>
                    <a:bodyPr/>
                    <a:lstStyle/>
                    <a:p>
                      <a:r>
                        <a:rPr sz="1050" b="1">
                          <a:solidFill>
                            <a:srgbClr val="FFFFFF"/>
                          </a:solidFill>
                        </a:rPr>
                        <a:t>Acceso</a:t>
                      </a:r>
                    </a:p>
                  </a:txBody>
                  <a:tcPr marL="91440" marR="91440" marT="45720" marB="45720">
                    <a:solidFill>
                      <a:srgbClr val="071525"/>
                    </a:solidFill>
                  </a:tcPr>
                </a:tc>
                <a:tc>
                  <a:txBody>
                    <a:bodyPr/>
                    <a:lstStyle/>
                    <a:p>
                      <a:r>
                        <a:rPr sz="900" b="1">
                          <a:solidFill>
                            <a:srgbClr val="FFFFFF"/>
                          </a:solidFill>
                        </a:rPr>
                        <a:t>Propósito principal</a:t>
                      </a:r>
                    </a:p>
                  </a:txBody>
                  <a:tcPr marL="91440" marR="91440" marT="45720" marB="45720">
                    <a:solidFill>
                      <a:srgbClr val="071525"/>
                    </a:solidFill>
                  </a:tcPr>
                </a:tc>
                <a:tc>
                  <a:txBody>
                    <a:bodyPr/>
                    <a:lstStyle/>
                    <a:p>
                      <a:r>
                        <a:rPr sz="900" b="1">
                          <a:solidFill>
                            <a:srgbClr val="FFFFFF"/>
                          </a:solidFill>
                        </a:rPr>
                        <a:t>Modelo de ejecución</a:t>
                      </a:r>
                    </a:p>
                  </a:txBody>
                  <a:tcPr marL="91440" marR="91440" marT="45720" marB="45720">
                    <a:solidFill>
                      <a:srgbClr val="071525"/>
                    </a:solidFill>
                  </a:tcPr>
                </a:tc>
                <a:tc>
                  <a:txBody>
                    <a:bodyPr/>
                    <a:lstStyle/>
                    <a:p>
                      <a:r>
                        <a:rPr sz="900" b="1">
                          <a:solidFill>
                            <a:srgbClr val="FFFFFF"/>
                          </a:solidFill>
                        </a:rPr>
                        <a:t>Privacidad</a:t>
                      </a:r>
                    </a:p>
                  </a:txBody>
                  <a:tcPr marL="91440" marR="91440" marT="45720" marB="45720">
                    <a:solidFill>
                      <a:srgbClr val="071525"/>
                    </a:solidFill>
                  </a:tcPr>
                </a:tc>
                <a:tc>
                  <a:txBody>
                    <a:bodyPr/>
                    <a:lstStyle/>
                    <a:p>
                      <a:r>
                        <a:rPr sz="900" b="1">
                          <a:solidFill>
                            <a:srgbClr val="FFFFFF"/>
                          </a:solidFill>
                        </a:rPr>
                        <a:t>Ajuste empresarial típico</a:t>
                      </a:r>
                    </a:p>
                  </a:txBody>
                  <a:tcPr marL="91440" marR="91440" marT="45720" marB="45720">
                    <a:solidFill>
                      <a:srgbClr val="071525"/>
                    </a:solidFill>
                  </a:tcPr>
                </a:tc>
              </a:tr>
              <a:tr h="615950">
                <a:tc>
                  <a:txBody>
                    <a:bodyPr/>
                    <a:lstStyle/>
                    <a:p>
                      <a:r>
                        <a:rPr sz="1050" b="1">
                          <a:solidFill>
                            <a:srgbClr val="071525"/>
                          </a:solidFill>
                        </a:rPr>
                        <a:t>Bitcoin</a:t>
                      </a:r>
                    </a:p>
                  </a:txBody>
                  <a:tcPr marL="91440" marR="91440" marT="45720" marB="45720">
                    <a:solidFill>
                      <a:srgbClr val="FFFFFF"/>
                    </a:solidFill>
                  </a:tcPr>
                </a:tc>
                <a:tc>
                  <a:txBody>
                    <a:bodyPr/>
                    <a:lstStyle/>
                    <a:p>
                      <a:r>
                        <a:rPr sz="800">
                          <a:solidFill>
                            <a:srgbClr val="111827"/>
                          </a:solidFill>
                        </a:rPr>
                        <a:t>Pública</a:t>
                      </a:r>
                    </a:p>
                  </a:txBody>
                  <a:tcPr marL="91440" marR="91440" marT="45720" marB="45720">
                    <a:solidFill>
                      <a:srgbClr val="FFFFFF"/>
                    </a:solidFill>
                  </a:tcPr>
                </a:tc>
                <a:tc>
                  <a:txBody>
                    <a:bodyPr/>
                    <a:lstStyle/>
                    <a:p>
                      <a:r>
                        <a:rPr sz="975">
                          <a:solidFill>
                            <a:srgbClr val="111827"/>
                          </a:solidFill>
                        </a:rPr>
                        <a:t>Dinero digital y liquidación</a:t>
                      </a:r>
                    </a:p>
                  </a:txBody>
                  <a:tcPr marL="91440" marR="91440" marT="45720" marB="45720">
                    <a:solidFill>
                      <a:srgbClr val="FFFFFF"/>
                    </a:solidFill>
                  </a:tcPr>
                </a:tc>
                <a:tc>
                  <a:txBody>
                    <a:bodyPr/>
                    <a:lstStyle/>
                    <a:p>
                      <a:r>
                        <a:rPr sz="800">
                          <a:solidFill>
                            <a:srgbClr val="111827"/>
                          </a:solidFill>
                        </a:rPr>
                        <a:t>Scripting limitado en capa base</a:t>
                      </a:r>
                    </a:p>
                  </a:txBody>
                  <a:tcPr marL="91440" marR="91440" marT="45720" marB="45720">
                    <a:solidFill>
                      <a:srgbClr val="FFFFFF"/>
                    </a:solidFill>
                  </a:tcPr>
                </a:tc>
                <a:tc>
                  <a:txBody>
                    <a:bodyPr/>
                    <a:lstStyle/>
                    <a:p>
                      <a:r>
                        <a:rPr sz="800">
                          <a:solidFill>
                            <a:srgbClr val="111827"/>
                          </a:solidFill>
                        </a:rPr>
                        <a:t>Libro mayor público</a:t>
                      </a:r>
                    </a:p>
                  </a:txBody>
                  <a:tcPr marL="91440" marR="91440" marT="45720" marB="45720">
                    <a:solidFill>
                      <a:srgbClr val="FFFFFF"/>
                    </a:solidFill>
                  </a:tcPr>
                </a:tc>
                <a:tc>
                  <a:txBody>
                    <a:bodyPr/>
                    <a:lstStyle/>
                    <a:p>
                      <a:r>
                        <a:rPr sz="975">
                          <a:solidFill>
                            <a:srgbClr val="111827"/>
                          </a:solidFill>
                        </a:rPr>
                        <a:t>Liquidación monetaria, tesorería, pagos</a:t>
                      </a:r>
                    </a:p>
                  </a:txBody>
                  <a:tcPr marL="91440" marR="91440" marT="45720" marB="45720">
                    <a:solidFill>
                      <a:srgbClr val="FFFFFF"/>
                    </a:solidFill>
                  </a:tcPr>
                </a:tc>
              </a:tr>
              <a:tr h="615950">
                <a:tc>
                  <a:txBody>
                    <a:bodyPr/>
                    <a:lstStyle/>
                    <a:p>
                      <a:r>
                        <a:rPr sz="1050" b="1">
                          <a:solidFill>
                            <a:srgbClr val="071525"/>
                          </a:solidFill>
                        </a:rPr>
                        <a:t>Ethereum</a:t>
                      </a:r>
                    </a:p>
                  </a:txBody>
                  <a:tcPr marL="91440" marR="91440" marT="45720" marB="45720">
                    <a:solidFill>
                      <a:srgbClr val="EEF4F8"/>
                    </a:solidFill>
                  </a:tcPr>
                </a:tc>
                <a:tc>
                  <a:txBody>
                    <a:bodyPr/>
                    <a:lstStyle/>
                    <a:p>
                      <a:r>
                        <a:rPr sz="800">
                          <a:solidFill>
                            <a:srgbClr val="111827"/>
                          </a:solidFill>
                        </a:rPr>
                        <a:t>Pública</a:t>
                      </a:r>
                    </a:p>
                  </a:txBody>
                  <a:tcPr marL="91440" marR="91440" marT="45720" marB="45720">
                    <a:solidFill>
                      <a:srgbClr val="EEF4F8"/>
                    </a:solidFill>
                  </a:tcPr>
                </a:tc>
                <a:tc>
                  <a:txBody>
                    <a:bodyPr/>
                    <a:lstStyle/>
                    <a:p>
                      <a:r>
                        <a:rPr sz="975">
                          <a:solidFill>
                            <a:srgbClr val="111827"/>
                          </a:solidFill>
                        </a:rPr>
                        <a:t>Aplicaciones programables</a:t>
                      </a:r>
                    </a:p>
                  </a:txBody>
                  <a:tcPr marL="91440" marR="91440" marT="45720" marB="45720">
                    <a:solidFill>
                      <a:srgbClr val="EEF4F8"/>
                    </a:solidFill>
                  </a:tcPr>
                </a:tc>
                <a:tc>
                  <a:txBody>
                    <a:bodyPr/>
                    <a:lstStyle/>
                    <a:p>
                      <a:r>
                        <a:rPr sz="975">
                          <a:solidFill>
                            <a:srgbClr val="111827"/>
                          </a:solidFill>
                        </a:rPr>
                        <a:t>Smart contracts generales + L2</a:t>
                      </a:r>
                    </a:p>
                  </a:txBody>
                  <a:tcPr marL="91440" marR="91440" marT="45720" marB="45720">
                    <a:solidFill>
                      <a:srgbClr val="EEF4F8"/>
                    </a:solidFill>
                  </a:tcPr>
                </a:tc>
                <a:tc>
                  <a:txBody>
                    <a:bodyPr/>
                    <a:lstStyle/>
                    <a:p>
                      <a:r>
                        <a:rPr sz="800">
                          <a:solidFill>
                            <a:srgbClr val="111827"/>
                          </a:solidFill>
                        </a:rPr>
                        <a:t>Pública por defecto</a:t>
                      </a:r>
                    </a:p>
                  </a:txBody>
                  <a:tcPr marL="91440" marR="91440" marT="45720" marB="45720">
                    <a:solidFill>
                      <a:srgbClr val="EEF4F8"/>
                    </a:solidFill>
                  </a:tcPr>
                </a:tc>
                <a:tc>
                  <a:txBody>
                    <a:bodyPr/>
                    <a:lstStyle/>
                    <a:p>
                      <a:r>
                        <a:rPr sz="800">
                          <a:solidFill>
                            <a:srgbClr val="111827"/>
                          </a:solidFill>
                        </a:rPr>
                        <a:t>Tokenización, DeFi, productos digitales</a:t>
                      </a:r>
                    </a:p>
                  </a:txBody>
                  <a:tcPr marL="91440" marR="91440" marT="45720" marB="45720">
                    <a:solidFill>
                      <a:srgbClr val="EEF4F8"/>
                    </a:solidFill>
                  </a:tcPr>
                </a:tc>
              </a:tr>
              <a:tr h="615950">
                <a:tc>
                  <a:txBody>
                    <a:bodyPr/>
                    <a:lstStyle/>
                    <a:p>
                      <a:r>
                        <a:rPr sz="1050" b="1">
                          <a:solidFill>
                            <a:srgbClr val="071525"/>
                          </a:solidFill>
                        </a:rPr>
                        <a:t>Litecoin</a:t>
                      </a:r>
                    </a:p>
                  </a:txBody>
                  <a:tcPr marL="91440" marR="91440" marT="45720" marB="45720">
                    <a:solidFill>
                      <a:srgbClr val="FFFFFF"/>
                    </a:solidFill>
                  </a:tcPr>
                </a:tc>
                <a:tc>
                  <a:txBody>
                    <a:bodyPr/>
                    <a:lstStyle/>
                    <a:p>
                      <a:r>
                        <a:rPr sz="800">
                          <a:solidFill>
                            <a:srgbClr val="111827"/>
                          </a:solidFill>
                        </a:rPr>
                        <a:t>Pública</a:t>
                      </a:r>
                    </a:p>
                  </a:txBody>
                  <a:tcPr marL="91440" marR="91440" marT="45720" marB="45720">
                    <a:solidFill>
                      <a:srgbClr val="FFFFFF"/>
                    </a:solidFill>
                  </a:tcPr>
                </a:tc>
                <a:tc>
                  <a:txBody>
                    <a:bodyPr/>
                    <a:lstStyle/>
                    <a:p>
                      <a:r>
                        <a:rPr sz="975">
                          <a:solidFill>
                            <a:srgbClr val="111827"/>
                          </a:solidFill>
                        </a:rPr>
                        <a:t>Pagos digitales</a:t>
                      </a:r>
                    </a:p>
                  </a:txBody>
                  <a:tcPr marL="91440" marR="91440" marT="45720" marB="45720">
                    <a:solidFill>
                      <a:srgbClr val="FFFFFF"/>
                    </a:solidFill>
                  </a:tcPr>
                </a:tc>
                <a:tc>
                  <a:txBody>
                    <a:bodyPr/>
                    <a:lstStyle/>
                    <a:p>
                      <a:r>
                        <a:rPr sz="800">
                          <a:solidFill>
                            <a:srgbClr val="111827"/>
                          </a:solidFill>
                        </a:rPr>
                        <a:t>Scripting similar a Bitcoin</a:t>
                      </a:r>
                    </a:p>
                  </a:txBody>
                  <a:tcPr marL="91440" marR="91440" marT="45720" marB="45720">
                    <a:solidFill>
                      <a:srgbClr val="FFFFFF"/>
                    </a:solidFill>
                  </a:tcPr>
                </a:tc>
                <a:tc>
                  <a:txBody>
                    <a:bodyPr/>
                    <a:lstStyle/>
                    <a:p>
                      <a:r>
                        <a:rPr sz="800">
                          <a:solidFill>
                            <a:srgbClr val="111827"/>
                          </a:solidFill>
                        </a:rPr>
                        <a:t>Libro mayor público</a:t>
                      </a:r>
                    </a:p>
                  </a:txBody>
                  <a:tcPr marL="91440" marR="91440" marT="45720" marB="45720">
                    <a:solidFill>
                      <a:srgbClr val="FFFFFF"/>
                    </a:solidFill>
                  </a:tcPr>
                </a:tc>
                <a:tc>
                  <a:txBody>
                    <a:bodyPr/>
                    <a:lstStyle/>
                    <a:p>
                      <a:r>
                        <a:rPr sz="800">
                          <a:solidFill>
                            <a:srgbClr val="111827"/>
                          </a:solidFill>
                        </a:rPr>
                        <a:t>Transferencias de bajo costo y uso en pagos</a:t>
                      </a:r>
                    </a:p>
                  </a:txBody>
                  <a:tcPr marL="91440" marR="91440" marT="45720" marB="45720">
                    <a:solidFill>
                      <a:srgbClr val="FFFFFF"/>
                    </a:solidFill>
                  </a:tcPr>
                </a:tc>
              </a:tr>
              <a:tr h="615950">
                <a:tc>
                  <a:txBody>
                    <a:bodyPr/>
                    <a:lstStyle/>
                    <a:p>
                      <a:r>
                        <a:rPr sz="1050" b="1">
                          <a:solidFill>
                            <a:srgbClr val="071525"/>
                          </a:solidFill>
                        </a:rPr>
                        <a:t>Hyperledger Fabric</a:t>
                      </a:r>
                    </a:p>
                  </a:txBody>
                  <a:tcPr marL="91440" marR="91440" marT="45720" marB="45720">
                    <a:solidFill>
                      <a:srgbClr val="EEF4F8"/>
                    </a:solidFill>
                  </a:tcPr>
                </a:tc>
                <a:tc>
                  <a:txBody>
                    <a:bodyPr/>
                    <a:lstStyle/>
                    <a:p>
                      <a:r>
                        <a:rPr sz="975">
                          <a:solidFill>
                            <a:srgbClr val="111827"/>
                          </a:solidFill>
                        </a:rPr>
                        <a:t>Permisionada</a:t>
                      </a:r>
                    </a:p>
                  </a:txBody>
                  <a:tcPr marL="91440" marR="91440" marT="45720" marB="45720">
                    <a:solidFill>
                      <a:srgbClr val="EEF4F8"/>
                    </a:solidFill>
                  </a:tcPr>
                </a:tc>
                <a:tc>
                  <a:txBody>
                    <a:bodyPr/>
                    <a:lstStyle/>
                    <a:p>
                      <a:r>
                        <a:rPr sz="800">
                          <a:solidFill>
                            <a:srgbClr val="111827"/>
                          </a:solidFill>
                        </a:rPr>
                        <a:t>Libro mayor empresarial de consorcio</a:t>
                      </a:r>
                    </a:p>
                  </a:txBody>
                  <a:tcPr marL="91440" marR="91440" marT="45720" marB="45720">
                    <a:solidFill>
                      <a:srgbClr val="EEF4F8"/>
                    </a:solidFill>
                  </a:tcPr>
                </a:tc>
                <a:tc>
                  <a:txBody>
                    <a:bodyPr/>
                    <a:lstStyle/>
                    <a:p>
                      <a:r>
                        <a:rPr sz="800">
                          <a:solidFill>
                            <a:srgbClr val="111827"/>
                          </a:solidFill>
                        </a:rPr>
                        <a:t>Chaincode + respaldo por políticas</a:t>
                      </a:r>
                    </a:p>
                  </a:txBody>
                  <a:tcPr marL="91440" marR="91440" marT="45720" marB="45720">
                    <a:solidFill>
                      <a:srgbClr val="EEF4F8"/>
                    </a:solidFill>
                  </a:tcPr>
                </a:tc>
                <a:tc>
                  <a:txBody>
                    <a:bodyPr/>
                    <a:lstStyle/>
                    <a:p>
                      <a:r>
                        <a:rPr sz="975">
                          <a:solidFill>
                            <a:srgbClr val="111827"/>
                          </a:solidFill>
                        </a:rPr>
                        <a:t>Canales / datos privados</a:t>
                      </a:r>
                    </a:p>
                  </a:txBody>
                  <a:tcPr marL="91440" marR="91440" marT="45720" marB="45720">
                    <a:solidFill>
                      <a:srgbClr val="EEF4F8"/>
                    </a:solidFill>
                  </a:tcPr>
                </a:tc>
                <a:tc>
                  <a:txBody>
                    <a:bodyPr/>
                    <a:lstStyle/>
                    <a:p>
                      <a:r>
                        <a:rPr sz="800">
                          <a:solidFill>
                            <a:srgbClr val="111827"/>
                          </a:solidFill>
                        </a:rPr>
                        <a:t>Cadena de suministro, flujos empresariales compartidos</a:t>
                      </a:r>
                    </a:p>
                  </a:txBody>
                  <a:tcPr marL="91440" marR="91440" marT="45720" marB="45720">
                    <a:solidFill>
                      <a:srgbClr val="EEF4F8"/>
                    </a:solidFill>
                  </a:tcPr>
                </a:tc>
              </a:tr>
              <a:tr h="615950">
                <a:tc>
                  <a:txBody>
                    <a:bodyPr/>
                    <a:lstStyle/>
                    <a:p>
                      <a:r>
                        <a:rPr sz="1050" b="1">
                          <a:solidFill>
                            <a:srgbClr val="071525"/>
                          </a:solidFill>
                        </a:rPr>
                        <a:t>Corda</a:t>
                      </a:r>
                    </a:p>
                  </a:txBody>
                  <a:tcPr marL="91440" marR="91440" marT="45720" marB="45720">
                    <a:solidFill>
                      <a:srgbClr val="FFFFFF"/>
                    </a:solidFill>
                  </a:tcPr>
                </a:tc>
                <a:tc>
                  <a:txBody>
                    <a:bodyPr/>
                    <a:lstStyle/>
                    <a:p>
                      <a:r>
                        <a:rPr sz="975">
                          <a:solidFill>
                            <a:srgbClr val="111827"/>
                          </a:solidFill>
                        </a:rPr>
                        <a:t>Permisionada</a:t>
                      </a:r>
                    </a:p>
                  </a:txBody>
                  <a:tcPr marL="91440" marR="91440" marT="45720" marB="45720">
                    <a:solidFill>
                      <a:srgbClr val="FFFFFF"/>
                    </a:solidFill>
                  </a:tcPr>
                </a:tc>
                <a:tc>
                  <a:txBody>
                    <a:bodyPr/>
                    <a:lstStyle/>
                    <a:p>
                      <a:r>
                        <a:rPr sz="975">
                          <a:solidFill>
                            <a:srgbClr val="111827"/>
                          </a:solidFill>
                        </a:rPr>
                        <a:t>Acuerdos comerciales</a:t>
                      </a:r>
                    </a:p>
                  </a:txBody>
                  <a:tcPr marL="91440" marR="91440" marT="45720" marB="45720">
                    <a:solidFill>
                      <a:srgbClr val="FFFFFF"/>
                    </a:solidFill>
                  </a:tcPr>
                </a:tc>
                <a:tc>
                  <a:txBody>
                    <a:bodyPr/>
                    <a:lstStyle/>
                    <a:p>
                      <a:r>
                        <a:rPr sz="800">
                          <a:solidFill>
                            <a:srgbClr val="111827"/>
                          </a:solidFill>
                        </a:rPr>
                        <a:t>Transiciones de estado verificadas por contrato</a:t>
                      </a:r>
                    </a:p>
                  </a:txBody>
                  <a:tcPr marL="91440" marR="91440" marT="45720" marB="45720">
                    <a:solidFill>
                      <a:srgbClr val="FFFFFF"/>
                    </a:solidFill>
                  </a:tcPr>
                </a:tc>
                <a:tc>
                  <a:txBody>
                    <a:bodyPr/>
                    <a:lstStyle/>
                    <a:p>
                      <a:r>
                        <a:rPr sz="800">
                          <a:solidFill>
                            <a:srgbClr val="111827"/>
                          </a:solidFill>
                        </a:rPr>
                        <a:t>Intercambio según necesidad de conocimiento</a:t>
                      </a:r>
                    </a:p>
                  </a:txBody>
                  <a:tcPr marL="91440" marR="91440" marT="45720" marB="45720">
                    <a:solidFill>
                      <a:srgbClr val="FFFFFF"/>
                    </a:solidFill>
                  </a:tcPr>
                </a:tc>
                <a:tc>
                  <a:txBody>
                    <a:bodyPr/>
                    <a:lstStyle/>
                    <a:p>
                      <a:r>
                        <a:rPr sz="975">
                          <a:solidFill>
                            <a:srgbClr val="111827"/>
                          </a:solidFill>
                        </a:rPr>
                        <a:t>Finanzas, seguros, transacciones reguladas</a:t>
                      </a:r>
                    </a:p>
                  </a:txBody>
                  <a:tcPr marL="91440" marR="91440" marT="45720" marB="45720">
                    <a:solidFill>
                      <a:srgbClr val="FFFFFF"/>
                    </a:solidFill>
                  </a:tcPr>
                </a:tc>
              </a:tr>
            </a:tbl>
          </a:graphicData>
        </a:graphic>
      </p:graphicFrame>
      <p:sp>
        <p:nvSpPr>
          <p:cNvPr id="8" name="">
            <a:extLst xmlns:a="http://schemas.openxmlformats.org/drawingml/2006/main">
              <a:ext uri="{FF2B5EF4-FFF2-40B4-BE49-F238E27FC236}">
                <a16:creationId xmlns:a16="http://schemas.microsoft.com/office/drawing/2014/main" id="{0E21E51E-CCC7-4E8B-96E9-29DB65749D58}"/>
              </a:ext>
            </a:extLst>
          </p:cNvPr>
          <p:cNvSpPr>
            <a:spLocks xmlns:a="http://schemas.openxmlformats.org/drawingml/2006/main" noGrp="1"/>
          </p:cNvSpPr>
          <p:nvPr/>
        </p:nvSpPr>
        <p:spPr>
          <a:xfrm xmlns:a="http://schemas.openxmlformats.org/drawingml/2006/main">
            <a:off x="533400" y="5905500"/>
            <a:ext cx="11125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275" b="1">
                <a:solidFill>
                  <a:srgbClr val="071525"/>
                </a:solidFill>
                <a:latin typeface="Helvetica Neue"/>
                <a:ea typeface="Helvetica Neue"/>
                <a:cs typeface="Helvetica Neue"/>
              </a:defRPr>
            </a:pPr>
            <a:r>
              <a:rPr sz="1275" b="1">
                <a:solidFill>
                  <a:srgbClr val="071525"/>
                </a:solidFill>
                <a:latin typeface="Helvetica Neue"/>
                <a:ea typeface="Helvetica Neue"/>
                <a:cs typeface="Helvetica Neue"/>
              </a:rPr>
              <a:t>Regla de decisión: comenzar por los requisitos de gobernanza y privacidad; luego evaluar seguridad, ecosistema, integración, costo y desempeño.</a:t>
            </a:r>
          </a:p>
        </p:txBody>
      </p:sp>
    </p:spTree>
    <p:extLst>
      <p:ext uri="{BB962C8B-B14F-4D97-AF65-F5344CB8AC3E}">
        <p14:creationId xmlns:p14="http://schemas.microsoft.com/office/powerpoint/2010/main" val="2116630215"/>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8490A4B6-72DF-4613-9BD5-F02DA1C3ED54}"/>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1D452427-660D-43B6-8C20-A6448F02F056}"/>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Los smart contracts hacen ejecutables ciertas reglas de negocio</a:t>
            </a:r>
          </a:p>
        </p:txBody>
      </p:sp>
      <p:cxnSp>
        <p:nvCxnSpPr>
          <p:cNvPr id="24"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F1F730DD-C4EB-4B3C-BB06-F28D102B0B46}"/>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49AFAB11-9C83-4C8E-970A-CE4369561723}"/>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15</a:t>
            </a:r>
          </a:p>
        </p:txBody>
      </p:sp>
      <p:sp>
        <p:nvSpPr>
          <p:cNvPr id="6" name="">
            <a:extLst xmlns:a="http://schemas.openxmlformats.org/drawingml/2006/main">
              <a:ext uri="{FF2B5EF4-FFF2-40B4-BE49-F238E27FC236}">
                <a16:creationId xmlns:a16="http://schemas.microsoft.com/office/drawing/2014/main" id="{99589AC7-E1AD-433B-A609-F447EC462ED1}"/>
              </a:ext>
            </a:extLst>
          </p:cNvPr>
          <p:cNvSpPr>
            <a:spLocks xmlns:a="http://schemas.openxmlformats.org/drawingml/2006/main" noGrp="1"/>
          </p:cNvSpPr>
          <p:nvPr/>
        </p:nvSpPr>
        <p:spPr>
          <a:xfrm xmlns:a="http://schemas.openxmlformats.org/drawingml/2006/main">
            <a:off x="533400" y="1381125"/>
            <a:ext cx="111252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Un smart contract es un programa desplegado en una blockchain. Recibe una transacción, verifica condiciones predefinidas, modifica el estado on-chain y puede activar transferencias u otros contratos.</a:t>
            </a:r>
          </a:p>
        </p:txBody>
      </p:sp>
      <p:sp>
        <p:nvSpPr>
          <p:cNvPr id="7" name="">
            <a:extLst xmlns:a="http://schemas.openxmlformats.org/drawingml/2006/main">
              <a:ext uri="{FF2B5EF4-FFF2-40B4-BE49-F238E27FC236}">
                <a16:creationId xmlns:a16="http://schemas.microsoft.com/office/drawing/2014/main" id="{FD50B7CD-6B9D-4270-8215-E9DB65DE191F}"/>
              </a:ext>
            </a:extLst>
          </p:cNvPr>
          <p:cNvSpPr>
            <a:spLocks xmlns:a="http://schemas.openxmlformats.org/drawingml/2006/main" noGrp="1"/>
          </p:cNvSpPr>
          <p:nvPr/>
        </p:nvSpPr>
        <p:spPr>
          <a:xfrm xmlns:a="http://schemas.openxmlformats.org/drawingml/2006/main">
            <a:off x="533400" y="2428875"/>
            <a:ext cx="3524250" cy="2476500"/>
          </a:xfrm>
          <a:prstGeom xmlns:a="http://schemas.openxmlformats.org/drawingml/2006/main" prst="roundRect">
            <a:avLst>
              <a:gd name="adj" fmla="val 4615"/>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2AB9EF69-E451-481E-B322-D2EA5BA4F509}"/>
              </a:ext>
            </a:extLst>
          </p:cNvPr>
          <p:cNvSpPr>
            <a:spLocks xmlns:a="http://schemas.openxmlformats.org/drawingml/2006/main" noGrp="1"/>
          </p:cNvSpPr>
          <p:nvPr/>
        </p:nvSpPr>
        <p:spPr>
          <a:xfrm xmlns:a="http://schemas.openxmlformats.org/drawingml/2006/main">
            <a:off x="742950" y="2647950"/>
            <a:ext cx="428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00" b="1">
                <a:solidFill>
                  <a:srgbClr val="2E8BFF"/>
                </a:solidFill>
                <a:latin typeface="Helvetica Neue"/>
                <a:ea typeface="Helvetica Neue"/>
                <a:cs typeface="Helvetica Neue"/>
              </a:defRPr>
            </a:pPr>
            <a:r>
              <a:rPr sz="2100" b="1">
                <a:solidFill>
                  <a:srgbClr val="2E8BFF"/>
                </a:solidFill>
                <a:latin typeface="Helvetica Neue"/>
                <a:ea typeface="Helvetica Neue"/>
                <a:cs typeface="Helvetica Neue"/>
              </a:rPr>
              <a:t>1</a:t>
            </a:r>
          </a:p>
        </p:txBody>
      </p:sp>
      <p:sp>
        <p:nvSpPr>
          <p:cNvPr id="9" name="">
            <a:extLst xmlns:a="http://schemas.openxmlformats.org/drawingml/2006/main">
              <a:ext uri="{FF2B5EF4-FFF2-40B4-BE49-F238E27FC236}">
                <a16:creationId xmlns:a16="http://schemas.microsoft.com/office/drawing/2014/main" id="{4E76BA28-8166-4593-85F3-C4D4F40D065F}"/>
              </a:ext>
            </a:extLst>
          </p:cNvPr>
          <p:cNvSpPr>
            <a:spLocks xmlns:a="http://schemas.openxmlformats.org/drawingml/2006/main" noGrp="1"/>
          </p:cNvSpPr>
          <p:nvPr/>
        </p:nvSpPr>
        <p:spPr>
          <a:xfrm xmlns:a="http://schemas.openxmlformats.org/drawingml/2006/main">
            <a:off x="742950" y="3190875"/>
            <a:ext cx="3095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Regla de negocio</a:t>
            </a:r>
          </a:p>
        </p:txBody>
      </p:sp>
      <p:sp>
        <p:nvSpPr>
          <p:cNvPr id="10" name="">
            <a:extLst xmlns:a="http://schemas.openxmlformats.org/drawingml/2006/main">
              <a:ext uri="{FF2B5EF4-FFF2-40B4-BE49-F238E27FC236}">
                <a16:creationId xmlns:a16="http://schemas.microsoft.com/office/drawing/2014/main" id="{A206DDBE-99F5-4EE7-9F31-229DC931FBBD}"/>
              </a:ext>
            </a:extLst>
          </p:cNvPr>
          <p:cNvSpPr>
            <a:spLocks xmlns:a="http://schemas.openxmlformats.org/drawingml/2006/main" noGrp="1"/>
          </p:cNvSpPr>
          <p:nvPr/>
        </p:nvSpPr>
        <p:spPr>
          <a:xfrm xmlns:a="http://schemas.openxmlformats.org/drawingml/2006/main">
            <a:off x="742950" y="3714750"/>
            <a:ext cx="3095625"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Definir la condición comercial, las partes autorizadas, las excepciones y el significado legal.</a:t>
            </a:r>
          </a:p>
        </p:txBody>
      </p:sp>
      <p:sp>
        <p:nvSpPr>
          <p:cNvPr id="11" name="">
            <a:extLst xmlns:a="http://schemas.openxmlformats.org/drawingml/2006/main">
              <a:ext uri="{FF2B5EF4-FFF2-40B4-BE49-F238E27FC236}">
                <a16:creationId xmlns:a16="http://schemas.microsoft.com/office/drawing/2014/main" id="{8557676D-1A4B-46D9-9288-0967355C8137}"/>
              </a:ext>
            </a:extLst>
          </p:cNvPr>
          <p:cNvSpPr>
            <a:spLocks xmlns:a="http://schemas.openxmlformats.org/drawingml/2006/main" noGrp="1"/>
          </p:cNvSpPr>
          <p:nvPr/>
        </p:nvSpPr>
        <p:spPr>
          <a:xfrm xmlns:a="http://schemas.openxmlformats.org/drawingml/2006/main">
            <a:off x="4057650" y="3381375"/>
            <a:ext cx="228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875" b="1">
                <a:solidFill>
                  <a:srgbClr val="2E8BFF"/>
                </a:solidFill>
                <a:latin typeface="Helvetica Neue"/>
                <a:ea typeface="Helvetica Neue"/>
                <a:cs typeface="Helvetica Neue"/>
              </a:defRPr>
            </a:pPr>
            <a:r>
              <a:rPr sz="1875" b="1">
                <a:solidFill>
                  <a:srgbClr val="2E8BFF"/>
                </a:solidFill>
                <a:latin typeface="Helvetica Neue"/>
                <a:ea typeface="Helvetica Neue"/>
                <a:cs typeface="Helvetica Neue"/>
              </a:rPr>
              <a:t>→</a:t>
            </a:r>
          </a:p>
        </p:txBody>
      </p:sp>
      <p:sp>
        <p:nvSpPr>
          <p:cNvPr id="12" name="">
            <a:extLst xmlns:a="http://schemas.openxmlformats.org/drawingml/2006/main">
              <a:ext uri="{FF2B5EF4-FFF2-40B4-BE49-F238E27FC236}">
                <a16:creationId xmlns:a16="http://schemas.microsoft.com/office/drawing/2014/main" id="{78065EAB-A0DC-4ECD-887D-0FD09D030BD7}"/>
              </a:ext>
            </a:extLst>
          </p:cNvPr>
          <p:cNvSpPr>
            <a:spLocks xmlns:a="http://schemas.openxmlformats.org/drawingml/2006/main" noGrp="1"/>
          </p:cNvSpPr>
          <p:nvPr/>
        </p:nvSpPr>
        <p:spPr>
          <a:xfrm xmlns:a="http://schemas.openxmlformats.org/drawingml/2006/main">
            <a:off x="4286250" y="2428875"/>
            <a:ext cx="3524250" cy="2476500"/>
          </a:xfrm>
          <a:prstGeom xmlns:a="http://schemas.openxmlformats.org/drawingml/2006/main" prst="roundRect">
            <a:avLst>
              <a:gd name="adj" fmla="val 4615"/>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880A38D0-E892-4EBB-9B91-9C8BDC30FCE5}"/>
              </a:ext>
            </a:extLst>
          </p:cNvPr>
          <p:cNvSpPr>
            <a:spLocks xmlns:a="http://schemas.openxmlformats.org/drawingml/2006/main" noGrp="1"/>
          </p:cNvSpPr>
          <p:nvPr/>
        </p:nvSpPr>
        <p:spPr>
          <a:xfrm xmlns:a="http://schemas.openxmlformats.org/drawingml/2006/main">
            <a:off x="4495800" y="2647950"/>
            <a:ext cx="428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00" b="1">
                <a:solidFill>
                  <a:srgbClr val="2E8BFF"/>
                </a:solidFill>
                <a:latin typeface="Helvetica Neue"/>
                <a:ea typeface="Helvetica Neue"/>
                <a:cs typeface="Helvetica Neue"/>
              </a:defRPr>
            </a:pPr>
            <a:r>
              <a:rPr sz="2100" b="1">
                <a:solidFill>
                  <a:srgbClr val="2E8BFF"/>
                </a:solidFill>
                <a:latin typeface="Helvetica Neue"/>
                <a:ea typeface="Helvetica Neue"/>
                <a:cs typeface="Helvetica Neue"/>
              </a:rPr>
              <a:t>2</a:t>
            </a:r>
          </a:p>
        </p:txBody>
      </p:sp>
      <p:sp>
        <p:nvSpPr>
          <p:cNvPr id="14" name="">
            <a:extLst xmlns:a="http://schemas.openxmlformats.org/drawingml/2006/main">
              <a:ext uri="{FF2B5EF4-FFF2-40B4-BE49-F238E27FC236}">
                <a16:creationId xmlns:a16="http://schemas.microsoft.com/office/drawing/2014/main" id="{67B9FE1C-36A5-462F-885F-4C4517198ABA}"/>
              </a:ext>
            </a:extLst>
          </p:cNvPr>
          <p:cNvSpPr>
            <a:spLocks xmlns:a="http://schemas.openxmlformats.org/drawingml/2006/main" noGrp="1"/>
          </p:cNvSpPr>
          <p:nvPr/>
        </p:nvSpPr>
        <p:spPr>
          <a:xfrm xmlns:a="http://schemas.openxmlformats.org/drawingml/2006/main">
            <a:off x="4495800" y="3190875"/>
            <a:ext cx="3095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Evento verificado</a:t>
            </a:r>
          </a:p>
        </p:txBody>
      </p:sp>
      <p:sp>
        <p:nvSpPr>
          <p:cNvPr id="15" name="">
            <a:extLst xmlns:a="http://schemas.openxmlformats.org/drawingml/2006/main">
              <a:ext uri="{FF2B5EF4-FFF2-40B4-BE49-F238E27FC236}">
                <a16:creationId xmlns:a16="http://schemas.microsoft.com/office/drawing/2014/main" id="{52005DE0-14C7-4E67-9042-F43257571746}"/>
              </a:ext>
            </a:extLst>
          </p:cNvPr>
          <p:cNvSpPr>
            <a:spLocks xmlns:a="http://schemas.openxmlformats.org/drawingml/2006/main" noGrp="1"/>
          </p:cNvSpPr>
          <p:nvPr/>
        </p:nvSpPr>
        <p:spPr>
          <a:xfrm xmlns:a="http://schemas.openxmlformats.org/drawingml/2006/main">
            <a:off x="4495800" y="3714750"/>
            <a:ext cx="3095625"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Recibir una transacción firmada o datos externos confiables que confirmen que ocurrió una condición.</a:t>
            </a:r>
          </a:p>
        </p:txBody>
      </p:sp>
      <p:sp>
        <p:nvSpPr>
          <p:cNvPr id="16" name="">
            <a:extLst xmlns:a="http://schemas.openxmlformats.org/drawingml/2006/main">
              <a:ext uri="{FF2B5EF4-FFF2-40B4-BE49-F238E27FC236}">
                <a16:creationId xmlns:a16="http://schemas.microsoft.com/office/drawing/2014/main" id="{A2834592-14A6-438E-AB51-35ABB3605E06}"/>
              </a:ext>
            </a:extLst>
          </p:cNvPr>
          <p:cNvSpPr>
            <a:spLocks xmlns:a="http://schemas.openxmlformats.org/drawingml/2006/main" noGrp="1"/>
          </p:cNvSpPr>
          <p:nvPr/>
        </p:nvSpPr>
        <p:spPr>
          <a:xfrm xmlns:a="http://schemas.openxmlformats.org/drawingml/2006/main">
            <a:off x="7810500" y="3381375"/>
            <a:ext cx="228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875" b="1">
                <a:solidFill>
                  <a:srgbClr val="2E8BFF"/>
                </a:solidFill>
                <a:latin typeface="Helvetica Neue"/>
                <a:ea typeface="Helvetica Neue"/>
                <a:cs typeface="Helvetica Neue"/>
              </a:defRPr>
            </a:pPr>
            <a:r>
              <a:rPr sz="1875" b="1">
                <a:solidFill>
                  <a:srgbClr val="2E8BFF"/>
                </a:solidFill>
                <a:latin typeface="Helvetica Neue"/>
                <a:ea typeface="Helvetica Neue"/>
                <a:cs typeface="Helvetica Neue"/>
              </a:rPr>
              <a:t>→</a:t>
            </a:r>
          </a:p>
        </p:txBody>
      </p:sp>
      <p:sp>
        <p:nvSpPr>
          <p:cNvPr id="17" name="">
            <a:extLst xmlns:a="http://schemas.openxmlformats.org/drawingml/2006/main">
              <a:ext uri="{FF2B5EF4-FFF2-40B4-BE49-F238E27FC236}">
                <a16:creationId xmlns:a16="http://schemas.microsoft.com/office/drawing/2014/main" id="{5990B75F-F4FE-413B-A0D2-ED2690F90785}"/>
              </a:ext>
            </a:extLst>
          </p:cNvPr>
          <p:cNvSpPr>
            <a:spLocks xmlns:a="http://schemas.openxmlformats.org/drawingml/2006/main" noGrp="1"/>
          </p:cNvSpPr>
          <p:nvPr/>
        </p:nvSpPr>
        <p:spPr>
          <a:xfrm xmlns:a="http://schemas.openxmlformats.org/drawingml/2006/main">
            <a:off x="8039100" y="2428875"/>
            <a:ext cx="3524250" cy="2476500"/>
          </a:xfrm>
          <a:prstGeom xmlns:a="http://schemas.openxmlformats.org/drawingml/2006/main" prst="roundRect">
            <a:avLst>
              <a:gd name="adj" fmla="val 4615"/>
            </a:avLst>
          </a:prstGeom>
          <a:solidFill xmlns:a="http://schemas.openxmlformats.org/drawingml/2006/main">
            <a:srgbClr val="DDF4FC"/>
          </a:solidFill>
          <a:ln xmlns:a="http://schemas.openxmlformats.org/drawingml/2006/main" w="9525">
            <a:solidFill>
              <a:srgbClr val="B8C4CE"/>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1F1E0B0A-3580-4EA8-ACB1-BBA858E65750}"/>
              </a:ext>
            </a:extLst>
          </p:cNvPr>
          <p:cNvSpPr>
            <a:spLocks xmlns:a="http://schemas.openxmlformats.org/drawingml/2006/main" noGrp="1"/>
          </p:cNvSpPr>
          <p:nvPr/>
        </p:nvSpPr>
        <p:spPr>
          <a:xfrm xmlns:a="http://schemas.openxmlformats.org/drawingml/2006/main">
            <a:off x="8248650" y="2647950"/>
            <a:ext cx="428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100" b="1">
                <a:solidFill>
                  <a:srgbClr val="2E8BFF"/>
                </a:solidFill>
                <a:latin typeface="Helvetica Neue"/>
                <a:ea typeface="Helvetica Neue"/>
                <a:cs typeface="Helvetica Neue"/>
              </a:defRPr>
            </a:pPr>
            <a:r>
              <a:rPr sz="2100" b="1">
                <a:solidFill>
                  <a:srgbClr val="2E8BFF"/>
                </a:solidFill>
                <a:latin typeface="Helvetica Neue"/>
                <a:ea typeface="Helvetica Neue"/>
                <a:cs typeface="Helvetica Neue"/>
              </a:rPr>
              <a:t>3</a:t>
            </a:r>
          </a:p>
        </p:txBody>
      </p:sp>
      <p:sp>
        <p:nvSpPr>
          <p:cNvPr id="19" name="">
            <a:extLst xmlns:a="http://schemas.openxmlformats.org/drawingml/2006/main">
              <a:ext uri="{FF2B5EF4-FFF2-40B4-BE49-F238E27FC236}">
                <a16:creationId xmlns:a16="http://schemas.microsoft.com/office/drawing/2014/main" id="{7BA9C934-A255-47F3-BD92-DC3D480886D5}"/>
              </a:ext>
            </a:extLst>
          </p:cNvPr>
          <p:cNvSpPr>
            <a:spLocks xmlns:a="http://schemas.openxmlformats.org/drawingml/2006/main" noGrp="1"/>
          </p:cNvSpPr>
          <p:nvPr/>
        </p:nvSpPr>
        <p:spPr>
          <a:xfrm xmlns:a="http://schemas.openxmlformats.org/drawingml/2006/main">
            <a:off x="8248650" y="3190875"/>
            <a:ext cx="3095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Resultado automático</a:t>
            </a:r>
          </a:p>
        </p:txBody>
      </p:sp>
      <p:sp>
        <p:nvSpPr>
          <p:cNvPr id="20" name="">
            <a:extLst xmlns:a="http://schemas.openxmlformats.org/drawingml/2006/main">
              <a:ext uri="{FF2B5EF4-FFF2-40B4-BE49-F238E27FC236}">
                <a16:creationId xmlns:a16="http://schemas.microsoft.com/office/drawing/2014/main" id="{5529DE53-43A8-424A-AABA-C3111C590FDB}"/>
              </a:ext>
            </a:extLst>
          </p:cNvPr>
          <p:cNvSpPr>
            <a:spLocks xmlns:a="http://schemas.openxmlformats.org/drawingml/2006/main" noGrp="1"/>
          </p:cNvSpPr>
          <p:nvPr/>
        </p:nvSpPr>
        <p:spPr>
          <a:xfrm xmlns:a="http://schemas.openxmlformats.org/drawingml/2006/main">
            <a:off x="8248650" y="3714750"/>
            <a:ext cx="3095625"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Liberar un pago, transferir un token, actualizar la propiedad, calcular una compensación o rechazar la acción.</a:t>
            </a:r>
          </a:p>
        </p:txBody>
      </p:sp>
      <p:sp>
        <p:nvSpPr>
          <p:cNvPr id="21" name="">
            <a:extLst xmlns:a="http://schemas.openxmlformats.org/drawingml/2006/main">
              <a:ext uri="{FF2B5EF4-FFF2-40B4-BE49-F238E27FC236}">
                <a16:creationId xmlns:a16="http://schemas.microsoft.com/office/drawing/2014/main" id="{CB86B6CA-3179-4B60-98E4-19F4CA2C1402}"/>
              </a:ext>
            </a:extLst>
          </p:cNvPr>
          <p:cNvSpPr>
            <a:spLocks xmlns:a="http://schemas.openxmlformats.org/drawingml/2006/main" noGrp="1"/>
          </p:cNvSpPr>
          <p:nvPr/>
        </p:nvSpPr>
        <p:spPr>
          <a:xfrm xmlns:a="http://schemas.openxmlformats.org/drawingml/2006/main">
            <a:off x="533400" y="5334000"/>
            <a:ext cx="111252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350" b="1">
                <a:solidFill>
                  <a:srgbClr val="071525"/>
                </a:solidFill>
                <a:latin typeface="Helvetica Neue"/>
                <a:ea typeface="Helvetica Neue"/>
                <a:cs typeface="Helvetica Neue"/>
              </a:defRPr>
            </a:pPr>
            <a:r>
              <a:rPr sz="1350" b="1">
                <a:solidFill>
                  <a:srgbClr val="071525"/>
                </a:solidFill>
                <a:latin typeface="Helvetica Neue"/>
                <a:ea typeface="Helvetica Neue"/>
                <a:cs typeface="Helvetica Neue"/>
              </a:rPr>
              <a:t>La automatización es adecuada para condiciones precisas, observables y auditables, no para todo juicio, negociación o excepción.</a:t>
            </a:r>
          </a:p>
        </p:txBody>
      </p:sp>
    </p:spTree>
    <p:extLst>
      <p:ext uri="{BB962C8B-B14F-4D97-AF65-F5344CB8AC3E}">
        <p14:creationId xmlns:p14="http://schemas.microsoft.com/office/powerpoint/2010/main" val="779384932"/>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44E74BF-F51D-4033-B897-42AD5742A840}"/>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E216C044-C214-457F-B137-FD923388C9E8}"/>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400" b="1">
                <a:solidFill>
                  <a:srgbClr val="111827"/>
                </a:solidFill>
                <a:latin typeface="Helvetica Neue"/>
                <a:ea typeface="Helvetica Neue"/>
                <a:cs typeface="Helvetica Neue"/>
              </a:rPr>
              <a:t>Los smart contracts dependen de datos confiables del mundo real</a:t>
            </a:r>
          </a:p>
        </p:txBody>
      </p:sp>
      <p:cxnSp>
        <p:nvCxnSpPr>
          <p:cNvPr id="22"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80105743-0A5F-43C7-816C-D4D8B3142F4F}"/>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C9C695C1-640E-421C-83D5-CEC32D9839A2}"/>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16</a:t>
            </a:r>
          </a:p>
        </p:txBody>
      </p:sp>
      <p:sp>
        <p:nvSpPr>
          <p:cNvPr id="6" name="">
            <a:extLst xmlns:a="http://schemas.openxmlformats.org/drawingml/2006/main">
              <a:ext uri="{FF2B5EF4-FFF2-40B4-BE49-F238E27FC236}">
                <a16:creationId xmlns:a16="http://schemas.microsoft.com/office/drawing/2014/main" id="{06E1D37C-4DB0-45FB-9942-04AB7B3BC579}"/>
              </a:ext>
            </a:extLst>
          </p:cNvPr>
          <p:cNvSpPr>
            <a:spLocks xmlns:a="http://schemas.openxmlformats.org/drawingml/2006/main" noGrp="1"/>
          </p:cNvSpPr>
          <p:nvPr/>
        </p:nvSpPr>
        <p:spPr>
          <a:xfrm xmlns:a="http://schemas.openxmlformats.org/drawingml/2006/main">
            <a:off x="533400" y="1381125"/>
            <a:ext cx="111252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500" b="0">
                <a:solidFill>
                  <a:srgbClr val="526173"/>
                </a:solidFill>
                <a:latin typeface="Helvetica Neue"/>
                <a:ea typeface="Helvetica Neue"/>
                <a:cs typeface="Helvetica Neue"/>
              </a:rPr>
              <a:t>Una blockchain puede verificar firmas digitales y estado on-chain. No puede saber por sí sola si un envío llegó, si un sensor fue calibrado, si un título de propiedad es válido o si un vuelo se demoró.</a:t>
            </a:r>
          </a:p>
        </p:txBody>
      </p:sp>
      <p:sp>
        <p:nvSpPr>
          <p:cNvPr id="7" name="">
            <a:extLst xmlns:a="http://schemas.openxmlformats.org/drawingml/2006/main">
              <a:ext uri="{FF2B5EF4-FFF2-40B4-BE49-F238E27FC236}">
                <a16:creationId xmlns:a16="http://schemas.microsoft.com/office/drawing/2014/main" id="{E172C20C-A9EF-4D74-9ED6-3AFA98200C93}"/>
              </a:ext>
            </a:extLst>
          </p:cNvPr>
          <p:cNvSpPr>
            <a:spLocks xmlns:a="http://schemas.openxmlformats.org/drawingml/2006/main" noGrp="1"/>
          </p:cNvSpPr>
          <p:nvPr/>
        </p:nvSpPr>
        <p:spPr>
          <a:xfrm xmlns:a="http://schemas.openxmlformats.org/drawingml/2006/main">
            <a:off x="762000" y="2619375"/>
            <a:ext cx="3048000" cy="1905000"/>
          </a:xfrm>
          <a:prstGeom xmlns:a="http://schemas.openxmlformats.org/drawingml/2006/main" prst="roundRect">
            <a:avLst>
              <a:gd name="adj" fmla="val 60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3A3835DC-68E1-4B91-9CC1-3D393054CB24}"/>
              </a:ext>
            </a:extLst>
          </p:cNvPr>
          <p:cNvSpPr>
            <a:spLocks xmlns:a="http://schemas.openxmlformats.org/drawingml/2006/main" noGrp="1"/>
          </p:cNvSpPr>
          <p:nvPr/>
        </p:nvSpPr>
        <p:spPr>
          <a:xfrm xmlns:a="http://schemas.openxmlformats.org/drawingml/2006/main">
            <a:off x="1000125" y="2905125"/>
            <a:ext cx="2571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800"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Evento del mundo real</a:t>
            </a:r>
          </a:p>
        </p:txBody>
      </p:sp>
      <p:sp>
        <p:nvSpPr>
          <p:cNvPr id="9" name="">
            <a:extLst xmlns:a="http://schemas.openxmlformats.org/drawingml/2006/main">
              <a:ext uri="{FF2B5EF4-FFF2-40B4-BE49-F238E27FC236}">
                <a16:creationId xmlns:a16="http://schemas.microsoft.com/office/drawing/2014/main" id="{214147D7-A00E-49F3-A077-A7F220457841}"/>
              </a:ext>
            </a:extLst>
          </p:cNvPr>
          <p:cNvSpPr>
            <a:spLocks xmlns:a="http://schemas.openxmlformats.org/drawingml/2006/main" noGrp="1"/>
          </p:cNvSpPr>
          <p:nvPr/>
        </p:nvSpPr>
        <p:spPr>
          <a:xfrm xmlns:a="http://schemas.openxmlformats.org/drawingml/2006/main">
            <a:off x="1000125" y="3476625"/>
            <a:ext cx="2571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275" b="0">
                <a:solidFill>
                  <a:srgbClr val="526173"/>
                </a:solidFill>
                <a:latin typeface="Helvetica Neue"/>
                <a:ea typeface="Helvetica Neue"/>
                <a:cs typeface="Helvetica Neue"/>
              </a:defRPr>
            </a:pPr>
            <a:r>
              <a:rPr sz="1275" b="0">
                <a:solidFill>
                  <a:srgbClr val="526173"/>
                </a:solidFill>
                <a:latin typeface="Helvetica Neue"/>
                <a:ea typeface="Helvetica Neue"/>
                <a:cs typeface="Helvetica Neue"/>
              </a:rPr>
              <a:t>Envío, precio, clima, identidad, entrega</a:t>
            </a:r>
          </a:p>
        </p:txBody>
      </p:sp>
      <p:sp>
        <p:nvSpPr>
          <p:cNvPr id="10" name="">
            <a:extLst xmlns:a="http://schemas.openxmlformats.org/drawingml/2006/main">
              <a:ext uri="{FF2B5EF4-FFF2-40B4-BE49-F238E27FC236}">
                <a16:creationId xmlns:a16="http://schemas.microsoft.com/office/drawing/2014/main" id="{9B21488D-326B-402C-9FFB-D7F814AD0D19}"/>
              </a:ext>
            </a:extLst>
          </p:cNvPr>
          <p:cNvSpPr>
            <a:spLocks xmlns:a="http://schemas.openxmlformats.org/drawingml/2006/main" noGrp="1"/>
          </p:cNvSpPr>
          <p:nvPr/>
        </p:nvSpPr>
        <p:spPr>
          <a:xfrm xmlns:a="http://schemas.openxmlformats.org/drawingml/2006/main">
            <a:off x="3905250" y="3333750"/>
            <a:ext cx="571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2250" b="1">
                <a:solidFill>
                  <a:srgbClr val="2E8BFF"/>
                </a:solidFill>
                <a:latin typeface="Helvetica Neue"/>
                <a:ea typeface="Helvetica Neue"/>
                <a:cs typeface="Helvetica Neue"/>
              </a:defRPr>
            </a:pPr>
            <a:r>
              <a:rPr sz="2250" b="1">
                <a:solidFill>
                  <a:srgbClr val="2E8BFF"/>
                </a:solidFill>
                <a:latin typeface="Helvetica Neue"/>
                <a:ea typeface="Helvetica Neue"/>
                <a:cs typeface="Helvetica Neue"/>
              </a:rPr>
              <a:t>→</a:t>
            </a:r>
          </a:p>
        </p:txBody>
      </p:sp>
      <p:sp>
        <p:nvSpPr>
          <p:cNvPr id="11" name="">
            <a:extLst xmlns:a="http://schemas.openxmlformats.org/drawingml/2006/main">
              <a:ext uri="{FF2B5EF4-FFF2-40B4-BE49-F238E27FC236}">
                <a16:creationId xmlns:a16="http://schemas.microsoft.com/office/drawing/2014/main" id="{5215F63F-1E97-4745-AB45-83C2DEE402D1}"/>
              </a:ext>
            </a:extLst>
          </p:cNvPr>
          <p:cNvSpPr>
            <a:spLocks xmlns:a="http://schemas.openxmlformats.org/drawingml/2006/main" noGrp="1"/>
          </p:cNvSpPr>
          <p:nvPr/>
        </p:nvSpPr>
        <p:spPr>
          <a:xfrm xmlns:a="http://schemas.openxmlformats.org/drawingml/2006/main">
            <a:off x="4572000" y="2619375"/>
            <a:ext cx="3048000" cy="1905000"/>
          </a:xfrm>
          <a:prstGeom xmlns:a="http://schemas.openxmlformats.org/drawingml/2006/main" prst="roundRect">
            <a:avLst>
              <a:gd name="adj" fmla="val 6000"/>
            </a:avLst>
          </a:prstGeom>
          <a:solidFill xmlns:a="http://schemas.openxmlformats.org/drawingml/2006/main">
            <a:srgbClr val="DDF4FC"/>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8AD7268B-C4AB-4E03-914A-ECE402D91AC8}"/>
              </a:ext>
            </a:extLst>
          </p:cNvPr>
          <p:cNvSpPr>
            <a:spLocks xmlns:a="http://schemas.openxmlformats.org/drawingml/2006/main" noGrp="1"/>
          </p:cNvSpPr>
          <p:nvPr/>
        </p:nvSpPr>
        <p:spPr>
          <a:xfrm xmlns:a="http://schemas.openxmlformats.org/drawingml/2006/main">
            <a:off x="4810125" y="2905125"/>
            <a:ext cx="2571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800"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Capa de oráculos</a:t>
            </a:r>
          </a:p>
        </p:txBody>
      </p:sp>
      <p:sp>
        <p:nvSpPr>
          <p:cNvPr id="13" name="">
            <a:extLst xmlns:a="http://schemas.openxmlformats.org/drawingml/2006/main">
              <a:ext uri="{FF2B5EF4-FFF2-40B4-BE49-F238E27FC236}">
                <a16:creationId xmlns:a16="http://schemas.microsoft.com/office/drawing/2014/main" id="{9011BF6E-1F80-46CB-93B3-1D6D03F09173}"/>
              </a:ext>
            </a:extLst>
          </p:cNvPr>
          <p:cNvSpPr>
            <a:spLocks xmlns:a="http://schemas.openxmlformats.org/drawingml/2006/main" noGrp="1"/>
          </p:cNvSpPr>
          <p:nvPr/>
        </p:nvSpPr>
        <p:spPr>
          <a:xfrm xmlns:a="http://schemas.openxmlformats.org/drawingml/2006/main">
            <a:off x="4810125" y="3476625"/>
            <a:ext cx="2571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275" b="0">
                <a:solidFill>
                  <a:srgbClr val="526173"/>
                </a:solidFill>
                <a:latin typeface="Helvetica Neue"/>
                <a:ea typeface="Helvetica Neue"/>
                <a:cs typeface="Helvetica Neue"/>
              </a:defRPr>
            </a:pPr>
            <a:r>
              <a:rPr sz="1275" b="0">
                <a:solidFill>
                  <a:srgbClr val="526173"/>
                </a:solidFill>
                <a:latin typeface="Helvetica Neue"/>
                <a:ea typeface="Helvetica Neue"/>
                <a:cs typeface="Helvetica Neue"/>
              </a:rPr>
              <a:t>Recolecta, autentica, agrega y envía datos</a:t>
            </a:r>
          </a:p>
        </p:txBody>
      </p:sp>
      <p:sp>
        <p:nvSpPr>
          <p:cNvPr id="14" name="">
            <a:extLst xmlns:a="http://schemas.openxmlformats.org/drawingml/2006/main">
              <a:ext uri="{FF2B5EF4-FFF2-40B4-BE49-F238E27FC236}">
                <a16:creationId xmlns:a16="http://schemas.microsoft.com/office/drawing/2014/main" id="{D2E8AD5F-FED2-4021-B904-0C1C2E1EDFEA}"/>
              </a:ext>
            </a:extLst>
          </p:cNvPr>
          <p:cNvSpPr>
            <a:spLocks xmlns:a="http://schemas.openxmlformats.org/drawingml/2006/main" noGrp="1"/>
          </p:cNvSpPr>
          <p:nvPr/>
        </p:nvSpPr>
        <p:spPr>
          <a:xfrm xmlns:a="http://schemas.openxmlformats.org/drawingml/2006/main">
            <a:off x="7715250" y="3333750"/>
            <a:ext cx="571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2250" b="1">
                <a:solidFill>
                  <a:srgbClr val="2E8BFF"/>
                </a:solidFill>
                <a:latin typeface="Helvetica Neue"/>
                <a:ea typeface="Helvetica Neue"/>
                <a:cs typeface="Helvetica Neue"/>
              </a:defRPr>
            </a:pPr>
            <a:r>
              <a:rPr sz="2250" b="1">
                <a:solidFill>
                  <a:srgbClr val="2E8BFF"/>
                </a:solidFill>
                <a:latin typeface="Helvetica Neue"/>
                <a:ea typeface="Helvetica Neue"/>
                <a:cs typeface="Helvetica Neue"/>
              </a:rPr>
              <a:t>→</a:t>
            </a:r>
          </a:p>
        </p:txBody>
      </p:sp>
      <p:sp>
        <p:nvSpPr>
          <p:cNvPr id="15" name="">
            <a:extLst xmlns:a="http://schemas.openxmlformats.org/drawingml/2006/main">
              <a:ext uri="{FF2B5EF4-FFF2-40B4-BE49-F238E27FC236}">
                <a16:creationId xmlns:a16="http://schemas.microsoft.com/office/drawing/2014/main" id="{AE1E148C-86EF-4457-A5A3-CEBDD2858023}"/>
              </a:ext>
            </a:extLst>
          </p:cNvPr>
          <p:cNvSpPr>
            <a:spLocks xmlns:a="http://schemas.openxmlformats.org/drawingml/2006/main" noGrp="1"/>
          </p:cNvSpPr>
          <p:nvPr/>
        </p:nvSpPr>
        <p:spPr>
          <a:xfrm xmlns:a="http://schemas.openxmlformats.org/drawingml/2006/main">
            <a:off x="8382000" y="2619375"/>
            <a:ext cx="3048000" cy="1905000"/>
          </a:xfrm>
          <a:prstGeom xmlns:a="http://schemas.openxmlformats.org/drawingml/2006/main" prst="roundRect">
            <a:avLst>
              <a:gd name="adj" fmla="val 60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6" name="">
            <a:extLst xmlns:a="http://schemas.openxmlformats.org/drawingml/2006/main">
              <a:ext uri="{FF2B5EF4-FFF2-40B4-BE49-F238E27FC236}">
                <a16:creationId xmlns:a16="http://schemas.microsoft.com/office/drawing/2014/main" id="{4E77CAA7-7BB9-4B7B-90A0-31EA8D6D253A}"/>
              </a:ext>
            </a:extLst>
          </p:cNvPr>
          <p:cNvSpPr>
            <a:spLocks xmlns:a="http://schemas.openxmlformats.org/drawingml/2006/main" noGrp="1"/>
          </p:cNvSpPr>
          <p:nvPr/>
        </p:nvSpPr>
        <p:spPr>
          <a:xfrm xmlns:a="http://schemas.openxmlformats.org/drawingml/2006/main">
            <a:off x="8620125" y="2905125"/>
            <a:ext cx="2571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800" b="1">
                <a:solidFill>
                  <a:srgbClr val="111827"/>
                </a:solidFill>
                <a:latin typeface="Helvetica Neue"/>
                <a:ea typeface="Helvetica Neue"/>
                <a:cs typeface="Helvetica Neue"/>
              </a:defRPr>
            </a:pPr>
            <a:r>
              <a:rPr sz="1800" b="1">
                <a:solidFill>
                  <a:srgbClr val="111827"/>
                </a:solidFill>
                <a:latin typeface="Helvetica Neue"/>
                <a:ea typeface="Helvetica Neue"/>
                <a:cs typeface="Helvetica Neue"/>
              </a:rPr>
              <a:t>Smart contract</a:t>
            </a:r>
          </a:p>
        </p:txBody>
      </p:sp>
      <p:sp>
        <p:nvSpPr>
          <p:cNvPr id="17" name="">
            <a:extLst xmlns:a="http://schemas.openxmlformats.org/drawingml/2006/main">
              <a:ext uri="{FF2B5EF4-FFF2-40B4-BE49-F238E27FC236}">
                <a16:creationId xmlns:a16="http://schemas.microsoft.com/office/drawing/2014/main" id="{C41DC190-F950-44D1-93A9-B16580B3CD93}"/>
              </a:ext>
            </a:extLst>
          </p:cNvPr>
          <p:cNvSpPr>
            <a:spLocks xmlns:a="http://schemas.openxmlformats.org/drawingml/2006/main" noGrp="1"/>
          </p:cNvSpPr>
          <p:nvPr/>
        </p:nvSpPr>
        <p:spPr>
          <a:xfrm xmlns:a="http://schemas.openxmlformats.org/drawingml/2006/main">
            <a:off x="8620125" y="3476625"/>
            <a:ext cx="2571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275" b="0">
                <a:solidFill>
                  <a:srgbClr val="526173"/>
                </a:solidFill>
                <a:latin typeface="Helvetica Neue"/>
                <a:ea typeface="Helvetica Neue"/>
                <a:cs typeface="Helvetica Neue"/>
              </a:defRPr>
            </a:pPr>
            <a:r>
              <a:rPr sz="1275" b="0">
                <a:solidFill>
                  <a:srgbClr val="526173"/>
                </a:solidFill>
                <a:latin typeface="Helvetica Neue"/>
                <a:ea typeface="Helvetica Neue"/>
                <a:cs typeface="Helvetica Neue"/>
              </a:rPr>
              <a:t>Evalúa la condición y ejecuta el resultado programado</a:t>
            </a:r>
          </a:p>
        </p:txBody>
      </p:sp>
      <p:sp>
        <p:nvSpPr>
          <p:cNvPr id="18" name="">
            <a:extLst xmlns:a="http://schemas.openxmlformats.org/drawingml/2006/main">
              <a:ext uri="{FF2B5EF4-FFF2-40B4-BE49-F238E27FC236}">
                <a16:creationId xmlns:a16="http://schemas.microsoft.com/office/drawing/2014/main" id="{C296DB59-66E4-47A1-B4E7-E557CEA28E6D}"/>
              </a:ext>
            </a:extLst>
          </p:cNvPr>
          <p:cNvSpPr>
            <a:spLocks xmlns:a="http://schemas.openxmlformats.org/drawingml/2006/main" noGrp="1"/>
          </p:cNvSpPr>
          <p:nvPr/>
        </p:nvSpPr>
        <p:spPr>
          <a:xfrm xmlns:a="http://schemas.openxmlformats.org/drawingml/2006/main">
            <a:off x="533400" y="5048250"/>
            <a:ext cx="11125200" cy="876300"/>
          </a:xfrm>
          <a:prstGeom xmlns:a="http://schemas.openxmlformats.org/drawingml/2006/main" prst="roundRect">
            <a:avLst>
              <a:gd name="adj" fmla="val 13043"/>
            </a:avLst>
          </a:prstGeom>
          <a:solidFill xmlns:a="http://schemas.openxmlformats.org/drawingml/2006/main">
            <a:srgbClr val="FFF4E0"/>
          </a:solidFill>
          <a:ln xmlns:a="http://schemas.openxmlformats.org/drawingml/2006/main" w="9525">
            <a:solidFill>
              <a:srgbClr val="F2C86E"/>
            </a:solid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2E71DF1A-BA5B-4B5F-8C4A-1CB71ABE6694}"/>
              </a:ext>
            </a:extLst>
          </p:cNvPr>
          <p:cNvSpPr>
            <a:spLocks xmlns:a="http://schemas.openxmlformats.org/drawingml/2006/main" noGrp="1"/>
          </p:cNvSpPr>
          <p:nvPr/>
        </p:nvSpPr>
        <p:spPr>
          <a:xfrm xmlns:a="http://schemas.openxmlformats.org/drawingml/2006/main">
            <a:off x="762000" y="5248275"/>
            <a:ext cx="106680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111827"/>
                </a:solidFill>
                <a:latin typeface="Helvetica Neue"/>
                <a:ea typeface="Helvetica Neue"/>
                <a:cs typeface="Helvetica Neue"/>
              </a:defRPr>
            </a:pPr>
            <a:r>
              <a:rPr sz="1100" b="1">
                <a:solidFill>
                  <a:srgbClr val="111827"/>
                </a:solidFill>
                <a:latin typeface="Helvetica Neue"/>
                <a:ea typeface="Helvetica Neue"/>
                <a:cs typeface="Helvetica Neue"/>
              </a:rPr>
              <a:t>El riesgo de oráculo incluye manipulación, datos desactualizados, fuentes no disponibles, fallas de sensores y captura de la gobernanza. La mitigación puede requerir múltiples fuentes independientes, pruebas criptográficas, monitoreo, mecanismos de respaldo y procedimientos contractuales de disputa.</a:t>
            </a:r>
          </a:p>
        </p:txBody>
      </p:sp>
    </p:spTree>
    <p:extLst>
      <p:ext uri="{BB962C8B-B14F-4D97-AF65-F5344CB8AC3E}">
        <p14:creationId xmlns:p14="http://schemas.microsoft.com/office/powerpoint/2010/main" val="379976566"/>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DA5D1311-6AF9-48D7-B0FE-C9CD668C5A40}"/>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9ABE10D4-A82F-475D-ABDD-D9E61D82C08B}"/>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Las finanzas avanzan hacia la liquidación programable</a:t>
            </a:r>
          </a:p>
        </p:txBody>
      </p:sp>
      <p:cxnSp>
        <p:nvCxnSpPr>
          <p:cNvPr id="26"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79A95049-73E0-4B41-9C5E-D0F6A4334390}"/>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441623B9-B68B-4B32-9987-4AFC5F28B9EC}"/>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17</a:t>
            </a:r>
          </a:p>
        </p:txBody>
      </p:sp>
      <p:sp>
        <p:nvSpPr>
          <p:cNvPr id="6" name="">
            <a:extLst xmlns:a="http://schemas.openxmlformats.org/drawingml/2006/main">
              <a:ext uri="{FF2B5EF4-FFF2-40B4-BE49-F238E27FC236}">
                <a16:creationId xmlns:a16="http://schemas.microsoft.com/office/drawing/2014/main" id="{BA3EC334-3FB7-4AC2-8A70-0B874C142A1F}"/>
              </a:ext>
            </a:extLst>
          </p:cNvPr>
          <p:cNvSpPr>
            <a:spLocks xmlns:a="http://schemas.openxmlformats.org/drawingml/2006/main" noGrp="1"/>
          </p:cNvSpPr>
          <p:nvPr/>
        </p:nvSpPr>
        <p:spPr>
          <a:xfrm xmlns:a="http://schemas.openxmlformats.org/drawingml/2006/main">
            <a:off x="533400" y="1381125"/>
            <a:ext cx="111252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500" b="0">
                <a:solidFill>
                  <a:srgbClr val="526173"/>
                </a:solidFill>
                <a:latin typeface="Helvetica Neue"/>
                <a:ea typeface="Helvetica Neue"/>
                <a:cs typeface="Helvetica Neue"/>
              </a:rPr>
              <a:t>La oportunidad no se limita al trading de criptomonedas. Distintos actores combinan blockchain con dinero regulado, custodia, identidad, infraestructura cloud y rieles de pago existentes.</a:t>
            </a:r>
          </a:p>
        </p:txBody>
      </p:sp>
      <p:sp>
        <p:nvSpPr>
          <p:cNvPr id="7" name="">
            <a:extLst xmlns:a="http://schemas.openxmlformats.org/drawingml/2006/main">
              <a:ext uri="{FF2B5EF4-FFF2-40B4-BE49-F238E27FC236}">
                <a16:creationId xmlns:a16="http://schemas.microsoft.com/office/drawing/2014/main" id="{B109B09B-E8CE-4FC4-9CC4-FE69FC394F51}"/>
              </a:ext>
            </a:extLst>
          </p:cNvPr>
          <p:cNvSpPr>
            <a:spLocks xmlns:a="http://schemas.openxmlformats.org/drawingml/2006/main" noGrp="1"/>
          </p:cNvSpPr>
          <p:nvPr/>
        </p:nvSpPr>
        <p:spPr>
          <a:xfrm xmlns:a="http://schemas.openxmlformats.org/drawingml/2006/main">
            <a:off x="533400" y="2333625"/>
            <a:ext cx="52387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96C46BC5-31A7-46EB-94FA-5112301BB348}"/>
              </a:ext>
            </a:extLst>
          </p:cNvPr>
          <p:cNvSpPr>
            <a:spLocks xmlns:a="http://schemas.openxmlformats.org/drawingml/2006/main" noGrp="1"/>
          </p:cNvSpPr>
          <p:nvPr/>
        </p:nvSpPr>
        <p:spPr>
          <a:xfrm xmlns:a="http://schemas.openxmlformats.org/drawingml/2006/main">
            <a:off x="533400" y="2333625"/>
            <a:ext cx="66675" cy="1476375"/>
          </a:xfrm>
          <a:prstGeom xmlns:a="http://schemas.openxmlformats.org/drawingml/2006/main" prst="rect">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263F783D-C8A2-4EBF-9BB0-063041EDDF9E}"/>
              </a:ext>
            </a:extLst>
          </p:cNvPr>
          <p:cNvSpPr>
            <a:spLocks xmlns:a="http://schemas.openxmlformats.org/drawingml/2006/main" noGrp="1"/>
          </p:cNvSpPr>
          <p:nvPr/>
        </p:nvSpPr>
        <p:spPr>
          <a:xfrm xmlns:a="http://schemas.openxmlformats.org/drawingml/2006/main">
            <a:off x="762000" y="2524125"/>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Big Tech</a:t>
            </a:r>
          </a:p>
        </p:txBody>
      </p:sp>
      <p:sp>
        <p:nvSpPr>
          <p:cNvPr id="10" name="">
            <a:extLst xmlns:a="http://schemas.openxmlformats.org/drawingml/2006/main">
              <a:ext uri="{FF2B5EF4-FFF2-40B4-BE49-F238E27FC236}">
                <a16:creationId xmlns:a16="http://schemas.microsoft.com/office/drawing/2014/main" id="{7790ADE1-3431-4F17-8BC4-1F69E608B988}"/>
              </a:ext>
            </a:extLst>
          </p:cNvPr>
          <p:cNvSpPr>
            <a:spLocks xmlns:a="http://schemas.openxmlformats.org/drawingml/2006/main" noGrp="1"/>
          </p:cNvSpPr>
          <p:nvPr/>
        </p:nvSpPr>
        <p:spPr>
          <a:xfrm xmlns:a="http://schemas.openxmlformats.org/drawingml/2006/main">
            <a:off x="762000" y="2924175"/>
            <a:ext cx="48196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Cloud, identidad, billeteras, datos, IA, ecosistemas de comercio e infraestructura para desarrolladores.</a:t>
            </a:r>
          </a:p>
        </p:txBody>
      </p:sp>
      <p:sp>
        <p:nvSpPr>
          <p:cNvPr id="11" name="">
            <a:extLst xmlns:a="http://schemas.openxmlformats.org/drawingml/2006/main">
              <a:ext uri="{FF2B5EF4-FFF2-40B4-BE49-F238E27FC236}">
                <a16:creationId xmlns:a16="http://schemas.microsoft.com/office/drawing/2014/main" id="{622981BF-D81B-4171-9CB2-68F5B2C9910C}"/>
              </a:ext>
            </a:extLst>
          </p:cNvPr>
          <p:cNvSpPr>
            <a:spLocks xmlns:a="http://schemas.openxmlformats.org/drawingml/2006/main" noGrp="1"/>
          </p:cNvSpPr>
          <p:nvPr/>
        </p:nvSpPr>
        <p:spPr>
          <a:xfrm xmlns:a="http://schemas.openxmlformats.org/drawingml/2006/main">
            <a:off x="6096000" y="2333625"/>
            <a:ext cx="52387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89B726E5-EB23-4984-8F3A-7164281979AD}"/>
              </a:ext>
            </a:extLst>
          </p:cNvPr>
          <p:cNvSpPr>
            <a:spLocks xmlns:a="http://schemas.openxmlformats.org/drawingml/2006/main" noGrp="1"/>
          </p:cNvSpPr>
          <p:nvPr/>
        </p:nvSpPr>
        <p:spPr>
          <a:xfrm xmlns:a="http://schemas.openxmlformats.org/drawingml/2006/main">
            <a:off x="6096000" y="2333625"/>
            <a:ext cx="66675" cy="1476375"/>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2895DD07-F158-460D-BB74-2E5E1AF6BB12}"/>
              </a:ext>
            </a:extLst>
          </p:cNvPr>
          <p:cNvSpPr>
            <a:spLocks xmlns:a="http://schemas.openxmlformats.org/drawingml/2006/main" noGrp="1"/>
          </p:cNvSpPr>
          <p:nvPr/>
        </p:nvSpPr>
        <p:spPr>
          <a:xfrm xmlns:a="http://schemas.openxmlformats.org/drawingml/2006/main">
            <a:off x="6324600" y="2524125"/>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FinTech</a:t>
            </a:r>
          </a:p>
        </p:txBody>
      </p:sp>
      <p:sp>
        <p:nvSpPr>
          <p:cNvPr id="14" name="">
            <a:extLst xmlns:a="http://schemas.openxmlformats.org/drawingml/2006/main">
              <a:ext uri="{FF2B5EF4-FFF2-40B4-BE49-F238E27FC236}">
                <a16:creationId xmlns:a16="http://schemas.microsoft.com/office/drawing/2014/main" id="{AE19CC1E-7DAC-4678-B041-3A98369206D6}"/>
              </a:ext>
            </a:extLst>
          </p:cNvPr>
          <p:cNvSpPr>
            <a:spLocks xmlns:a="http://schemas.openxmlformats.org/drawingml/2006/main" noGrp="1"/>
          </p:cNvSpPr>
          <p:nvPr/>
        </p:nvSpPr>
        <p:spPr>
          <a:xfrm xmlns:a="http://schemas.openxmlformats.org/drawingml/2006/main">
            <a:off x="6324600" y="2924175"/>
            <a:ext cx="48196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Transferencias transfronterizas, stablecoins, servicios de activos digitales, finanzas embebidas y acceso a DeFi.</a:t>
            </a:r>
          </a:p>
        </p:txBody>
      </p:sp>
      <p:sp>
        <p:nvSpPr>
          <p:cNvPr id="15" name="">
            <a:extLst xmlns:a="http://schemas.openxmlformats.org/drawingml/2006/main">
              <a:ext uri="{FF2B5EF4-FFF2-40B4-BE49-F238E27FC236}">
                <a16:creationId xmlns:a16="http://schemas.microsoft.com/office/drawing/2014/main" id="{59721086-03FB-4D87-BBF8-54C3F92AAB9F}"/>
              </a:ext>
            </a:extLst>
          </p:cNvPr>
          <p:cNvSpPr>
            <a:spLocks xmlns:a="http://schemas.openxmlformats.org/drawingml/2006/main" noGrp="1"/>
          </p:cNvSpPr>
          <p:nvPr/>
        </p:nvSpPr>
        <p:spPr>
          <a:xfrm xmlns:a="http://schemas.openxmlformats.org/drawingml/2006/main">
            <a:off x="533400" y="4048125"/>
            <a:ext cx="52387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6" name="">
            <a:extLst xmlns:a="http://schemas.openxmlformats.org/drawingml/2006/main">
              <a:ext uri="{FF2B5EF4-FFF2-40B4-BE49-F238E27FC236}">
                <a16:creationId xmlns:a16="http://schemas.microsoft.com/office/drawing/2014/main" id="{5EE2B70B-0E4C-414E-A043-6EA76F22CE80}"/>
              </a:ext>
            </a:extLst>
          </p:cNvPr>
          <p:cNvSpPr>
            <a:spLocks xmlns:a="http://schemas.openxmlformats.org/drawingml/2006/main" noGrp="1"/>
          </p:cNvSpPr>
          <p:nvPr/>
        </p:nvSpPr>
        <p:spPr>
          <a:xfrm xmlns:a="http://schemas.openxmlformats.org/drawingml/2006/main">
            <a:off x="533400" y="4048125"/>
            <a:ext cx="66675" cy="1476375"/>
          </a:xfrm>
          <a:prstGeom xmlns:a="http://schemas.openxmlformats.org/drawingml/2006/main" prst="rect">
            <a:avLst/>
          </a:prstGeom>
          <a:solidFill xmlns:a="http://schemas.openxmlformats.org/drawingml/2006/main">
            <a:srgbClr val="17896B"/>
          </a:solidFill>
          <a:ln xmlns:a="http://schemas.openxmlformats.org/drawingml/2006/main" w="0">
            <a:noFill/>
            <a:prstDash val="solid"/>
          </a:ln>
        </p:spPr>
        <p:txBody xmlns:a="http://schemas.openxmlformats.org/drawingml/2006/main">
          <a:bodyPr/>
          <a:p/>
        </p:txBody>
      </p:sp>
      <p:sp>
        <p:nvSpPr>
          <p:cNvPr id="17" name="">
            <a:extLst xmlns:a="http://schemas.openxmlformats.org/drawingml/2006/main">
              <a:ext uri="{FF2B5EF4-FFF2-40B4-BE49-F238E27FC236}">
                <a16:creationId xmlns:a16="http://schemas.microsoft.com/office/drawing/2014/main" id="{09082483-F363-4CE0-91F4-C314EEB28659}"/>
              </a:ext>
            </a:extLst>
          </p:cNvPr>
          <p:cNvSpPr>
            <a:spLocks xmlns:a="http://schemas.openxmlformats.org/drawingml/2006/main" noGrp="1"/>
          </p:cNvSpPr>
          <p:nvPr/>
        </p:nvSpPr>
        <p:spPr>
          <a:xfrm xmlns:a="http://schemas.openxmlformats.org/drawingml/2006/main">
            <a:off x="762000" y="4238625"/>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Bancos</a:t>
            </a:r>
          </a:p>
        </p:txBody>
      </p:sp>
      <p:sp>
        <p:nvSpPr>
          <p:cNvPr id="18" name="">
            <a:extLst xmlns:a="http://schemas.openxmlformats.org/drawingml/2006/main">
              <a:ext uri="{FF2B5EF4-FFF2-40B4-BE49-F238E27FC236}">
                <a16:creationId xmlns:a16="http://schemas.microsoft.com/office/drawing/2014/main" id="{18F818A5-8AB9-481C-B73F-CE8EEC608AE7}"/>
              </a:ext>
            </a:extLst>
          </p:cNvPr>
          <p:cNvSpPr>
            <a:spLocks xmlns:a="http://schemas.openxmlformats.org/drawingml/2006/main" noGrp="1"/>
          </p:cNvSpPr>
          <p:nvPr/>
        </p:nvSpPr>
        <p:spPr>
          <a:xfrm xmlns:a="http://schemas.openxmlformats.org/drawingml/2006/main">
            <a:off x="762000" y="4638675"/>
            <a:ext cx="48196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Depósitos tokenizados, garantías, liquidación de valores, financiación del comercio, custodia y pagos mayoristas.</a:t>
            </a:r>
          </a:p>
        </p:txBody>
      </p:sp>
      <p:sp>
        <p:nvSpPr>
          <p:cNvPr id="19" name="">
            <a:extLst xmlns:a="http://schemas.openxmlformats.org/drawingml/2006/main">
              <a:ext uri="{FF2B5EF4-FFF2-40B4-BE49-F238E27FC236}">
                <a16:creationId xmlns:a16="http://schemas.microsoft.com/office/drawing/2014/main" id="{426DC549-6BDF-410F-AAD9-88C75ADE8D9F}"/>
              </a:ext>
            </a:extLst>
          </p:cNvPr>
          <p:cNvSpPr>
            <a:spLocks xmlns:a="http://schemas.openxmlformats.org/drawingml/2006/main" noGrp="1"/>
          </p:cNvSpPr>
          <p:nvPr/>
        </p:nvSpPr>
        <p:spPr>
          <a:xfrm xmlns:a="http://schemas.openxmlformats.org/drawingml/2006/main">
            <a:off x="6096000" y="4048125"/>
            <a:ext cx="52387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0" name="">
            <a:extLst xmlns:a="http://schemas.openxmlformats.org/drawingml/2006/main">
              <a:ext uri="{FF2B5EF4-FFF2-40B4-BE49-F238E27FC236}">
                <a16:creationId xmlns:a16="http://schemas.microsoft.com/office/drawing/2014/main" id="{ABB45FF2-6708-4351-8AE0-0D72ACA03242}"/>
              </a:ext>
            </a:extLst>
          </p:cNvPr>
          <p:cNvSpPr>
            <a:spLocks xmlns:a="http://schemas.openxmlformats.org/drawingml/2006/main" noGrp="1"/>
          </p:cNvSpPr>
          <p:nvPr/>
        </p:nvSpPr>
        <p:spPr>
          <a:xfrm xmlns:a="http://schemas.openxmlformats.org/drawingml/2006/main">
            <a:off x="6096000" y="4048125"/>
            <a:ext cx="66675" cy="1476375"/>
          </a:xfrm>
          <a:prstGeom xmlns:a="http://schemas.openxmlformats.org/drawingml/2006/main" prst="rect">
            <a:avLst/>
          </a:prstGeom>
          <a:solidFill xmlns:a="http://schemas.openxmlformats.org/drawingml/2006/main">
            <a:srgbClr val="0D243B"/>
          </a:solidFill>
          <a:ln xmlns:a="http://schemas.openxmlformats.org/drawingml/2006/main" w="0">
            <a:noFill/>
            <a:prstDash val="solid"/>
          </a:ln>
        </p:spPr>
        <p:txBody xmlns:a="http://schemas.openxmlformats.org/drawingml/2006/main">
          <a:bodyPr/>
          <a:p/>
        </p:txBody>
      </p:sp>
      <p:sp>
        <p:nvSpPr>
          <p:cNvPr id="21" name="">
            <a:extLst xmlns:a="http://schemas.openxmlformats.org/drawingml/2006/main">
              <a:ext uri="{FF2B5EF4-FFF2-40B4-BE49-F238E27FC236}">
                <a16:creationId xmlns:a16="http://schemas.microsoft.com/office/drawing/2014/main" id="{05817387-BADE-464E-A005-AA5D823651F9}"/>
              </a:ext>
            </a:extLst>
          </p:cNvPr>
          <p:cNvSpPr>
            <a:spLocks xmlns:a="http://schemas.openxmlformats.org/drawingml/2006/main" noGrp="1"/>
          </p:cNvSpPr>
          <p:nvPr/>
        </p:nvSpPr>
        <p:spPr>
          <a:xfrm xmlns:a="http://schemas.openxmlformats.org/drawingml/2006/main">
            <a:off x="6324600" y="4238625"/>
            <a:ext cx="4819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Proveedores de pagos</a:t>
            </a:r>
          </a:p>
        </p:txBody>
      </p:sp>
      <p:sp>
        <p:nvSpPr>
          <p:cNvPr id="22" name="">
            <a:extLst xmlns:a="http://schemas.openxmlformats.org/drawingml/2006/main">
              <a:ext uri="{FF2B5EF4-FFF2-40B4-BE49-F238E27FC236}">
                <a16:creationId xmlns:a16="http://schemas.microsoft.com/office/drawing/2014/main" id="{FBD67557-7D3B-49E9-90D2-F5C8DCECB8E3}"/>
              </a:ext>
            </a:extLst>
          </p:cNvPr>
          <p:cNvSpPr>
            <a:spLocks xmlns:a="http://schemas.openxmlformats.org/drawingml/2006/main" noGrp="1"/>
          </p:cNvSpPr>
          <p:nvPr/>
        </p:nvSpPr>
        <p:spPr>
          <a:xfrm xmlns:a="http://schemas.openxmlformats.org/drawingml/2006/main">
            <a:off x="6324600" y="4638675"/>
            <a:ext cx="48196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275" b="0">
                <a:solidFill>
                  <a:srgbClr val="526173"/>
                </a:solidFill>
                <a:latin typeface="Helvetica Neue"/>
                <a:ea typeface="Helvetica Neue"/>
                <a:cs typeface="Helvetica Neue"/>
              </a:rPr>
              <a:t>Aceptación en comercios, movimiento de tesorería, remesas, conciliación y conversión entre rieles.</a:t>
            </a:r>
          </a:p>
        </p:txBody>
      </p:sp>
      <p:sp>
        <p:nvSpPr>
          <p:cNvPr id="23" name="">
            <a:extLst xmlns:a="http://schemas.openxmlformats.org/drawingml/2006/main">
              <a:ext uri="{FF2B5EF4-FFF2-40B4-BE49-F238E27FC236}">
                <a16:creationId xmlns:a16="http://schemas.microsoft.com/office/drawing/2014/main" id="{E0DD209D-FF13-4882-A376-7914EB3F5F5C}"/>
              </a:ext>
            </a:extLst>
          </p:cNvPr>
          <p:cNvSpPr>
            <a:spLocks xmlns:a="http://schemas.openxmlformats.org/drawingml/2006/main" noGrp="1"/>
          </p:cNvSpPr>
          <p:nvPr/>
        </p:nvSpPr>
        <p:spPr>
          <a:xfrm xmlns:a="http://schemas.openxmlformats.org/drawingml/2006/main">
            <a:off x="533400" y="5676900"/>
            <a:ext cx="11125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350" b="1">
                <a:solidFill>
                  <a:srgbClr val="071525"/>
                </a:solidFill>
                <a:latin typeface="Helvetica Neue"/>
                <a:ea typeface="Helvetica Neue"/>
                <a:cs typeface="Helvetica Neue"/>
              </a:defRPr>
            </a:pPr>
            <a:r>
              <a:rPr sz="1200" b="1">
                <a:solidFill>
                  <a:srgbClr val="071525"/>
                </a:solidFill>
                <a:latin typeface="Helvetica Neue"/>
                <a:ea typeface="Helvetica Neue"/>
                <a:cs typeface="Helvetica Neue"/>
              </a:rPr>
              <a:t>Los modelos de negocio más escalables serán híbridos: liquidación en blockchain conectada con cumplimiento, dinero bancario, tarjetas, APIs y sistemas empresariales.</a:t>
            </a:r>
          </a:p>
        </p:txBody>
      </p:sp>
    </p:spTree>
    <p:extLst>
      <p:ext uri="{BB962C8B-B14F-4D97-AF65-F5344CB8AC3E}">
        <p14:creationId xmlns:p14="http://schemas.microsoft.com/office/powerpoint/2010/main" val="778331033"/>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09D56CD7-90AB-4AA4-BEB5-6FD549A5F924}"/>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759590EB-5B0D-438B-8AA8-690AB3460714}"/>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400" b="1">
                <a:solidFill>
                  <a:srgbClr val="111827"/>
                </a:solidFill>
                <a:latin typeface="Helvetica Neue"/>
                <a:ea typeface="Helvetica Neue"/>
                <a:cs typeface="Helvetica Neue"/>
              </a:rPr>
              <a:t>La tokenización vuelve programables los activos, no necesariamente líquidos</a:t>
            </a:r>
          </a:p>
        </p:txBody>
      </p:sp>
      <p:cxnSp>
        <p:nvCxnSpPr>
          <p:cNvPr id="27"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E30B9DAB-943A-4BEE-9E55-0EFD572D97A6}"/>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6706A3FC-9E38-43E0-8134-DA2762DF7C24}"/>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18</a:t>
            </a:r>
          </a:p>
        </p:txBody>
      </p:sp>
      <p:sp>
        <p:nvSpPr>
          <p:cNvPr id="6" name="">
            <a:extLst xmlns:a="http://schemas.openxmlformats.org/drawingml/2006/main">
              <a:ext uri="{FF2B5EF4-FFF2-40B4-BE49-F238E27FC236}">
                <a16:creationId xmlns:a16="http://schemas.microsoft.com/office/drawing/2014/main" id="{A050F72A-2A8E-43C5-8442-1EC22825AB59}"/>
              </a:ext>
            </a:extLst>
          </p:cNvPr>
          <p:cNvSpPr>
            <a:spLocks xmlns:a="http://schemas.openxmlformats.org/drawingml/2006/main" noGrp="1"/>
          </p:cNvSpPr>
          <p:nvPr/>
        </p:nvSpPr>
        <p:spPr>
          <a:xfrm xmlns:a="http://schemas.openxmlformats.org/drawingml/2006/main">
            <a:off x="533400" y="1381125"/>
            <a:ext cx="1112520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500" b="0">
                <a:solidFill>
                  <a:srgbClr val="526173"/>
                </a:solidFill>
                <a:latin typeface="Helvetica Neue"/>
                <a:ea typeface="Helvetica Neue"/>
                <a:cs typeface="Helvetica Neue"/>
              </a:rPr>
              <a:t>La tokenización representa un valor, reclamo o derecho como objeto digital sobre infraestructura programable. El token solo es útil cuando sus derechos legales, custodia, datos y proceso de liquidación son creíbles.</a:t>
            </a:r>
          </a:p>
        </p:txBody>
      </p:sp>
      <p:sp>
        <p:nvSpPr>
          <p:cNvPr id="7" name="">
            <a:extLst xmlns:a="http://schemas.openxmlformats.org/drawingml/2006/main">
              <a:ext uri="{FF2B5EF4-FFF2-40B4-BE49-F238E27FC236}">
                <a16:creationId xmlns:a16="http://schemas.microsoft.com/office/drawing/2014/main" id="{D5041915-BA9C-4DEB-A60F-142E4261A8CF}"/>
              </a:ext>
            </a:extLst>
          </p:cNvPr>
          <p:cNvSpPr>
            <a:spLocks xmlns:a="http://schemas.openxmlformats.org/drawingml/2006/main" noGrp="1"/>
          </p:cNvSpPr>
          <p:nvPr/>
        </p:nvSpPr>
        <p:spPr>
          <a:xfrm xmlns:a="http://schemas.openxmlformats.org/drawingml/2006/main">
            <a:off x="533400" y="2571750"/>
            <a:ext cx="3524250" cy="1619250"/>
          </a:xfrm>
          <a:prstGeom xmlns:a="http://schemas.openxmlformats.org/drawingml/2006/main" prst="roundRect">
            <a:avLst>
              <a:gd name="adj" fmla="val 7059"/>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12372134-0783-45B2-AD3D-CBC34F5A52B3}"/>
              </a:ext>
            </a:extLst>
          </p:cNvPr>
          <p:cNvSpPr>
            <a:spLocks xmlns:a="http://schemas.openxmlformats.org/drawingml/2006/main" noGrp="1"/>
          </p:cNvSpPr>
          <p:nvPr/>
        </p:nvSpPr>
        <p:spPr>
          <a:xfrm xmlns:a="http://schemas.openxmlformats.org/drawingml/2006/main">
            <a:off x="704850" y="2743200"/>
            <a:ext cx="400050" cy="400050"/>
          </a:xfrm>
          <a:prstGeom xmlns:a="http://schemas.openxmlformats.org/drawingml/2006/main" prst="roundRect">
            <a:avLst>
              <a:gd name="adj" fmla="val 28571"/>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4DBE48AD-FC98-44ED-A396-F294279F3091}"/>
              </a:ext>
            </a:extLst>
          </p:cNvPr>
          <p:cNvSpPr>
            <a:spLocks xmlns:a="http://schemas.openxmlformats.org/drawingml/2006/main" noGrp="1"/>
          </p:cNvSpPr>
          <p:nvPr/>
        </p:nvSpPr>
        <p:spPr>
          <a:xfrm xmlns:a="http://schemas.openxmlformats.org/drawingml/2006/main">
            <a:off x="704850" y="2809875"/>
            <a:ext cx="400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FFFFFF"/>
                </a:solidFill>
                <a:latin typeface="Helvetica Neue"/>
                <a:ea typeface="Helvetica Neue"/>
                <a:cs typeface="Helvetica Neue"/>
              </a:defRPr>
            </a:pPr>
            <a:r>
              <a:rPr sz="1350" b="1">
                <a:solidFill>
                  <a:srgbClr val="FFFFFF"/>
                </a:solidFill>
                <a:latin typeface="Helvetica Neue"/>
                <a:ea typeface="Helvetica Neue"/>
                <a:cs typeface="Helvetica Neue"/>
              </a:rPr>
              <a:t>1</a:t>
            </a:r>
          </a:p>
        </p:txBody>
      </p:sp>
      <p:sp>
        <p:nvSpPr>
          <p:cNvPr id="10" name="">
            <a:extLst xmlns:a="http://schemas.openxmlformats.org/drawingml/2006/main">
              <a:ext uri="{FF2B5EF4-FFF2-40B4-BE49-F238E27FC236}">
                <a16:creationId xmlns:a16="http://schemas.microsoft.com/office/drawing/2014/main" id="{6DDC5245-AF5D-4690-8403-5A17F02B8911}"/>
              </a:ext>
            </a:extLst>
          </p:cNvPr>
          <p:cNvSpPr>
            <a:spLocks xmlns:a="http://schemas.openxmlformats.org/drawingml/2006/main" noGrp="1"/>
          </p:cNvSpPr>
          <p:nvPr/>
        </p:nvSpPr>
        <p:spPr>
          <a:xfrm xmlns:a="http://schemas.openxmlformats.org/drawingml/2006/main">
            <a:off x="1257300" y="2762250"/>
            <a:ext cx="26479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Activo y derechos</a:t>
            </a:r>
          </a:p>
        </p:txBody>
      </p:sp>
      <p:sp>
        <p:nvSpPr>
          <p:cNvPr id="11" name="">
            <a:extLst xmlns:a="http://schemas.openxmlformats.org/drawingml/2006/main">
              <a:ext uri="{FF2B5EF4-FFF2-40B4-BE49-F238E27FC236}">
                <a16:creationId xmlns:a16="http://schemas.microsoft.com/office/drawing/2014/main" id="{EDA81D10-A72F-4E00-B2BD-0F0BCDFBD131}"/>
              </a:ext>
            </a:extLst>
          </p:cNvPr>
          <p:cNvSpPr>
            <a:spLocks xmlns:a="http://schemas.openxmlformats.org/drawingml/2006/main" noGrp="1"/>
          </p:cNvSpPr>
          <p:nvPr/>
        </p:nvSpPr>
        <p:spPr>
          <a:xfrm xmlns:a="http://schemas.openxmlformats.org/drawingml/2006/main">
            <a:off x="723900" y="3267075"/>
            <a:ext cx="3143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Definir propiedad, flujos de caja, rescate, votación, restricciones de transferencia y jurisdicción legal.</a:t>
            </a:r>
          </a:p>
        </p:txBody>
      </p:sp>
      <p:sp>
        <p:nvSpPr>
          <p:cNvPr id="12" name="">
            <a:extLst xmlns:a="http://schemas.openxmlformats.org/drawingml/2006/main">
              <a:ext uri="{FF2B5EF4-FFF2-40B4-BE49-F238E27FC236}">
                <a16:creationId xmlns:a16="http://schemas.microsoft.com/office/drawing/2014/main" id="{9563B659-AC6C-4396-8BDA-1CEB703AD445}"/>
              </a:ext>
            </a:extLst>
          </p:cNvPr>
          <p:cNvSpPr>
            <a:spLocks xmlns:a="http://schemas.openxmlformats.org/drawingml/2006/main" noGrp="1"/>
          </p:cNvSpPr>
          <p:nvPr/>
        </p:nvSpPr>
        <p:spPr>
          <a:xfrm xmlns:a="http://schemas.openxmlformats.org/drawingml/2006/main">
            <a:off x="4286250" y="2571750"/>
            <a:ext cx="3524250" cy="1619250"/>
          </a:xfrm>
          <a:prstGeom xmlns:a="http://schemas.openxmlformats.org/drawingml/2006/main" prst="roundRect">
            <a:avLst>
              <a:gd name="adj" fmla="val 7059"/>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DCC34E8F-1620-4C63-BD8A-C84C936787A5}"/>
              </a:ext>
            </a:extLst>
          </p:cNvPr>
          <p:cNvSpPr>
            <a:spLocks xmlns:a="http://schemas.openxmlformats.org/drawingml/2006/main" noGrp="1"/>
          </p:cNvSpPr>
          <p:nvPr/>
        </p:nvSpPr>
        <p:spPr>
          <a:xfrm xmlns:a="http://schemas.openxmlformats.org/drawingml/2006/main">
            <a:off x="4457700" y="2743200"/>
            <a:ext cx="400050" cy="400050"/>
          </a:xfrm>
          <a:prstGeom xmlns:a="http://schemas.openxmlformats.org/drawingml/2006/main" prst="roundRect">
            <a:avLst>
              <a:gd name="adj" fmla="val 28571"/>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A0756BF1-D513-449D-978C-7A9643E66829}"/>
              </a:ext>
            </a:extLst>
          </p:cNvPr>
          <p:cNvSpPr>
            <a:spLocks xmlns:a="http://schemas.openxmlformats.org/drawingml/2006/main" noGrp="1"/>
          </p:cNvSpPr>
          <p:nvPr/>
        </p:nvSpPr>
        <p:spPr>
          <a:xfrm xmlns:a="http://schemas.openxmlformats.org/drawingml/2006/main">
            <a:off x="4457700" y="2809875"/>
            <a:ext cx="400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FFFFFF"/>
                </a:solidFill>
                <a:latin typeface="Helvetica Neue"/>
                <a:ea typeface="Helvetica Neue"/>
                <a:cs typeface="Helvetica Neue"/>
              </a:defRPr>
            </a:pPr>
            <a:r>
              <a:rPr sz="1350" b="1">
                <a:solidFill>
                  <a:srgbClr val="FFFFFF"/>
                </a:solidFill>
                <a:latin typeface="Helvetica Neue"/>
                <a:ea typeface="Helvetica Neue"/>
                <a:cs typeface="Helvetica Neue"/>
              </a:rPr>
              <a:t>2</a:t>
            </a:r>
          </a:p>
        </p:txBody>
      </p:sp>
      <p:sp>
        <p:nvSpPr>
          <p:cNvPr id="15" name="">
            <a:extLst xmlns:a="http://schemas.openxmlformats.org/drawingml/2006/main">
              <a:ext uri="{FF2B5EF4-FFF2-40B4-BE49-F238E27FC236}">
                <a16:creationId xmlns:a16="http://schemas.microsoft.com/office/drawing/2014/main" id="{87FDCE16-3A3B-4C49-8C1E-2715AE3D229C}"/>
              </a:ext>
            </a:extLst>
          </p:cNvPr>
          <p:cNvSpPr>
            <a:spLocks xmlns:a="http://schemas.openxmlformats.org/drawingml/2006/main" noGrp="1"/>
          </p:cNvSpPr>
          <p:nvPr/>
        </p:nvSpPr>
        <p:spPr>
          <a:xfrm xmlns:a="http://schemas.openxmlformats.org/drawingml/2006/main">
            <a:off x="5010150" y="2762250"/>
            <a:ext cx="26479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827"/>
                </a:solidFill>
                <a:latin typeface="Helvetica Neue"/>
                <a:ea typeface="Helvetica Neue"/>
                <a:cs typeface="Helvetica Neue"/>
              </a:defRPr>
            </a:pPr>
            <a:r>
              <a:rPr sz="1575" b="1">
                <a:solidFill>
                  <a:srgbClr val="111827"/>
                </a:solidFill>
                <a:latin typeface="Helvetica Neue"/>
                <a:ea typeface="Helvetica Neue"/>
                <a:cs typeface="Helvetica Neue"/>
              </a:rPr>
              <a:t>Representación digital</a:t>
            </a:r>
          </a:p>
        </p:txBody>
      </p:sp>
      <p:sp>
        <p:nvSpPr>
          <p:cNvPr id="16" name="">
            <a:extLst xmlns:a="http://schemas.openxmlformats.org/drawingml/2006/main">
              <a:ext uri="{FF2B5EF4-FFF2-40B4-BE49-F238E27FC236}">
                <a16:creationId xmlns:a16="http://schemas.microsoft.com/office/drawing/2014/main" id="{5416F953-3DDD-4A77-9EE7-0E746DAB8BBA}"/>
              </a:ext>
            </a:extLst>
          </p:cNvPr>
          <p:cNvSpPr>
            <a:spLocks xmlns:a="http://schemas.openxmlformats.org/drawingml/2006/main" noGrp="1"/>
          </p:cNvSpPr>
          <p:nvPr/>
        </p:nvSpPr>
        <p:spPr>
          <a:xfrm xmlns:a="http://schemas.openxmlformats.org/drawingml/2006/main">
            <a:off x="4476750" y="3267075"/>
            <a:ext cx="3143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Emitir tokens con estándares técnicos, reglas de identidad, permisos y controles de ciclo de vida.</a:t>
            </a:r>
          </a:p>
        </p:txBody>
      </p:sp>
      <p:sp>
        <p:nvSpPr>
          <p:cNvPr id="17" name="">
            <a:extLst xmlns:a="http://schemas.openxmlformats.org/drawingml/2006/main">
              <a:ext uri="{FF2B5EF4-FFF2-40B4-BE49-F238E27FC236}">
                <a16:creationId xmlns:a16="http://schemas.microsoft.com/office/drawing/2014/main" id="{88B1B65A-4C48-4645-A329-D81309BF2442}"/>
              </a:ext>
            </a:extLst>
          </p:cNvPr>
          <p:cNvSpPr>
            <a:spLocks xmlns:a="http://schemas.openxmlformats.org/drawingml/2006/main" noGrp="1"/>
          </p:cNvSpPr>
          <p:nvPr/>
        </p:nvSpPr>
        <p:spPr>
          <a:xfrm xmlns:a="http://schemas.openxmlformats.org/drawingml/2006/main">
            <a:off x="8039100" y="2571750"/>
            <a:ext cx="3524250" cy="1619250"/>
          </a:xfrm>
          <a:prstGeom xmlns:a="http://schemas.openxmlformats.org/drawingml/2006/main" prst="roundRect">
            <a:avLst>
              <a:gd name="adj" fmla="val 7059"/>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7218EB98-AA1E-4415-A261-DCB5F4352BEF}"/>
              </a:ext>
            </a:extLst>
          </p:cNvPr>
          <p:cNvSpPr>
            <a:spLocks xmlns:a="http://schemas.openxmlformats.org/drawingml/2006/main" noGrp="1"/>
          </p:cNvSpPr>
          <p:nvPr/>
        </p:nvSpPr>
        <p:spPr>
          <a:xfrm xmlns:a="http://schemas.openxmlformats.org/drawingml/2006/main">
            <a:off x="8210550" y="2743200"/>
            <a:ext cx="400050" cy="400050"/>
          </a:xfrm>
          <a:prstGeom xmlns:a="http://schemas.openxmlformats.org/drawingml/2006/main" prst="roundRect">
            <a:avLst>
              <a:gd name="adj" fmla="val 28571"/>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2DF9DF3B-BABA-4327-BD8B-846BC52A86B9}"/>
              </a:ext>
            </a:extLst>
          </p:cNvPr>
          <p:cNvSpPr>
            <a:spLocks xmlns:a="http://schemas.openxmlformats.org/drawingml/2006/main" noGrp="1"/>
          </p:cNvSpPr>
          <p:nvPr/>
        </p:nvSpPr>
        <p:spPr>
          <a:xfrm xmlns:a="http://schemas.openxmlformats.org/drawingml/2006/main">
            <a:off x="8210550" y="2809875"/>
            <a:ext cx="400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FFFFFF"/>
                </a:solidFill>
                <a:latin typeface="Helvetica Neue"/>
                <a:ea typeface="Helvetica Neue"/>
                <a:cs typeface="Helvetica Neue"/>
              </a:defRPr>
            </a:pPr>
            <a:r>
              <a:rPr sz="1350" b="1">
                <a:solidFill>
                  <a:srgbClr val="FFFFFF"/>
                </a:solidFill>
                <a:latin typeface="Helvetica Neue"/>
                <a:ea typeface="Helvetica Neue"/>
                <a:cs typeface="Helvetica Neue"/>
              </a:rPr>
              <a:t>3</a:t>
            </a:r>
          </a:p>
        </p:txBody>
      </p:sp>
      <p:sp>
        <p:nvSpPr>
          <p:cNvPr id="20" name="">
            <a:extLst xmlns:a="http://schemas.openxmlformats.org/drawingml/2006/main">
              <a:ext uri="{FF2B5EF4-FFF2-40B4-BE49-F238E27FC236}">
                <a16:creationId xmlns:a16="http://schemas.microsoft.com/office/drawing/2014/main" id="{BA0ACFB2-D707-4B48-82F1-11CEB4D9D5F2}"/>
              </a:ext>
            </a:extLst>
          </p:cNvPr>
          <p:cNvSpPr>
            <a:spLocks xmlns:a="http://schemas.openxmlformats.org/drawingml/2006/main" noGrp="1"/>
          </p:cNvSpPr>
          <p:nvPr/>
        </p:nvSpPr>
        <p:spPr>
          <a:xfrm xmlns:a="http://schemas.openxmlformats.org/drawingml/2006/main">
            <a:off x="8763000" y="2762250"/>
            <a:ext cx="26479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Mercado y liquidación</a:t>
            </a:r>
          </a:p>
        </p:txBody>
      </p:sp>
      <p:sp>
        <p:nvSpPr>
          <p:cNvPr id="21" name="">
            <a:extLst xmlns:a="http://schemas.openxmlformats.org/drawingml/2006/main">
              <a:ext uri="{FF2B5EF4-FFF2-40B4-BE49-F238E27FC236}">
                <a16:creationId xmlns:a16="http://schemas.microsoft.com/office/drawing/2014/main" id="{8B30D5A8-94C1-4835-A4FF-81AFB5019146}"/>
              </a:ext>
            </a:extLst>
          </p:cNvPr>
          <p:cNvSpPr>
            <a:spLocks xmlns:a="http://schemas.openxmlformats.org/drawingml/2006/main" noGrp="1"/>
          </p:cNvSpPr>
          <p:nvPr/>
        </p:nvSpPr>
        <p:spPr>
          <a:xfrm xmlns:a="http://schemas.openxmlformats.org/drawingml/2006/main">
            <a:off x="8229600" y="3267075"/>
            <a:ext cx="3143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Conectar inversores, liquidez, custodia, dinero, reportes, cumplimiento y entrega contra pago atómica.</a:t>
            </a:r>
          </a:p>
        </p:txBody>
      </p:sp>
      <p:sp>
        <p:nvSpPr>
          <p:cNvPr id="22" name="">
            <a:extLst xmlns:a="http://schemas.openxmlformats.org/drawingml/2006/main">
              <a:ext uri="{FF2B5EF4-FFF2-40B4-BE49-F238E27FC236}">
                <a16:creationId xmlns:a16="http://schemas.microsoft.com/office/drawing/2014/main" id="{85BB25E9-F8CE-4821-AB98-85E2FDF2E047}"/>
              </a:ext>
            </a:extLst>
          </p:cNvPr>
          <p:cNvSpPr>
            <a:spLocks xmlns:a="http://schemas.openxmlformats.org/drawingml/2006/main" noGrp="1"/>
          </p:cNvSpPr>
          <p:nvPr/>
        </p:nvSpPr>
        <p:spPr>
          <a:xfrm xmlns:a="http://schemas.openxmlformats.org/drawingml/2006/main">
            <a:off x="533400" y="4762500"/>
            <a:ext cx="11125200" cy="1095375"/>
          </a:xfrm>
          <a:prstGeom xmlns:a="http://schemas.openxmlformats.org/drawingml/2006/main" prst="roundRect">
            <a:avLst>
              <a:gd name="adj" fmla="val 10435"/>
            </a:avLst>
          </a:prstGeom>
          <a:solidFill xmlns:a="http://schemas.openxmlformats.org/drawingml/2006/main">
            <a:srgbClr val="071525"/>
          </a:solidFill>
          <a:ln xmlns:a="http://schemas.openxmlformats.org/drawingml/2006/main" w="0">
            <a:noFill/>
            <a:prstDash val="solid"/>
          </a:ln>
        </p:spPr>
        <p:txBody xmlns:a="http://schemas.openxmlformats.org/drawingml/2006/main">
          <a:bodyPr/>
          <a:p/>
        </p:txBody>
      </p:sp>
      <p:sp>
        <p:nvSpPr>
          <p:cNvPr id="23" name="">
            <a:extLst xmlns:a="http://schemas.openxmlformats.org/drawingml/2006/main">
              <a:ext uri="{FF2B5EF4-FFF2-40B4-BE49-F238E27FC236}">
                <a16:creationId xmlns:a16="http://schemas.microsoft.com/office/drawing/2014/main" id="{8467EEE6-EE21-49A8-9993-37CCEF49BEB5}"/>
              </a:ext>
            </a:extLst>
          </p:cNvPr>
          <p:cNvSpPr>
            <a:spLocks xmlns:a="http://schemas.openxmlformats.org/drawingml/2006/main" noGrp="1"/>
          </p:cNvSpPr>
          <p:nvPr/>
        </p:nvSpPr>
        <p:spPr>
          <a:xfrm xmlns:a="http://schemas.openxmlformats.org/drawingml/2006/main">
            <a:off x="771525" y="4953000"/>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6DCBF4"/>
                </a:solidFill>
                <a:latin typeface="Helvetica Neue"/>
                <a:ea typeface="Helvetica Neue"/>
                <a:cs typeface="Helvetica Neue"/>
              </a:defRPr>
            </a:pPr>
            <a:r>
              <a:rPr sz="1500" b="1">
                <a:solidFill>
                  <a:srgbClr val="6DCBF4"/>
                </a:solidFill>
                <a:latin typeface="Helvetica Neue"/>
                <a:ea typeface="Helvetica Neue"/>
                <a:cs typeface="Helvetica Neue"/>
              </a:rPr>
              <a:t>Valor potencial</a:t>
            </a:r>
          </a:p>
        </p:txBody>
      </p:sp>
      <p:sp>
        <p:nvSpPr>
          <p:cNvPr id="24" name="">
            <a:extLst xmlns:a="http://schemas.openxmlformats.org/drawingml/2006/main">
              <a:ext uri="{FF2B5EF4-FFF2-40B4-BE49-F238E27FC236}">
                <a16:creationId xmlns:a16="http://schemas.microsoft.com/office/drawing/2014/main" id="{DD9284B6-0B6B-4784-946D-6EE6E792396B}"/>
              </a:ext>
            </a:extLst>
          </p:cNvPr>
          <p:cNvSpPr>
            <a:spLocks xmlns:a="http://schemas.openxmlformats.org/drawingml/2006/main" noGrp="1"/>
          </p:cNvSpPr>
          <p:nvPr/>
        </p:nvSpPr>
        <p:spPr>
          <a:xfrm xmlns:a="http://schemas.openxmlformats.org/drawingml/2006/main">
            <a:off x="2724150" y="4924425"/>
            <a:ext cx="8667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FFFFFF"/>
                </a:solidFill>
                <a:latin typeface="Helvetica Neue"/>
                <a:ea typeface="Helvetica Neue"/>
                <a:cs typeface="Helvetica Neue"/>
              </a:defRPr>
            </a:pPr>
            <a:r>
              <a:rPr sz="1200" b="1">
                <a:solidFill>
                  <a:srgbClr val="FFFFFF"/>
                </a:solidFill>
                <a:latin typeface="Helvetica Neue"/>
                <a:ea typeface="Helvetica Neue"/>
                <a:cs typeface="Helvetica Neue"/>
              </a:rPr>
              <a:t>Acceso fraccionado • administración automatizada • liquidación más rápida • propiedad transparente • cumplimiento programable • nuevos modelos de colateral</a:t>
            </a:r>
          </a:p>
        </p:txBody>
      </p:sp>
    </p:spTree>
    <p:extLst>
      <p:ext uri="{BB962C8B-B14F-4D97-AF65-F5344CB8AC3E}">
        <p14:creationId xmlns:p14="http://schemas.microsoft.com/office/powerpoint/2010/main" val="190440551"/>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1C2BA9E-5916-4815-94A4-D89F6F917E7B}"/>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3A086F21-477C-496F-86DD-4D1A7EEFEF38}"/>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850" b="1">
                <a:solidFill>
                  <a:srgbClr val="111827"/>
                </a:solidFill>
                <a:latin typeface="Helvetica Neue"/>
                <a:ea typeface="Helvetica Neue"/>
                <a:cs typeface="Helvetica Neue"/>
              </a:rPr>
              <a:t>La salud necesita permisos, no historias clínicas públicas</a:t>
            </a:r>
          </a:p>
        </p:txBody>
      </p:sp>
      <p:cxnSp>
        <p:nvCxnSpPr>
          <p:cNvPr id="19"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5E43A833-5BA5-429E-95D0-14BB6BF024E4}"/>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01807CBE-1AEB-49C2-9350-1629E6236E40}"/>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19</a:t>
            </a:r>
          </a:p>
        </p:txBody>
      </p:sp>
      <p:sp>
        <p:nvSpPr>
          <p:cNvPr id="6" name="">
            <a:extLst xmlns:a="http://schemas.openxmlformats.org/drawingml/2006/main">
              <a:ext uri="{FF2B5EF4-FFF2-40B4-BE49-F238E27FC236}">
                <a16:creationId xmlns:a16="http://schemas.microsoft.com/office/drawing/2014/main" id="{643134B8-07BA-4E56-A652-E2C39C9CE41B}"/>
              </a:ext>
            </a:extLst>
          </p:cNvPr>
          <p:cNvSpPr>
            <a:spLocks xmlns:a="http://schemas.openxmlformats.org/drawingml/2006/main" noGrp="1"/>
          </p:cNvSpPr>
          <p:nvPr/>
        </p:nvSpPr>
        <p:spPr>
          <a:xfrm xmlns:a="http://schemas.openxmlformats.org/drawingml/2006/main">
            <a:off x="533400" y="1381125"/>
            <a:ext cx="5619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425"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Hospitales, laboratorios, aseguradoras, farmacias, investigadores y pacientes suelen mantener datos fragmentados. Un diseño realista conserva la información clínica sensible off-chain y registra pruebas, permisos, identificadores y eventos de auditoría en un libro mayor controlado.</a:t>
            </a:r>
          </a:p>
        </p:txBody>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bf44e44008b49ce"/>
          <a:srcRect xmlns:a="http://schemas.openxmlformats.org/drawingml/2006/main" l="12897" t="0" r="12897" b="0"/>
          <a:stretch xmlns:a="http://schemas.openxmlformats.org/drawingml/2006/main">
            <a:fillRect l="0" t="0" r="0" b="0"/>
          </a:stretch>
        </p:blipFill>
        <p:spPr>
          <a:xfrm xmlns:a="http://schemas.openxmlformats.org/drawingml/2006/main">
            <a:off x="6572250" y="1381125"/>
            <a:ext cx="5086350" cy="38576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7363FFC3-3F1C-4FA3-A927-ACAC58D20E05}"/>
              </a:ext>
            </a:extLst>
          </p:cNvPr>
          <p:cNvSpPr>
            <a:spLocks xmlns:a="http://schemas.openxmlformats.org/drawingml/2006/main" noGrp="1"/>
          </p:cNvSpPr>
          <p:nvPr/>
        </p:nvSpPr>
        <p:spPr>
          <a:xfrm xmlns:a="http://schemas.openxmlformats.org/drawingml/2006/main">
            <a:off x="533400" y="2857500"/>
            <a:ext cx="5619750" cy="1381125"/>
          </a:xfrm>
          <a:prstGeom xmlns:a="http://schemas.openxmlformats.org/drawingml/2006/main" prst="roundRect">
            <a:avLst>
              <a:gd name="adj" fmla="val 8276"/>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C0E4DECE-4106-467F-907F-563CE41BE646}"/>
              </a:ext>
            </a:extLst>
          </p:cNvPr>
          <p:cNvSpPr>
            <a:spLocks xmlns:a="http://schemas.openxmlformats.org/drawingml/2006/main" noGrp="1"/>
          </p:cNvSpPr>
          <p:nvPr/>
        </p:nvSpPr>
        <p:spPr>
          <a:xfrm xmlns:a="http://schemas.openxmlformats.org/drawingml/2006/main">
            <a:off x="533400" y="2857500"/>
            <a:ext cx="66675" cy="1381125"/>
          </a:xfrm>
          <a:prstGeom xmlns:a="http://schemas.openxmlformats.org/drawingml/2006/main" prst="rect">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10" name="">
            <a:extLst xmlns:a="http://schemas.openxmlformats.org/drawingml/2006/main">
              <a:ext uri="{FF2B5EF4-FFF2-40B4-BE49-F238E27FC236}">
                <a16:creationId xmlns:a16="http://schemas.microsoft.com/office/drawing/2014/main" id="{9216F43B-CD8E-4BD6-B5DC-E9C125FE58A7}"/>
              </a:ext>
            </a:extLst>
          </p:cNvPr>
          <p:cNvSpPr>
            <a:spLocks xmlns:a="http://schemas.openxmlformats.org/drawingml/2006/main" noGrp="1"/>
          </p:cNvSpPr>
          <p:nvPr/>
        </p:nvSpPr>
        <p:spPr>
          <a:xfrm xmlns:a="http://schemas.openxmlformats.org/drawingml/2006/main">
            <a:off x="762000" y="3048000"/>
            <a:ext cx="5200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On-chain</a:t>
            </a:r>
          </a:p>
        </p:txBody>
      </p:sp>
      <p:sp>
        <p:nvSpPr>
          <p:cNvPr id="11" name="">
            <a:extLst xmlns:a="http://schemas.openxmlformats.org/drawingml/2006/main">
              <a:ext uri="{FF2B5EF4-FFF2-40B4-BE49-F238E27FC236}">
                <a16:creationId xmlns:a16="http://schemas.microsoft.com/office/drawing/2014/main" id="{02CFA6B1-AC35-4E70-9FF1-01250C1C6025}"/>
              </a:ext>
            </a:extLst>
          </p:cNvPr>
          <p:cNvSpPr>
            <a:spLocks xmlns:a="http://schemas.openxmlformats.org/drawingml/2006/main" noGrp="1"/>
          </p:cNvSpPr>
          <p:nvPr/>
        </p:nvSpPr>
        <p:spPr>
          <a:xfrm xmlns:a="http://schemas.openxmlformats.org/drawingml/2006/main">
            <a:off x="762000" y="3448050"/>
            <a:ext cx="520065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Comprobantes de consentimiento, permisos de acceso, hashes, referencias de procedencia, estado de credenciales y eventos de cadena de suministro de medicamentos.</a:t>
            </a:r>
          </a:p>
        </p:txBody>
      </p:sp>
      <p:sp>
        <p:nvSpPr>
          <p:cNvPr id="12" name="">
            <a:extLst xmlns:a="http://schemas.openxmlformats.org/drawingml/2006/main">
              <a:ext uri="{FF2B5EF4-FFF2-40B4-BE49-F238E27FC236}">
                <a16:creationId xmlns:a16="http://schemas.microsoft.com/office/drawing/2014/main" id="{351A7E10-2F0A-487A-AA3F-55B4CF934D29}"/>
              </a:ext>
            </a:extLst>
          </p:cNvPr>
          <p:cNvSpPr>
            <a:spLocks xmlns:a="http://schemas.openxmlformats.org/drawingml/2006/main" noGrp="1"/>
          </p:cNvSpPr>
          <p:nvPr/>
        </p:nvSpPr>
        <p:spPr>
          <a:xfrm xmlns:a="http://schemas.openxmlformats.org/drawingml/2006/main">
            <a:off x="533400" y="4429125"/>
            <a:ext cx="5619750" cy="1381125"/>
          </a:xfrm>
          <a:prstGeom xmlns:a="http://schemas.openxmlformats.org/drawingml/2006/main" prst="roundRect">
            <a:avLst>
              <a:gd name="adj" fmla="val 8276"/>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3851D9D8-5C88-4F3E-8A45-0ED6AC13327F}"/>
              </a:ext>
            </a:extLst>
          </p:cNvPr>
          <p:cNvSpPr>
            <a:spLocks xmlns:a="http://schemas.openxmlformats.org/drawingml/2006/main" noGrp="1"/>
          </p:cNvSpPr>
          <p:nvPr/>
        </p:nvSpPr>
        <p:spPr>
          <a:xfrm xmlns:a="http://schemas.openxmlformats.org/drawingml/2006/main">
            <a:off x="533400" y="4429125"/>
            <a:ext cx="66675" cy="1381125"/>
          </a:xfrm>
          <a:prstGeom xmlns:a="http://schemas.openxmlformats.org/drawingml/2006/main" prst="rect">
            <a:avLst/>
          </a:prstGeom>
          <a:solidFill xmlns:a="http://schemas.openxmlformats.org/drawingml/2006/main">
            <a:srgbClr val="17896B"/>
          </a:solidFill>
          <a:ln xmlns:a="http://schemas.openxmlformats.org/drawingml/2006/main" w="0">
            <a:no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7F854FD7-CB1E-4A63-9DA6-D8D475F9ADB7}"/>
              </a:ext>
            </a:extLst>
          </p:cNvPr>
          <p:cNvSpPr>
            <a:spLocks xmlns:a="http://schemas.openxmlformats.org/drawingml/2006/main" noGrp="1"/>
          </p:cNvSpPr>
          <p:nvPr/>
        </p:nvSpPr>
        <p:spPr>
          <a:xfrm xmlns:a="http://schemas.openxmlformats.org/drawingml/2006/main">
            <a:off x="762000" y="4619625"/>
            <a:ext cx="52006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Off-chain</a:t>
            </a:r>
          </a:p>
        </p:txBody>
      </p:sp>
      <p:sp>
        <p:nvSpPr>
          <p:cNvPr id="15" name="">
            <a:extLst xmlns:a="http://schemas.openxmlformats.org/drawingml/2006/main">
              <a:ext uri="{FF2B5EF4-FFF2-40B4-BE49-F238E27FC236}">
                <a16:creationId xmlns:a16="http://schemas.microsoft.com/office/drawing/2014/main" id="{92654D67-7736-418F-8C85-C94AFC0A4914}"/>
              </a:ext>
            </a:extLst>
          </p:cNvPr>
          <p:cNvSpPr>
            <a:spLocks xmlns:a="http://schemas.openxmlformats.org/drawingml/2006/main" noGrp="1"/>
          </p:cNvSpPr>
          <p:nvPr/>
        </p:nvSpPr>
        <p:spPr>
          <a:xfrm xmlns:a="http://schemas.openxmlformats.org/drawingml/2006/main">
            <a:off x="762000" y="5019675"/>
            <a:ext cx="5200650" cy="600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Imágenes médicas, resultados de laboratorio, notas clínicas, información personal identificable y grandes conjuntos de datos permanecen en sistemas seguros.</a:t>
            </a:r>
          </a:p>
        </p:txBody>
      </p:sp>
      <p:sp>
        <p:nvSpPr>
          <p:cNvPr id="16" name="">
            <a:extLst xmlns:a="http://schemas.openxmlformats.org/drawingml/2006/main">
              <a:ext uri="{FF2B5EF4-FFF2-40B4-BE49-F238E27FC236}">
                <a16:creationId xmlns:a16="http://schemas.microsoft.com/office/drawing/2014/main" id="{85BEE45E-27D9-42DC-87CC-53234710C839}"/>
              </a:ext>
            </a:extLst>
          </p:cNvPr>
          <p:cNvSpPr>
            <a:spLocks xmlns:a="http://schemas.openxmlformats.org/drawingml/2006/main" noGrp="1"/>
          </p:cNvSpPr>
          <p:nvPr/>
        </p:nvSpPr>
        <p:spPr>
          <a:xfrm xmlns:a="http://schemas.openxmlformats.org/drawingml/2006/main">
            <a:off x="533400" y="5953125"/>
            <a:ext cx="111252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275" b="1">
                <a:solidFill>
                  <a:srgbClr val="071525"/>
                </a:solidFill>
                <a:latin typeface="Helvetica Neue"/>
                <a:ea typeface="Helvetica Neue"/>
                <a:cs typeface="Helvetica Neue"/>
              </a:defRPr>
            </a:pPr>
            <a:r>
              <a:rPr sz="1100" b="1">
                <a:solidFill>
                  <a:srgbClr val="071525"/>
                </a:solidFill>
                <a:latin typeface="Helvetica Neue"/>
                <a:ea typeface="Helvetica Neue"/>
                <a:cs typeface="Helvetica Neue"/>
              </a:rPr>
              <a:t>El valor depende de identidad, interoperabilidad, calidad de datos, normativa de privacidad, revocación y gobernanza, no solo de la inmutabilidad.</a:t>
            </a:r>
          </a:p>
        </p:txBody>
      </p:sp>
    </p:spTree>
    <p:extLst>
      <p:ext uri="{BB962C8B-B14F-4D97-AF65-F5344CB8AC3E}">
        <p14:creationId xmlns:p14="http://schemas.microsoft.com/office/powerpoint/2010/main" val="1892461739"/>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02D3A9F3-D2DF-48C2-A0A8-6972DA276DD4}"/>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A99E9062-D438-4D8F-9371-155895E8F1A9}"/>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400" b="1">
                <a:solidFill>
                  <a:srgbClr val="111827"/>
                </a:solidFill>
                <a:latin typeface="Helvetica Neue"/>
                <a:ea typeface="Helvetica Neue"/>
                <a:cs typeface="Helvetica Neue"/>
              </a:rPr>
              <a:t>Las cadenas de suministro se benefician de hitos compartidos</a:t>
            </a:r>
          </a:p>
        </p:txBody>
      </p:sp>
      <p:cxnSp>
        <p:nvCxnSpPr>
          <p:cNvPr id="14"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5B98DC45-3FF8-4580-BB35-196B9CEFA669}"/>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FEE372B7-4D3A-4AB5-B6A8-C5703548C233}"/>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20</a:t>
            </a:r>
          </a:p>
        </p:txBody>
      </p:sp>
      <p:pic>
        <p:nvPicPr>
          <p:cNvPr id="17" name=""/>
          <p:cNvPicPr>
            <a:picLocks xmlns:a="http://schemas.openxmlformats.org/drawingml/2006/main" noChangeAspect="1"/>
          </p:cNvPicPr>
          <p:nvPr/>
        </p:nvPicPr>
        <p:blipFill>
          <a:blip xmlns:r="http://schemas.openxmlformats.org/officeDocument/2006/relationships" xmlns:a="http://schemas.openxmlformats.org/drawingml/2006/main" r:embed="Rba6f9ab8dd7341bd"/>
          <a:srcRect xmlns:a="http://schemas.openxmlformats.org/drawingml/2006/main" l="6708" t="0" r="6708" b="0"/>
          <a:stretch xmlns:a="http://schemas.openxmlformats.org/drawingml/2006/main">
            <a:fillRect l="0" t="0" r="0" b="0"/>
          </a:stretch>
        </p:blipFill>
        <p:spPr>
          <a:xfrm xmlns:a="http://schemas.openxmlformats.org/drawingml/2006/main">
            <a:off x="533400" y="1476375"/>
            <a:ext cx="5715000" cy="37147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1E1FAB4F-2ACF-47E3-AC39-9699A724F1A5}"/>
              </a:ext>
            </a:extLst>
          </p:cNvPr>
          <p:cNvSpPr>
            <a:spLocks xmlns:a="http://schemas.openxmlformats.org/drawingml/2006/main" noGrp="1"/>
          </p:cNvSpPr>
          <p:nvPr/>
        </p:nvSpPr>
        <p:spPr>
          <a:xfrm xmlns:a="http://schemas.openxmlformats.org/drawingml/2006/main">
            <a:off x="6572250" y="1476375"/>
            <a:ext cx="508635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Un envío global puede involucrar exportadores, transportistas, puertos, aduanas, bancos, aseguradoras, depósitos e importadores. Blockchain puede anclar un historial compartido de eventos mientras cada actor conserva sus sistemas operativos.</a:t>
            </a:r>
          </a:p>
        </p:txBody>
      </p:sp>
      <p:sp>
        <p:nvSpPr>
          <p:cNvPr id="8" name="">
            <a:extLst xmlns:a="http://schemas.openxmlformats.org/drawingml/2006/main">
              <a:ext uri="{FF2B5EF4-FFF2-40B4-BE49-F238E27FC236}">
                <a16:creationId xmlns:a16="http://schemas.microsoft.com/office/drawing/2014/main" id="{B7286541-3111-44D8-92DD-B54AEB0896BA}"/>
              </a:ext>
            </a:extLst>
          </p:cNvPr>
          <p:cNvSpPr>
            <a:spLocks xmlns:a="http://schemas.openxmlformats.org/drawingml/2006/main" noGrp="1"/>
          </p:cNvSpPr>
          <p:nvPr/>
        </p:nvSpPr>
        <p:spPr>
          <a:xfrm xmlns:a="http://schemas.openxmlformats.org/drawingml/2006/main">
            <a:off x="6572250" y="2857500"/>
            <a:ext cx="50863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Eventos que vale la pena registrar</a:t>
            </a:r>
          </a:p>
        </p:txBody>
      </p:sp>
      <p:sp>
        <p:nvSpPr>
          <p:cNvPr id="9" name="">
            <a:extLst xmlns:a="http://schemas.openxmlformats.org/drawingml/2006/main">
              <a:ext uri="{FF2B5EF4-FFF2-40B4-BE49-F238E27FC236}">
                <a16:creationId xmlns:a16="http://schemas.microsoft.com/office/drawing/2014/main" id="{9CE82F26-957D-4D97-9021-9D9D6686C1E8}"/>
              </a:ext>
            </a:extLst>
          </p:cNvPr>
          <p:cNvSpPr>
            <a:spLocks xmlns:a="http://schemas.openxmlformats.org/drawingml/2006/main" noGrp="1"/>
          </p:cNvSpPr>
          <p:nvPr/>
        </p:nvSpPr>
        <p:spPr>
          <a:xfrm xmlns:a="http://schemas.openxmlformats.org/drawingml/2006/main">
            <a:off x="6572250" y="3333750"/>
            <a:ext cx="50863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35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 Origen del producto y certificados</a:t>
            </a:r>
          </a:p>
          <a:p xmlns:a="http://schemas.openxmlformats.org/drawingml/2006/main">
            <a:pPr algn="l">
              <a:defRPr sz="1350"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 Transferencia de custodia</a:t>
            </a:r>
          </a:p>
          <a:p xmlns:a="http://schemas.openxmlformats.org/drawingml/2006/main">
            <a:pPr algn="l">
              <a:defRPr sz="135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 Evidencia de temperatura o condición</a:t>
            </a:r>
          </a:p>
          <a:p xmlns:a="http://schemas.openxmlformats.org/drawingml/2006/main">
            <a:pPr algn="l">
              <a:defRPr sz="1350" b="0">
                <a:solidFill>
                  <a:srgbClr val="526173"/>
                </a:solidFill>
                <a:latin typeface="Helvetica Neue"/>
                <a:ea typeface="Helvetica Neue"/>
                <a:cs typeface="Helvetica Neue"/>
              </a:defRPr>
            </a:pPr>
            <a:r>
              <a:rPr sz="1350" b="0">
                <a:solidFill>
                  <a:srgbClr val="526173"/>
                </a:solidFill>
                <a:latin typeface="Helvetica Neue"/>
                <a:ea typeface="Helvetica Neue"/>
                <a:cs typeface="Helvetica Neue"/>
              </a:rPr>
              <a:t>• Estado aduanero y de inspección</a:t>
            </a:r>
          </a:p>
          <a:p xmlns:a="http://schemas.openxmlformats.org/drawingml/2006/main">
            <a:pPr algn="l">
              <a:defRPr sz="135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 Confirmación de entrega</a:t>
            </a:r>
          </a:p>
          <a:p xmlns:a="http://schemas.openxmlformats.org/drawingml/2006/main">
            <a:pPr algn="l">
              <a:defRPr sz="1350" b="0">
                <a:solidFill>
                  <a:srgbClr val="526173"/>
                </a:solidFill>
                <a:latin typeface="Helvetica Neue"/>
                <a:ea typeface="Helvetica Neue"/>
                <a:cs typeface="Helvetica Neue"/>
              </a:defRPr>
            </a:pPr>
            <a:r>
              <a:rPr sz="1350" b="0">
                <a:solidFill>
                  <a:srgbClr val="526173"/>
                </a:solidFill>
                <a:latin typeface="Helvetica Neue"/>
                <a:ea typeface="Helvetica Neue"/>
                <a:cs typeface="Helvetica Neue"/>
              </a:rPr>
              <a:t>• Autorización de pago</a:t>
            </a:r>
          </a:p>
        </p:txBody>
      </p:sp>
      <p:sp>
        <p:nvSpPr>
          <p:cNvPr id="10" name="">
            <a:extLst xmlns:a="http://schemas.openxmlformats.org/drawingml/2006/main">
              <a:ext uri="{FF2B5EF4-FFF2-40B4-BE49-F238E27FC236}">
                <a16:creationId xmlns:a16="http://schemas.microsoft.com/office/drawing/2014/main" id="{FDA66C0B-7F31-4227-AD97-A6C703F60AD9}"/>
              </a:ext>
            </a:extLst>
          </p:cNvPr>
          <p:cNvSpPr>
            <a:spLocks xmlns:a="http://schemas.openxmlformats.org/drawingml/2006/main" noGrp="1"/>
          </p:cNvSpPr>
          <p:nvPr/>
        </p:nvSpPr>
        <p:spPr>
          <a:xfrm xmlns:a="http://schemas.openxmlformats.org/drawingml/2006/main">
            <a:off x="533400" y="5476875"/>
            <a:ext cx="11125200" cy="619125"/>
          </a:xfrm>
          <a:prstGeom xmlns:a="http://schemas.openxmlformats.org/drawingml/2006/main" prst="roundRect">
            <a:avLst>
              <a:gd name="adj" fmla="val 18462"/>
            </a:avLst>
          </a:prstGeom>
          <a:solidFill xmlns:a="http://schemas.openxmlformats.org/drawingml/2006/main">
            <a:srgbClr val="071525"/>
          </a:solidFill>
          <a:ln xmlns:a="http://schemas.openxmlformats.org/drawingml/2006/main" w="0">
            <a:noFill/>
            <a:prstDash val="solid"/>
          </a:ln>
        </p:spPr>
        <p:txBody xmlns:a="http://schemas.openxmlformats.org/drawingml/2006/main">
          <a:bodyPr/>
          <a:p/>
        </p:txBody>
      </p:sp>
      <p:sp>
        <p:nvSpPr>
          <p:cNvPr id="11" name="">
            <a:extLst xmlns:a="http://schemas.openxmlformats.org/drawingml/2006/main">
              <a:ext uri="{FF2B5EF4-FFF2-40B4-BE49-F238E27FC236}">
                <a16:creationId xmlns:a16="http://schemas.microsoft.com/office/drawing/2014/main" id="{5806823D-016D-4348-8D26-6341495B2566}"/>
              </a:ext>
            </a:extLst>
          </p:cNvPr>
          <p:cNvSpPr>
            <a:spLocks xmlns:a="http://schemas.openxmlformats.org/drawingml/2006/main" noGrp="1"/>
          </p:cNvSpPr>
          <p:nvPr/>
        </p:nvSpPr>
        <p:spPr>
          <a:xfrm xmlns:a="http://schemas.openxmlformats.org/drawingml/2006/main">
            <a:off x="771525" y="5619750"/>
            <a:ext cx="106489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275" b="1">
                <a:solidFill>
                  <a:srgbClr val="FFFFFF"/>
                </a:solidFill>
                <a:latin typeface="Helvetica Neue"/>
                <a:ea typeface="Helvetica Neue"/>
                <a:cs typeface="Helvetica Neue"/>
              </a:defRPr>
            </a:pPr>
            <a:r>
              <a:rPr sz="1100" b="1">
                <a:solidFill>
                  <a:srgbClr val="FFFFFF"/>
                </a:solidFill>
                <a:latin typeface="Helvetica Neue"/>
                <a:ea typeface="Helvetica Neue"/>
                <a:cs typeface="Helvetica Neue"/>
              </a:rPr>
              <a:t>El libro mayor reduce la asimetría de información solo cuando los participantes acuerdan estándares de datos, responsabilidad y verificación en cada hito.</a:t>
            </a:r>
          </a:p>
        </p:txBody>
      </p:sp>
    </p:spTree>
    <p:extLst>
      <p:ext uri="{BB962C8B-B14F-4D97-AF65-F5344CB8AC3E}">
        <p14:creationId xmlns:p14="http://schemas.microsoft.com/office/powerpoint/2010/main" val="1651957555"/>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CC399683-FEF2-4870-8EC9-C268A651CB1E}"/>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F3597A0F-E393-4A73-A4D9-4A83B87CE208}"/>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400" b="1">
                <a:solidFill>
                  <a:srgbClr val="111827"/>
                </a:solidFill>
                <a:latin typeface="Helvetica Neue"/>
                <a:ea typeface="Helvetica Neue"/>
                <a:cs typeface="Helvetica Neue"/>
              </a:rPr>
              <a:t>PropTech digitaliza derechos económicos, no el derecho de propiedad</a:t>
            </a:r>
          </a:p>
        </p:txBody>
      </p:sp>
      <p:cxnSp>
        <p:nvCxnSpPr>
          <p:cNvPr id="22"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34E4C92D-A871-4C84-A0FD-540DCF495788}"/>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A7D52EBF-5766-4948-8480-FB658FD3086F}"/>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21</a:t>
            </a:r>
          </a:p>
        </p:txBody>
      </p:sp>
      <p:sp>
        <p:nvSpPr>
          <p:cNvPr id="6" name="">
            <a:extLst xmlns:a="http://schemas.openxmlformats.org/drawingml/2006/main">
              <a:ext uri="{FF2B5EF4-FFF2-40B4-BE49-F238E27FC236}">
                <a16:creationId xmlns:a16="http://schemas.microsoft.com/office/drawing/2014/main" id="{E8A9F882-56FB-4A60-A027-194E040E6AC2}"/>
              </a:ext>
            </a:extLst>
          </p:cNvPr>
          <p:cNvSpPr>
            <a:spLocks xmlns:a="http://schemas.openxmlformats.org/drawingml/2006/main" noGrp="1"/>
          </p:cNvSpPr>
          <p:nvPr/>
        </p:nvSpPr>
        <p:spPr>
          <a:xfrm xmlns:a="http://schemas.openxmlformats.org/drawingml/2006/main">
            <a:off x="533400" y="1381125"/>
            <a:ext cx="111252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La tokenización inmobiliaria puede representar participaciones en un vehículo legal, deuda, derechos sobre ingresos u otro reclamo contractual. Un token no equivale automáticamente al título legal directo sobre un edificio.</a:t>
            </a:r>
          </a:p>
        </p:txBody>
      </p:sp>
      <p:sp>
        <p:nvSpPr>
          <p:cNvPr id="7" name="">
            <a:extLst xmlns:a="http://schemas.openxmlformats.org/drawingml/2006/main">
              <a:ext uri="{FF2B5EF4-FFF2-40B4-BE49-F238E27FC236}">
                <a16:creationId xmlns:a16="http://schemas.microsoft.com/office/drawing/2014/main" id="{3DC01AD8-0784-4EA1-A58E-83CF795E3186}"/>
              </a:ext>
            </a:extLst>
          </p:cNvPr>
          <p:cNvSpPr>
            <a:spLocks xmlns:a="http://schemas.openxmlformats.org/drawingml/2006/main" noGrp="1"/>
          </p:cNvSpPr>
          <p:nvPr/>
        </p:nvSpPr>
        <p:spPr>
          <a:xfrm xmlns:a="http://schemas.openxmlformats.org/drawingml/2006/main">
            <a:off x="533400" y="2381250"/>
            <a:ext cx="3524250" cy="2857500"/>
          </a:xfrm>
          <a:prstGeom xmlns:a="http://schemas.openxmlformats.org/drawingml/2006/main" prst="roundRect">
            <a:avLst>
              <a:gd name="adj" fmla="val 40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DA3B7ADD-E8D9-49E7-85C7-1AB868E317D5}"/>
              </a:ext>
            </a:extLst>
          </p:cNvPr>
          <p:cNvSpPr>
            <a:spLocks xmlns:a="http://schemas.openxmlformats.org/drawingml/2006/main" noGrp="1"/>
          </p:cNvSpPr>
          <p:nvPr/>
        </p:nvSpPr>
        <p:spPr>
          <a:xfrm xmlns:a="http://schemas.openxmlformats.org/drawingml/2006/main">
            <a:off x="533400" y="2381250"/>
            <a:ext cx="66675" cy="2857500"/>
          </a:xfrm>
          <a:prstGeom xmlns:a="http://schemas.openxmlformats.org/drawingml/2006/main" prst="rect">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030DC236-E405-4271-A012-5B2F55901E6E}"/>
              </a:ext>
            </a:extLst>
          </p:cNvPr>
          <p:cNvSpPr>
            <a:spLocks xmlns:a="http://schemas.openxmlformats.org/drawingml/2006/main" noGrp="1"/>
          </p:cNvSpPr>
          <p:nvPr/>
        </p:nvSpPr>
        <p:spPr>
          <a:xfrm xmlns:a="http://schemas.openxmlformats.org/drawingml/2006/main">
            <a:off x="762000" y="257175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Aplicaciones posibles</a:t>
            </a:r>
          </a:p>
        </p:txBody>
      </p:sp>
      <p:sp>
        <p:nvSpPr>
          <p:cNvPr id="10" name="">
            <a:extLst xmlns:a="http://schemas.openxmlformats.org/drawingml/2006/main">
              <a:ext uri="{FF2B5EF4-FFF2-40B4-BE49-F238E27FC236}">
                <a16:creationId xmlns:a16="http://schemas.microsoft.com/office/drawing/2014/main" id="{D967A78D-8DC3-4C46-B99D-71DBB9C55661}"/>
              </a:ext>
            </a:extLst>
          </p:cNvPr>
          <p:cNvSpPr>
            <a:spLocks xmlns:a="http://schemas.openxmlformats.org/drawingml/2006/main" noGrp="1"/>
          </p:cNvSpPr>
          <p:nvPr/>
        </p:nvSpPr>
        <p:spPr>
          <a:xfrm xmlns:a="http://schemas.openxmlformats.org/drawingml/2006/main">
            <a:off x="762000" y="2971800"/>
            <a:ext cx="3105150" cy="2076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275" b="0">
                <a:solidFill>
                  <a:srgbClr val="526173"/>
                </a:solidFill>
                <a:latin typeface="Helvetica Neue"/>
                <a:ea typeface="Helvetica Neue"/>
                <a:cs typeface="Helvetica Neue"/>
              </a:rPr>
              <a:t>Inversión fraccionada</a:t>
            </a:r>
          </a:p>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Automatización de escrow</a:t>
            </a:r>
          </a:p>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Pagos de alquileres y distribuciones</a:t>
            </a:r>
          </a:p>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Procedencia documental</a:t>
            </a:r>
          </a:p>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Votación de inversores</a:t>
            </a:r>
          </a:p>
          <a:p xmlns:a="http://schemas.openxmlformats.org/drawingml/2006/main">
            <a:pPr algn="l">
              <a:defRPr sz="1275" b="0">
                <a:solidFill>
                  <a:srgbClr val="526173"/>
                </a:solidFill>
                <a:latin typeface="Helvetica Neue"/>
                <a:ea typeface="Helvetica Neue"/>
                <a:cs typeface="Helvetica Neue"/>
              </a:defRPr>
            </a:pPr>
            <a:r>
              <a:rPr sz="1275" b="0">
                <a:solidFill>
                  <a:srgbClr val="526173"/>
                </a:solidFill>
                <a:latin typeface="Helvetica Neue"/>
                <a:ea typeface="Helvetica Neue"/>
                <a:cs typeface="Helvetica Neue"/>
              </a:rPr>
              <a:t>Gestión de colateral</a:t>
            </a:r>
          </a:p>
        </p:txBody>
      </p:sp>
      <p:sp>
        <p:nvSpPr>
          <p:cNvPr id="11" name="">
            <a:extLst xmlns:a="http://schemas.openxmlformats.org/drawingml/2006/main">
              <a:ext uri="{FF2B5EF4-FFF2-40B4-BE49-F238E27FC236}">
                <a16:creationId xmlns:a16="http://schemas.microsoft.com/office/drawing/2014/main" id="{B52C6BFC-0EB2-488A-8147-12DECF7B5CD9}"/>
              </a:ext>
            </a:extLst>
          </p:cNvPr>
          <p:cNvSpPr>
            <a:spLocks xmlns:a="http://schemas.openxmlformats.org/drawingml/2006/main" noGrp="1"/>
          </p:cNvSpPr>
          <p:nvPr/>
        </p:nvSpPr>
        <p:spPr>
          <a:xfrm xmlns:a="http://schemas.openxmlformats.org/drawingml/2006/main">
            <a:off x="4286250" y="2381250"/>
            <a:ext cx="3524250" cy="2857500"/>
          </a:xfrm>
          <a:prstGeom xmlns:a="http://schemas.openxmlformats.org/drawingml/2006/main" prst="roundRect">
            <a:avLst>
              <a:gd name="adj" fmla="val 40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6F32472C-2C56-44D9-B450-D4DD88920E06}"/>
              </a:ext>
            </a:extLst>
          </p:cNvPr>
          <p:cNvSpPr>
            <a:spLocks xmlns:a="http://schemas.openxmlformats.org/drawingml/2006/main" noGrp="1"/>
          </p:cNvSpPr>
          <p:nvPr/>
        </p:nvSpPr>
        <p:spPr>
          <a:xfrm xmlns:a="http://schemas.openxmlformats.org/drawingml/2006/main">
            <a:off x="4286250" y="2381250"/>
            <a:ext cx="66675" cy="2857500"/>
          </a:xfrm>
          <a:prstGeom xmlns:a="http://schemas.openxmlformats.org/drawingml/2006/main" prst="rect">
            <a:avLst/>
          </a:prstGeom>
          <a:solidFill xmlns:a="http://schemas.openxmlformats.org/drawingml/2006/main">
            <a:srgbClr val="17896B"/>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28B0FB75-1397-4131-A94C-8EE703C9AEB4}"/>
              </a:ext>
            </a:extLst>
          </p:cNvPr>
          <p:cNvSpPr>
            <a:spLocks xmlns:a="http://schemas.openxmlformats.org/drawingml/2006/main" noGrp="1"/>
          </p:cNvSpPr>
          <p:nvPr/>
        </p:nvSpPr>
        <p:spPr>
          <a:xfrm xmlns:a="http://schemas.openxmlformats.org/drawingml/2006/main">
            <a:off x="4514850" y="257175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Bases necesarias</a:t>
            </a:r>
          </a:p>
        </p:txBody>
      </p:sp>
      <p:sp>
        <p:nvSpPr>
          <p:cNvPr id="14" name="">
            <a:extLst xmlns:a="http://schemas.openxmlformats.org/drawingml/2006/main">
              <a:ext uri="{FF2B5EF4-FFF2-40B4-BE49-F238E27FC236}">
                <a16:creationId xmlns:a16="http://schemas.microsoft.com/office/drawing/2014/main" id="{AD047F00-121F-4675-B4B0-CE75BB80D6D8}"/>
              </a:ext>
            </a:extLst>
          </p:cNvPr>
          <p:cNvSpPr>
            <a:spLocks xmlns:a="http://schemas.openxmlformats.org/drawingml/2006/main" noGrp="1"/>
          </p:cNvSpPr>
          <p:nvPr/>
        </p:nvSpPr>
        <p:spPr>
          <a:xfrm xmlns:a="http://schemas.openxmlformats.org/drawingml/2006/main">
            <a:off x="4514850" y="2971800"/>
            <a:ext cx="3105150" cy="2076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Envoltorio legal claro</a:t>
            </a:r>
          </a:p>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Registros de propiedad verificados</a:t>
            </a:r>
          </a:p>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Identidad y elegibilidad del inversor</a:t>
            </a:r>
          </a:p>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Custodia y recuperación de claves</a:t>
            </a:r>
          </a:p>
          <a:p xmlns:a="http://schemas.openxmlformats.org/drawingml/2006/main">
            <a:pPr algn="l">
              <a:defRPr sz="1275" b="0">
                <a:solidFill>
                  <a:srgbClr val="526173"/>
                </a:solidFill>
                <a:latin typeface="Helvetica Neue"/>
                <a:ea typeface="Helvetica Neue"/>
                <a:cs typeface="Helvetica Neue"/>
              </a:defRPr>
            </a:pPr>
            <a:r>
              <a:rPr sz="1275" b="0">
                <a:solidFill>
                  <a:srgbClr val="526173"/>
                </a:solidFill>
                <a:latin typeface="Helvetica Neue"/>
                <a:ea typeface="Helvetica Neue"/>
                <a:cs typeface="Helvetica Neue"/>
              </a:rPr>
              <a:t>Valuación y divulgación</a:t>
            </a:r>
          </a:p>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Cumplimiento tributario y de valores</a:t>
            </a:r>
          </a:p>
        </p:txBody>
      </p:sp>
      <p:sp>
        <p:nvSpPr>
          <p:cNvPr id="15" name="">
            <a:extLst xmlns:a="http://schemas.openxmlformats.org/drawingml/2006/main">
              <a:ext uri="{FF2B5EF4-FFF2-40B4-BE49-F238E27FC236}">
                <a16:creationId xmlns:a16="http://schemas.microsoft.com/office/drawing/2014/main" id="{D1D80CB4-0C03-4772-8448-48D3BB4F44B4}"/>
              </a:ext>
            </a:extLst>
          </p:cNvPr>
          <p:cNvSpPr>
            <a:spLocks xmlns:a="http://schemas.openxmlformats.org/drawingml/2006/main" noGrp="1"/>
          </p:cNvSpPr>
          <p:nvPr/>
        </p:nvSpPr>
        <p:spPr>
          <a:xfrm xmlns:a="http://schemas.openxmlformats.org/drawingml/2006/main">
            <a:off x="8039100" y="2381250"/>
            <a:ext cx="3524250" cy="2857500"/>
          </a:xfrm>
          <a:prstGeom xmlns:a="http://schemas.openxmlformats.org/drawingml/2006/main" prst="roundRect">
            <a:avLst>
              <a:gd name="adj" fmla="val 4000"/>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6" name="">
            <a:extLst xmlns:a="http://schemas.openxmlformats.org/drawingml/2006/main">
              <a:ext uri="{FF2B5EF4-FFF2-40B4-BE49-F238E27FC236}">
                <a16:creationId xmlns:a16="http://schemas.microsoft.com/office/drawing/2014/main" id="{701B2276-0F0F-488D-84CF-D476CEF09F31}"/>
              </a:ext>
            </a:extLst>
          </p:cNvPr>
          <p:cNvSpPr>
            <a:spLocks xmlns:a="http://schemas.openxmlformats.org/drawingml/2006/main" noGrp="1"/>
          </p:cNvSpPr>
          <p:nvPr/>
        </p:nvSpPr>
        <p:spPr>
          <a:xfrm xmlns:a="http://schemas.openxmlformats.org/drawingml/2006/main">
            <a:off x="8039100" y="2381250"/>
            <a:ext cx="66675" cy="2857500"/>
          </a:xfrm>
          <a:prstGeom xmlns:a="http://schemas.openxmlformats.org/drawingml/2006/main" prst="rect">
            <a:avLst/>
          </a:prstGeom>
          <a:solidFill xmlns:a="http://schemas.openxmlformats.org/drawingml/2006/main">
            <a:srgbClr val="D94C4C"/>
          </a:solidFill>
          <a:ln xmlns:a="http://schemas.openxmlformats.org/drawingml/2006/main" w="0">
            <a:noFill/>
            <a:prstDash val="solid"/>
          </a:ln>
        </p:spPr>
        <p:txBody xmlns:a="http://schemas.openxmlformats.org/drawingml/2006/main">
          <a:bodyPr/>
          <a:p/>
        </p:txBody>
      </p:sp>
      <p:sp>
        <p:nvSpPr>
          <p:cNvPr id="17" name="">
            <a:extLst xmlns:a="http://schemas.openxmlformats.org/drawingml/2006/main">
              <a:ext uri="{FF2B5EF4-FFF2-40B4-BE49-F238E27FC236}">
                <a16:creationId xmlns:a16="http://schemas.microsoft.com/office/drawing/2014/main" id="{1F2A34A4-5EB8-4F66-8920-5CB066EFC222}"/>
              </a:ext>
            </a:extLst>
          </p:cNvPr>
          <p:cNvSpPr>
            <a:spLocks xmlns:a="http://schemas.openxmlformats.org/drawingml/2006/main" noGrp="1"/>
          </p:cNvSpPr>
          <p:nvPr/>
        </p:nvSpPr>
        <p:spPr>
          <a:xfrm xmlns:a="http://schemas.openxmlformats.org/drawingml/2006/main">
            <a:off x="8267700" y="257175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Riesgo estratégico principal</a:t>
            </a:r>
          </a:p>
        </p:txBody>
      </p:sp>
      <p:sp>
        <p:nvSpPr>
          <p:cNvPr id="18" name="">
            <a:extLst xmlns:a="http://schemas.openxmlformats.org/drawingml/2006/main">
              <a:ext uri="{FF2B5EF4-FFF2-40B4-BE49-F238E27FC236}">
                <a16:creationId xmlns:a16="http://schemas.microsoft.com/office/drawing/2014/main" id="{F59ACFB9-EAB5-4B1A-B1D1-4E35C361EFAD}"/>
              </a:ext>
            </a:extLst>
          </p:cNvPr>
          <p:cNvSpPr>
            <a:spLocks xmlns:a="http://schemas.openxmlformats.org/drawingml/2006/main" noGrp="1"/>
          </p:cNvSpPr>
          <p:nvPr/>
        </p:nvSpPr>
        <p:spPr>
          <a:xfrm xmlns:a="http://schemas.openxmlformats.org/drawingml/2006/main">
            <a:off x="8267700" y="2971800"/>
            <a:ext cx="3105150" cy="2076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La tokenización puede dividir unidades de propiedad, pero no puede crear demanda ni liquidez por sí misma. Los mercados secundarios requieren activos creíbles, creadores de mercado, acceso de inversores, divulgación y autorización regulatoria.</a:t>
            </a:r>
          </a:p>
        </p:txBody>
      </p:sp>
      <p:sp>
        <p:nvSpPr>
          <p:cNvPr id="19" name="">
            <a:extLst xmlns:a="http://schemas.openxmlformats.org/drawingml/2006/main">
              <a:ext uri="{FF2B5EF4-FFF2-40B4-BE49-F238E27FC236}">
                <a16:creationId xmlns:a16="http://schemas.microsoft.com/office/drawing/2014/main" id="{19C0BAA2-E018-4A49-9777-F741F70667B2}"/>
              </a:ext>
            </a:extLst>
          </p:cNvPr>
          <p:cNvSpPr>
            <a:spLocks xmlns:a="http://schemas.openxmlformats.org/drawingml/2006/main" noGrp="1"/>
          </p:cNvSpPr>
          <p:nvPr/>
        </p:nvSpPr>
        <p:spPr>
          <a:xfrm xmlns:a="http://schemas.openxmlformats.org/drawingml/2006/main">
            <a:off x="533400" y="5638800"/>
            <a:ext cx="11125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275" b="1">
                <a:solidFill>
                  <a:srgbClr val="071525"/>
                </a:solidFill>
                <a:latin typeface="Helvetica Neue"/>
                <a:ea typeface="Helvetica Neue"/>
                <a:cs typeface="Helvetica Neue"/>
              </a:defRPr>
            </a:pPr>
            <a:r>
              <a:rPr sz="1000" b="1">
                <a:solidFill>
                  <a:srgbClr val="071525"/>
                </a:solidFill>
                <a:latin typeface="Helvetica Neue"/>
                <a:ea typeface="Helvetica Neue"/>
                <a:cs typeface="Helvetica Neue"/>
              </a:rPr>
              <a:t>Usar blockchain cuando las reglas de transferencia, el historial de propiedad y la liquidación entre múltiples partes mejoran materialmente frente a registros y bases de datos convencionales.</a:t>
            </a:r>
          </a:p>
        </p:txBody>
      </p:sp>
    </p:spTree>
    <p:extLst>
      <p:ext uri="{BB962C8B-B14F-4D97-AF65-F5344CB8AC3E}">
        <p14:creationId xmlns:p14="http://schemas.microsoft.com/office/powerpoint/2010/main" val="1336837561"/>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14C6248A-19EF-43C8-9FC2-A8C047BC0F86}"/>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54C3133D-E6CF-47E1-93C7-AB9FDD6360E8}"/>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400" b="1">
                <a:solidFill>
                  <a:srgbClr val="111827"/>
                </a:solidFill>
                <a:latin typeface="Helvetica Neue"/>
                <a:ea typeface="Helvetica Neue"/>
                <a:cs typeface="Helvetica Neue"/>
              </a:rPr>
              <a:t>El seguro paramétrico expone los límites de la automatización</a:t>
            </a:r>
          </a:p>
        </p:txBody>
      </p:sp>
      <p:cxnSp>
        <p:nvCxnSpPr>
          <p:cNvPr id="26"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F9058E8A-C770-403A-90E9-E5CCFA0598C4}"/>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8D896349-5B26-4EB4-B12E-7FF8AAF4AE28}"/>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22</a:t>
            </a:r>
          </a:p>
        </p:txBody>
      </p:sp>
      <p:sp>
        <p:nvSpPr>
          <p:cNvPr id="6" name="">
            <a:extLst xmlns:a="http://schemas.openxmlformats.org/drawingml/2006/main">
              <a:ext uri="{FF2B5EF4-FFF2-40B4-BE49-F238E27FC236}">
                <a16:creationId xmlns:a16="http://schemas.microsoft.com/office/drawing/2014/main" id="{279F548C-4564-46C7-9458-46FDCAEB7628}"/>
              </a:ext>
            </a:extLst>
          </p:cNvPr>
          <p:cNvSpPr>
            <a:spLocks xmlns:a="http://schemas.openxmlformats.org/drawingml/2006/main" noGrp="1"/>
          </p:cNvSpPr>
          <p:nvPr/>
        </p:nvSpPr>
        <p:spPr>
          <a:xfrm xmlns:a="http://schemas.openxmlformats.org/drawingml/2006/main">
            <a:off x="533400" y="1381125"/>
            <a:ext cx="111252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Una póliza paramétrica paga cuando ocurre un disparador medible, por ejemplo, una demora de vuelo por encima de un umbral definido. El contrato no necesita evaluar cada pérdida individual, pero debe confiar en los datos del disparador.</a:t>
            </a:r>
          </a:p>
        </p:txBody>
      </p:sp>
      <p:sp>
        <p:nvSpPr>
          <p:cNvPr id="7" name="">
            <a:extLst xmlns:a="http://schemas.openxmlformats.org/drawingml/2006/main">
              <a:ext uri="{FF2B5EF4-FFF2-40B4-BE49-F238E27FC236}">
                <a16:creationId xmlns:a16="http://schemas.microsoft.com/office/drawing/2014/main" id="{AD9C4F0A-E827-4A49-BE88-44D8D57507CE}"/>
              </a:ext>
            </a:extLst>
          </p:cNvPr>
          <p:cNvSpPr>
            <a:spLocks xmlns:a="http://schemas.openxmlformats.org/drawingml/2006/main" noGrp="1"/>
          </p:cNvSpPr>
          <p:nvPr/>
        </p:nvSpPr>
        <p:spPr>
          <a:xfrm xmlns:a="http://schemas.openxmlformats.org/drawingml/2006/main">
            <a:off x="533400" y="2571750"/>
            <a:ext cx="3524250" cy="1619250"/>
          </a:xfrm>
          <a:prstGeom xmlns:a="http://schemas.openxmlformats.org/drawingml/2006/main" prst="roundRect">
            <a:avLst>
              <a:gd name="adj" fmla="val 7059"/>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0097AE0C-F3AA-44B4-9566-F10D3501A0B7}"/>
              </a:ext>
            </a:extLst>
          </p:cNvPr>
          <p:cNvSpPr>
            <a:spLocks xmlns:a="http://schemas.openxmlformats.org/drawingml/2006/main" noGrp="1"/>
          </p:cNvSpPr>
          <p:nvPr/>
        </p:nvSpPr>
        <p:spPr>
          <a:xfrm xmlns:a="http://schemas.openxmlformats.org/drawingml/2006/main">
            <a:off x="704850" y="2743200"/>
            <a:ext cx="400050" cy="400050"/>
          </a:xfrm>
          <a:prstGeom xmlns:a="http://schemas.openxmlformats.org/drawingml/2006/main" prst="roundRect">
            <a:avLst>
              <a:gd name="adj" fmla="val 28571"/>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F76E92A0-03AB-426D-9631-56D8DE70A902}"/>
              </a:ext>
            </a:extLst>
          </p:cNvPr>
          <p:cNvSpPr>
            <a:spLocks xmlns:a="http://schemas.openxmlformats.org/drawingml/2006/main" noGrp="1"/>
          </p:cNvSpPr>
          <p:nvPr/>
        </p:nvSpPr>
        <p:spPr>
          <a:xfrm xmlns:a="http://schemas.openxmlformats.org/drawingml/2006/main">
            <a:off x="704850" y="2809875"/>
            <a:ext cx="400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FFFFFF"/>
                </a:solidFill>
                <a:latin typeface="Helvetica Neue"/>
                <a:ea typeface="Helvetica Neue"/>
                <a:cs typeface="Helvetica Neue"/>
              </a:defRPr>
            </a:pPr>
            <a:r>
              <a:rPr sz="1350" b="1">
                <a:solidFill>
                  <a:srgbClr val="FFFFFF"/>
                </a:solidFill>
                <a:latin typeface="Helvetica Neue"/>
                <a:ea typeface="Helvetica Neue"/>
                <a:cs typeface="Helvetica Neue"/>
              </a:rPr>
              <a:t>1</a:t>
            </a:r>
          </a:p>
        </p:txBody>
      </p:sp>
      <p:sp>
        <p:nvSpPr>
          <p:cNvPr id="10" name="">
            <a:extLst xmlns:a="http://schemas.openxmlformats.org/drawingml/2006/main">
              <a:ext uri="{FF2B5EF4-FFF2-40B4-BE49-F238E27FC236}">
                <a16:creationId xmlns:a16="http://schemas.microsoft.com/office/drawing/2014/main" id="{E30D5D87-B7E8-44B2-896E-63C83CCA63E6}"/>
              </a:ext>
            </a:extLst>
          </p:cNvPr>
          <p:cNvSpPr>
            <a:spLocks xmlns:a="http://schemas.openxmlformats.org/drawingml/2006/main" noGrp="1"/>
          </p:cNvSpPr>
          <p:nvPr/>
        </p:nvSpPr>
        <p:spPr>
          <a:xfrm xmlns:a="http://schemas.openxmlformats.org/drawingml/2006/main">
            <a:off x="1257300" y="2762250"/>
            <a:ext cx="26479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827"/>
                </a:solidFill>
                <a:latin typeface="Helvetica Neue"/>
                <a:ea typeface="Helvetica Neue"/>
                <a:cs typeface="Helvetica Neue"/>
              </a:defRPr>
            </a:pPr>
            <a:r>
              <a:rPr sz="1575" b="1">
                <a:solidFill>
                  <a:srgbClr val="111827"/>
                </a:solidFill>
                <a:latin typeface="Helvetica Neue"/>
                <a:ea typeface="Helvetica Neue"/>
                <a:cs typeface="Helvetica Neue"/>
              </a:rPr>
              <a:t>Póliza</a:t>
            </a:r>
          </a:p>
        </p:txBody>
      </p:sp>
      <p:sp>
        <p:nvSpPr>
          <p:cNvPr id="11" name="">
            <a:extLst xmlns:a="http://schemas.openxmlformats.org/drawingml/2006/main">
              <a:ext uri="{FF2B5EF4-FFF2-40B4-BE49-F238E27FC236}">
                <a16:creationId xmlns:a16="http://schemas.microsoft.com/office/drawing/2014/main" id="{05C4A963-BFCF-414D-AEA7-35726C30175D}"/>
              </a:ext>
            </a:extLst>
          </p:cNvPr>
          <p:cNvSpPr>
            <a:spLocks xmlns:a="http://schemas.openxmlformats.org/drawingml/2006/main" noGrp="1"/>
          </p:cNvSpPr>
          <p:nvPr/>
        </p:nvSpPr>
        <p:spPr>
          <a:xfrm xmlns:a="http://schemas.openxmlformats.org/drawingml/2006/main">
            <a:off x="723900" y="3267075"/>
            <a:ext cx="3143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Se definen cobertura, umbral, prima, beneficiario, exclusiones y pago.</a:t>
            </a:r>
          </a:p>
        </p:txBody>
      </p:sp>
      <p:sp>
        <p:nvSpPr>
          <p:cNvPr id="12" name="">
            <a:extLst xmlns:a="http://schemas.openxmlformats.org/drawingml/2006/main">
              <a:ext uri="{FF2B5EF4-FFF2-40B4-BE49-F238E27FC236}">
                <a16:creationId xmlns:a16="http://schemas.microsoft.com/office/drawing/2014/main" id="{085363AB-D92B-4388-A68C-106BFA28FF59}"/>
              </a:ext>
            </a:extLst>
          </p:cNvPr>
          <p:cNvSpPr>
            <a:spLocks xmlns:a="http://schemas.openxmlformats.org/drawingml/2006/main" noGrp="1"/>
          </p:cNvSpPr>
          <p:nvPr/>
        </p:nvSpPr>
        <p:spPr>
          <a:xfrm xmlns:a="http://schemas.openxmlformats.org/drawingml/2006/main">
            <a:off x="4286250" y="2571750"/>
            <a:ext cx="3524250" cy="1619250"/>
          </a:xfrm>
          <a:prstGeom xmlns:a="http://schemas.openxmlformats.org/drawingml/2006/main" prst="roundRect">
            <a:avLst>
              <a:gd name="adj" fmla="val 7059"/>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96E5E865-A04A-4D5D-B2ED-E360DD67DC1A}"/>
              </a:ext>
            </a:extLst>
          </p:cNvPr>
          <p:cNvSpPr>
            <a:spLocks xmlns:a="http://schemas.openxmlformats.org/drawingml/2006/main" noGrp="1"/>
          </p:cNvSpPr>
          <p:nvPr/>
        </p:nvSpPr>
        <p:spPr>
          <a:xfrm xmlns:a="http://schemas.openxmlformats.org/drawingml/2006/main">
            <a:off x="4457700" y="2743200"/>
            <a:ext cx="400050" cy="400050"/>
          </a:xfrm>
          <a:prstGeom xmlns:a="http://schemas.openxmlformats.org/drawingml/2006/main" prst="roundRect">
            <a:avLst>
              <a:gd name="adj" fmla="val 28571"/>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14" name="">
            <a:extLst xmlns:a="http://schemas.openxmlformats.org/drawingml/2006/main">
              <a:ext uri="{FF2B5EF4-FFF2-40B4-BE49-F238E27FC236}">
                <a16:creationId xmlns:a16="http://schemas.microsoft.com/office/drawing/2014/main" id="{C045EA0D-3DA1-40EC-83E4-B39EB91FAA62}"/>
              </a:ext>
            </a:extLst>
          </p:cNvPr>
          <p:cNvSpPr>
            <a:spLocks xmlns:a="http://schemas.openxmlformats.org/drawingml/2006/main" noGrp="1"/>
          </p:cNvSpPr>
          <p:nvPr/>
        </p:nvSpPr>
        <p:spPr>
          <a:xfrm xmlns:a="http://schemas.openxmlformats.org/drawingml/2006/main">
            <a:off x="4457700" y="2809875"/>
            <a:ext cx="400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FFFFFF"/>
                </a:solidFill>
                <a:latin typeface="Helvetica Neue"/>
                <a:ea typeface="Helvetica Neue"/>
                <a:cs typeface="Helvetica Neue"/>
              </a:defRPr>
            </a:pPr>
            <a:r>
              <a:rPr sz="1350" b="1">
                <a:solidFill>
                  <a:srgbClr val="FFFFFF"/>
                </a:solidFill>
                <a:latin typeface="Helvetica Neue"/>
                <a:ea typeface="Helvetica Neue"/>
                <a:cs typeface="Helvetica Neue"/>
              </a:rPr>
              <a:t>2</a:t>
            </a:r>
          </a:p>
        </p:txBody>
      </p:sp>
      <p:sp>
        <p:nvSpPr>
          <p:cNvPr id="15" name="">
            <a:extLst xmlns:a="http://schemas.openxmlformats.org/drawingml/2006/main">
              <a:ext uri="{FF2B5EF4-FFF2-40B4-BE49-F238E27FC236}">
                <a16:creationId xmlns:a16="http://schemas.microsoft.com/office/drawing/2014/main" id="{05B47CFD-300E-4188-B2A6-A8BF1A604E84}"/>
              </a:ext>
            </a:extLst>
          </p:cNvPr>
          <p:cNvSpPr>
            <a:spLocks xmlns:a="http://schemas.openxmlformats.org/drawingml/2006/main" noGrp="1"/>
          </p:cNvSpPr>
          <p:nvPr/>
        </p:nvSpPr>
        <p:spPr>
          <a:xfrm xmlns:a="http://schemas.openxmlformats.org/drawingml/2006/main">
            <a:off x="5010150" y="2762250"/>
            <a:ext cx="26479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827"/>
                </a:solidFill>
                <a:latin typeface="Helvetica Neue"/>
                <a:ea typeface="Helvetica Neue"/>
                <a:cs typeface="Helvetica Neue"/>
              </a:defRPr>
            </a:pPr>
            <a:r>
              <a:rPr sz="1300" b="1">
                <a:solidFill>
                  <a:srgbClr val="111827"/>
                </a:solidFill>
                <a:latin typeface="Helvetica Neue"/>
                <a:ea typeface="Helvetica Neue"/>
                <a:cs typeface="Helvetica Neue"/>
              </a:rPr>
              <a:t>Disparador verificado</a:t>
            </a:r>
          </a:p>
        </p:txBody>
      </p:sp>
      <p:sp>
        <p:nvSpPr>
          <p:cNvPr id="16" name="">
            <a:extLst xmlns:a="http://schemas.openxmlformats.org/drawingml/2006/main">
              <a:ext uri="{FF2B5EF4-FFF2-40B4-BE49-F238E27FC236}">
                <a16:creationId xmlns:a16="http://schemas.microsoft.com/office/drawing/2014/main" id="{2FA58C30-59FB-4A8F-95F7-D7DCADC98312}"/>
              </a:ext>
            </a:extLst>
          </p:cNvPr>
          <p:cNvSpPr>
            <a:spLocks xmlns:a="http://schemas.openxmlformats.org/drawingml/2006/main" noGrp="1"/>
          </p:cNvSpPr>
          <p:nvPr/>
        </p:nvSpPr>
        <p:spPr>
          <a:xfrm xmlns:a="http://schemas.openxmlformats.org/drawingml/2006/main">
            <a:off x="4476750" y="3267075"/>
            <a:ext cx="3143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Una fuente de datos confiable confirma la demora de vuelo, el evento climático o la métrica operativa que califica.</a:t>
            </a:r>
          </a:p>
        </p:txBody>
      </p:sp>
      <p:sp>
        <p:nvSpPr>
          <p:cNvPr id="17" name="">
            <a:extLst xmlns:a="http://schemas.openxmlformats.org/drawingml/2006/main">
              <a:ext uri="{FF2B5EF4-FFF2-40B4-BE49-F238E27FC236}">
                <a16:creationId xmlns:a16="http://schemas.microsoft.com/office/drawing/2014/main" id="{315F09B3-C405-47A2-8C6B-4817E4FD0E3D}"/>
              </a:ext>
            </a:extLst>
          </p:cNvPr>
          <p:cNvSpPr>
            <a:spLocks xmlns:a="http://schemas.openxmlformats.org/drawingml/2006/main" noGrp="1"/>
          </p:cNvSpPr>
          <p:nvPr/>
        </p:nvSpPr>
        <p:spPr>
          <a:xfrm xmlns:a="http://schemas.openxmlformats.org/drawingml/2006/main">
            <a:off x="8039100" y="2571750"/>
            <a:ext cx="3524250" cy="1619250"/>
          </a:xfrm>
          <a:prstGeom xmlns:a="http://schemas.openxmlformats.org/drawingml/2006/main" prst="roundRect">
            <a:avLst>
              <a:gd name="adj" fmla="val 7059"/>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8" name="">
            <a:extLst xmlns:a="http://schemas.openxmlformats.org/drawingml/2006/main">
              <a:ext uri="{FF2B5EF4-FFF2-40B4-BE49-F238E27FC236}">
                <a16:creationId xmlns:a16="http://schemas.microsoft.com/office/drawing/2014/main" id="{F57EC418-786D-46CF-B0CB-740BCF8C2CB2}"/>
              </a:ext>
            </a:extLst>
          </p:cNvPr>
          <p:cNvSpPr>
            <a:spLocks xmlns:a="http://schemas.openxmlformats.org/drawingml/2006/main" noGrp="1"/>
          </p:cNvSpPr>
          <p:nvPr/>
        </p:nvSpPr>
        <p:spPr>
          <a:xfrm xmlns:a="http://schemas.openxmlformats.org/drawingml/2006/main">
            <a:off x="8210550" y="2743200"/>
            <a:ext cx="400050" cy="400050"/>
          </a:xfrm>
          <a:prstGeom xmlns:a="http://schemas.openxmlformats.org/drawingml/2006/main" prst="roundRect">
            <a:avLst>
              <a:gd name="adj" fmla="val 28571"/>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19" name="">
            <a:extLst xmlns:a="http://schemas.openxmlformats.org/drawingml/2006/main">
              <a:ext uri="{FF2B5EF4-FFF2-40B4-BE49-F238E27FC236}">
                <a16:creationId xmlns:a16="http://schemas.microsoft.com/office/drawing/2014/main" id="{653B6DEF-15CE-4578-A535-CABA74CF3CB8}"/>
              </a:ext>
            </a:extLst>
          </p:cNvPr>
          <p:cNvSpPr>
            <a:spLocks xmlns:a="http://schemas.openxmlformats.org/drawingml/2006/main" noGrp="1"/>
          </p:cNvSpPr>
          <p:nvPr/>
        </p:nvSpPr>
        <p:spPr>
          <a:xfrm xmlns:a="http://schemas.openxmlformats.org/drawingml/2006/main">
            <a:off x="8210550" y="2809875"/>
            <a:ext cx="400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FFFFFF"/>
                </a:solidFill>
                <a:latin typeface="Helvetica Neue"/>
                <a:ea typeface="Helvetica Neue"/>
                <a:cs typeface="Helvetica Neue"/>
              </a:defRPr>
            </a:pPr>
            <a:r>
              <a:rPr sz="1350" b="1">
                <a:solidFill>
                  <a:srgbClr val="FFFFFF"/>
                </a:solidFill>
                <a:latin typeface="Helvetica Neue"/>
                <a:ea typeface="Helvetica Neue"/>
                <a:cs typeface="Helvetica Neue"/>
              </a:rPr>
              <a:t>3</a:t>
            </a:r>
          </a:p>
        </p:txBody>
      </p:sp>
      <p:sp>
        <p:nvSpPr>
          <p:cNvPr id="20" name="">
            <a:extLst xmlns:a="http://schemas.openxmlformats.org/drawingml/2006/main">
              <a:ext uri="{FF2B5EF4-FFF2-40B4-BE49-F238E27FC236}">
                <a16:creationId xmlns:a16="http://schemas.microsoft.com/office/drawing/2014/main" id="{5E80ED11-D6C4-4E7B-ADA4-F2B88B43A24A}"/>
              </a:ext>
            </a:extLst>
          </p:cNvPr>
          <p:cNvSpPr>
            <a:spLocks xmlns:a="http://schemas.openxmlformats.org/drawingml/2006/main" noGrp="1"/>
          </p:cNvSpPr>
          <p:nvPr/>
        </p:nvSpPr>
        <p:spPr>
          <a:xfrm xmlns:a="http://schemas.openxmlformats.org/drawingml/2006/main">
            <a:off x="8763000" y="2762250"/>
            <a:ext cx="26479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75" b="1">
                <a:solidFill>
                  <a:srgbClr val="111827"/>
                </a:solidFill>
                <a:latin typeface="Helvetica Neue"/>
                <a:ea typeface="Helvetica Neue"/>
                <a:cs typeface="Helvetica Neue"/>
              </a:defRPr>
            </a:pPr>
            <a:r>
              <a:rPr sz="1575" b="1">
                <a:solidFill>
                  <a:srgbClr val="111827"/>
                </a:solidFill>
                <a:latin typeface="Helvetica Neue"/>
                <a:ea typeface="Helvetica Neue"/>
                <a:cs typeface="Helvetica Neue"/>
              </a:rPr>
              <a:t>Pago</a:t>
            </a:r>
          </a:p>
        </p:txBody>
      </p:sp>
      <p:sp>
        <p:nvSpPr>
          <p:cNvPr id="21" name="">
            <a:extLst xmlns:a="http://schemas.openxmlformats.org/drawingml/2006/main">
              <a:ext uri="{FF2B5EF4-FFF2-40B4-BE49-F238E27FC236}">
                <a16:creationId xmlns:a16="http://schemas.microsoft.com/office/drawing/2014/main" id="{F1135084-3B34-461C-A273-CBBAC95C7E2F}"/>
              </a:ext>
            </a:extLst>
          </p:cNvPr>
          <p:cNvSpPr>
            <a:spLocks xmlns:a="http://schemas.openxmlformats.org/drawingml/2006/main" noGrp="1"/>
          </p:cNvSpPr>
          <p:nvPr/>
        </p:nvSpPr>
        <p:spPr>
          <a:xfrm xmlns:a="http://schemas.openxmlformats.org/drawingml/2006/main">
            <a:off x="8229600" y="3267075"/>
            <a:ext cx="31432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00" b="0">
                <a:solidFill>
                  <a:srgbClr val="526173"/>
                </a:solidFill>
                <a:latin typeface="Helvetica Neue"/>
                <a:ea typeface="Helvetica Neue"/>
                <a:cs typeface="Helvetica Neue"/>
              </a:defRPr>
            </a:pPr>
            <a:r>
              <a:rPr sz="1200" b="0">
                <a:solidFill>
                  <a:srgbClr val="526173"/>
                </a:solidFill>
                <a:latin typeface="Helvetica Neue"/>
                <a:ea typeface="Helvetica Neue"/>
                <a:cs typeface="Helvetica Neue"/>
              </a:rPr>
              <a:t>El smart contract valida la condición e inicia automáticamente la compensación.</a:t>
            </a:r>
          </a:p>
        </p:txBody>
      </p:sp>
      <p:sp>
        <p:nvSpPr>
          <p:cNvPr id="22" name="">
            <a:extLst xmlns:a="http://schemas.openxmlformats.org/drawingml/2006/main">
              <a:ext uri="{FF2B5EF4-FFF2-40B4-BE49-F238E27FC236}">
                <a16:creationId xmlns:a16="http://schemas.microsoft.com/office/drawing/2014/main" id="{796ADF5C-B8E1-42D6-AA52-39FB5EF410AA}"/>
              </a:ext>
            </a:extLst>
          </p:cNvPr>
          <p:cNvSpPr>
            <a:spLocks xmlns:a="http://schemas.openxmlformats.org/drawingml/2006/main" noGrp="1"/>
          </p:cNvSpPr>
          <p:nvPr/>
        </p:nvSpPr>
        <p:spPr>
          <a:xfrm xmlns:a="http://schemas.openxmlformats.org/drawingml/2006/main">
            <a:off x="533400" y="4762500"/>
            <a:ext cx="11125200" cy="1066800"/>
          </a:xfrm>
          <a:prstGeom xmlns:a="http://schemas.openxmlformats.org/drawingml/2006/main" prst="roundRect">
            <a:avLst>
              <a:gd name="adj" fmla="val 10714"/>
            </a:avLst>
          </a:prstGeom>
          <a:solidFill xmlns:a="http://schemas.openxmlformats.org/drawingml/2006/main">
            <a:srgbClr val="FFF4E0"/>
          </a:solidFill>
          <a:ln xmlns:a="http://schemas.openxmlformats.org/drawingml/2006/main" w="9525">
            <a:solidFill>
              <a:srgbClr val="F2C86E"/>
            </a:solidFill>
            <a:prstDash val="solid"/>
          </a:ln>
        </p:spPr>
        <p:txBody xmlns:a="http://schemas.openxmlformats.org/drawingml/2006/main">
          <a:bodyPr/>
          <a:p/>
        </p:txBody>
      </p:sp>
      <p:sp>
        <p:nvSpPr>
          <p:cNvPr id="23" name="">
            <a:extLst xmlns:a="http://schemas.openxmlformats.org/drawingml/2006/main">
              <a:ext uri="{FF2B5EF4-FFF2-40B4-BE49-F238E27FC236}">
                <a16:creationId xmlns:a16="http://schemas.microsoft.com/office/drawing/2014/main" id="{E140497B-7CD5-4E2E-99AD-8CE0E76149E9}"/>
              </a:ext>
            </a:extLst>
          </p:cNvPr>
          <p:cNvSpPr>
            <a:spLocks xmlns:a="http://schemas.openxmlformats.org/drawingml/2006/main" noGrp="1"/>
          </p:cNvSpPr>
          <p:nvPr/>
        </p:nvSpPr>
        <p:spPr>
          <a:xfrm xmlns:a="http://schemas.openxmlformats.org/drawingml/2006/main">
            <a:off x="771525" y="5000625"/>
            <a:ext cx="106489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ctr"/>
          <a:lstStyle xmlns:a="http://schemas.openxmlformats.org/drawingml/2006/main"/>
          <a:p xmlns:a="http://schemas.openxmlformats.org/drawingml/2006/main">
            <a:pPr algn="ctr">
              <a:defRPr sz="1350" b="1">
                <a:solidFill>
                  <a:srgbClr val="111827"/>
                </a:solidFill>
                <a:latin typeface="Helvetica Neue"/>
                <a:ea typeface="Helvetica Neue"/>
                <a:cs typeface="Helvetica Neue"/>
              </a:defRPr>
            </a:pPr>
            <a:r>
              <a:rPr sz="1200" b="1">
                <a:solidFill>
                  <a:srgbClr val="111827"/>
                </a:solidFill>
                <a:latin typeface="Helvetica Neue"/>
                <a:ea typeface="Helvetica Neue"/>
                <a:cs typeface="Helvetica Neue"/>
              </a:rPr>
              <a:t>Ventajas: reclamos más rápidos, menor administración, reglas transparentes. Riesgos: datos deficientes del oráculo, riesgo de base, excepciones ambiguas, errores de código, fallas de pago y disputas legales sobre resultados automatizados.</a:t>
            </a:r>
          </a:p>
        </p:txBody>
      </p:sp>
    </p:spTree>
    <p:extLst>
      <p:ext uri="{BB962C8B-B14F-4D97-AF65-F5344CB8AC3E}">
        <p14:creationId xmlns:p14="http://schemas.microsoft.com/office/powerpoint/2010/main" val="773157895"/>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51E67877-15DF-4596-847E-74BE85FE8946}"/>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0BC2D06D-1761-4FA4-AE26-80BD7E7E059B}"/>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850" b="1">
                <a:solidFill>
                  <a:srgbClr val="111827"/>
                </a:solidFill>
                <a:latin typeface="Helvetica Neue"/>
                <a:ea typeface="Helvetica Neue"/>
                <a:cs typeface="Helvetica Neue"/>
              </a:rPr>
              <a:t>Blockchain crea valor mediante la coordinación</a:t>
            </a:r>
          </a:p>
        </p:txBody>
      </p:sp>
      <p:cxnSp>
        <p:nvCxnSpPr>
          <p:cNvPr id="34"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0D250A7C-B1C8-4EC8-9AA1-1EF7F187AF39}"/>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7B52EE56-2A74-4B7E-8208-E11825311BE6}"/>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23</a:t>
            </a:r>
          </a:p>
        </p:txBody>
      </p:sp>
      <p:sp>
        <p:nvSpPr>
          <p:cNvPr id="6" name="">
            <a:extLst xmlns:a="http://schemas.openxmlformats.org/drawingml/2006/main">
              <a:ext uri="{FF2B5EF4-FFF2-40B4-BE49-F238E27FC236}">
                <a16:creationId xmlns:a16="http://schemas.microsoft.com/office/drawing/2014/main" id="{2C58D5AE-E430-4FDC-B77D-9762CC0EE4D1}"/>
              </a:ext>
            </a:extLst>
          </p:cNvPr>
          <p:cNvSpPr>
            <a:spLocks xmlns:a="http://schemas.openxmlformats.org/drawingml/2006/main" noGrp="1"/>
          </p:cNvSpPr>
          <p:nvPr/>
        </p:nvSpPr>
        <p:spPr>
          <a:xfrm xmlns:a="http://schemas.openxmlformats.org/drawingml/2006/main">
            <a:off x="533400" y="1381125"/>
            <a:ext cx="111252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Un caso de negocio sólido vincula características técnicas con resultados operativos o estratégicos medibles.</a:t>
            </a:r>
          </a:p>
        </p:txBody>
      </p:sp>
      <p:sp>
        <p:nvSpPr>
          <p:cNvPr id="7" name="">
            <a:extLst xmlns:a="http://schemas.openxmlformats.org/drawingml/2006/main">
              <a:ext uri="{FF2B5EF4-FFF2-40B4-BE49-F238E27FC236}">
                <a16:creationId xmlns:a16="http://schemas.microsoft.com/office/drawing/2014/main" id="{F7ACEEA8-8F2E-4DEB-B11D-99ED31B16CA6}"/>
              </a:ext>
            </a:extLst>
          </p:cNvPr>
          <p:cNvSpPr>
            <a:spLocks xmlns:a="http://schemas.openxmlformats.org/drawingml/2006/main" noGrp="1"/>
          </p:cNvSpPr>
          <p:nvPr/>
        </p:nvSpPr>
        <p:spPr>
          <a:xfrm xmlns:a="http://schemas.openxmlformats.org/drawingml/2006/main">
            <a:off x="533400" y="2143125"/>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7A06C3E1-30FB-4C43-8822-D1DBE9612D91}"/>
              </a:ext>
            </a:extLst>
          </p:cNvPr>
          <p:cNvSpPr>
            <a:spLocks xmlns:a="http://schemas.openxmlformats.org/drawingml/2006/main" noGrp="1"/>
          </p:cNvSpPr>
          <p:nvPr/>
        </p:nvSpPr>
        <p:spPr>
          <a:xfrm xmlns:a="http://schemas.openxmlformats.org/drawingml/2006/main">
            <a:off x="533400" y="2143125"/>
            <a:ext cx="66675" cy="1476375"/>
          </a:xfrm>
          <a:prstGeom xmlns:a="http://schemas.openxmlformats.org/drawingml/2006/main" prst="rect">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70689B88-0235-44E0-9D67-EE6AA268B540}"/>
              </a:ext>
            </a:extLst>
          </p:cNvPr>
          <p:cNvSpPr>
            <a:spLocks xmlns:a="http://schemas.openxmlformats.org/drawingml/2006/main" noGrp="1"/>
          </p:cNvSpPr>
          <p:nvPr/>
        </p:nvSpPr>
        <p:spPr>
          <a:xfrm xmlns:a="http://schemas.openxmlformats.org/drawingml/2006/main">
            <a:off x="762000" y="2333625"/>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Trazabilidad</a:t>
            </a:r>
          </a:p>
        </p:txBody>
      </p:sp>
      <p:sp>
        <p:nvSpPr>
          <p:cNvPr id="10" name="">
            <a:extLst xmlns:a="http://schemas.openxmlformats.org/drawingml/2006/main">
              <a:ext uri="{FF2B5EF4-FFF2-40B4-BE49-F238E27FC236}">
                <a16:creationId xmlns:a16="http://schemas.microsoft.com/office/drawing/2014/main" id="{587FD8CE-CA9C-48BD-90DA-C6F02FED05E6}"/>
              </a:ext>
            </a:extLst>
          </p:cNvPr>
          <p:cNvSpPr>
            <a:spLocks xmlns:a="http://schemas.openxmlformats.org/drawingml/2006/main" noGrp="1"/>
          </p:cNvSpPr>
          <p:nvPr/>
        </p:nvSpPr>
        <p:spPr>
          <a:xfrm xmlns:a="http://schemas.openxmlformats.org/drawingml/2006/main">
            <a:off x="762000" y="2733675"/>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Un historial compartido mejora la procedencia, la evidencia de auditoría y la rendición de cuentas entre organizaciones.</a:t>
            </a:r>
          </a:p>
        </p:txBody>
      </p:sp>
      <p:sp>
        <p:nvSpPr>
          <p:cNvPr id="11" name="">
            <a:extLst xmlns:a="http://schemas.openxmlformats.org/drawingml/2006/main">
              <a:ext uri="{FF2B5EF4-FFF2-40B4-BE49-F238E27FC236}">
                <a16:creationId xmlns:a16="http://schemas.microsoft.com/office/drawing/2014/main" id="{48E7DC9A-AA58-42CE-B8E7-2AE17D944F46}"/>
              </a:ext>
            </a:extLst>
          </p:cNvPr>
          <p:cNvSpPr>
            <a:spLocks xmlns:a="http://schemas.openxmlformats.org/drawingml/2006/main" noGrp="1"/>
          </p:cNvSpPr>
          <p:nvPr/>
        </p:nvSpPr>
        <p:spPr>
          <a:xfrm xmlns:a="http://schemas.openxmlformats.org/drawingml/2006/main">
            <a:off x="4286250" y="2143125"/>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D901184E-0723-4476-93AD-39FBC3FABA92}"/>
              </a:ext>
            </a:extLst>
          </p:cNvPr>
          <p:cNvSpPr>
            <a:spLocks xmlns:a="http://schemas.openxmlformats.org/drawingml/2006/main" noGrp="1"/>
          </p:cNvSpPr>
          <p:nvPr/>
        </p:nvSpPr>
        <p:spPr>
          <a:xfrm xmlns:a="http://schemas.openxmlformats.org/drawingml/2006/main">
            <a:off x="4286250" y="2143125"/>
            <a:ext cx="66675" cy="1476375"/>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AE412303-CE52-4285-BDAC-FE3D60E3DFE8}"/>
              </a:ext>
            </a:extLst>
          </p:cNvPr>
          <p:cNvSpPr>
            <a:spLocks xmlns:a="http://schemas.openxmlformats.org/drawingml/2006/main" noGrp="1"/>
          </p:cNvSpPr>
          <p:nvPr/>
        </p:nvSpPr>
        <p:spPr>
          <a:xfrm xmlns:a="http://schemas.openxmlformats.org/drawingml/2006/main">
            <a:off x="4514850" y="2333625"/>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Automatización</a:t>
            </a:r>
          </a:p>
        </p:txBody>
      </p:sp>
      <p:sp>
        <p:nvSpPr>
          <p:cNvPr id="14" name="">
            <a:extLst xmlns:a="http://schemas.openxmlformats.org/drawingml/2006/main">
              <a:ext uri="{FF2B5EF4-FFF2-40B4-BE49-F238E27FC236}">
                <a16:creationId xmlns:a16="http://schemas.microsoft.com/office/drawing/2014/main" id="{3E3D6C49-19C9-4F4D-8A6F-F42AA91167E5}"/>
              </a:ext>
            </a:extLst>
          </p:cNvPr>
          <p:cNvSpPr>
            <a:spLocks xmlns:a="http://schemas.openxmlformats.org/drawingml/2006/main" noGrp="1"/>
          </p:cNvSpPr>
          <p:nvPr/>
        </p:nvSpPr>
        <p:spPr>
          <a:xfrm xmlns:a="http://schemas.openxmlformats.org/drawingml/2006/main">
            <a:off x="4514850" y="2733675"/>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Los smart contracts reducen traspasos manuales cuando las condiciones y los datos son precisos.</a:t>
            </a:r>
          </a:p>
        </p:txBody>
      </p:sp>
      <p:sp>
        <p:nvSpPr>
          <p:cNvPr id="15" name="">
            <a:extLst xmlns:a="http://schemas.openxmlformats.org/drawingml/2006/main">
              <a:ext uri="{FF2B5EF4-FFF2-40B4-BE49-F238E27FC236}">
                <a16:creationId xmlns:a16="http://schemas.microsoft.com/office/drawing/2014/main" id="{D203985D-52A4-4DD7-A9DD-CF66D86F0722}"/>
              </a:ext>
            </a:extLst>
          </p:cNvPr>
          <p:cNvSpPr>
            <a:spLocks xmlns:a="http://schemas.openxmlformats.org/drawingml/2006/main" noGrp="1"/>
          </p:cNvSpPr>
          <p:nvPr/>
        </p:nvSpPr>
        <p:spPr>
          <a:xfrm xmlns:a="http://schemas.openxmlformats.org/drawingml/2006/main">
            <a:off x="8039100" y="2143125"/>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6" name="">
            <a:extLst xmlns:a="http://schemas.openxmlformats.org/drawingml/2006/main">
              <a:ext uri="{FF2B5EF4-FFF2-40B4-BE49-F238E27FC236}">
                <a16:creationId xmlns:a16="http://schemas.microsoft.com/office/drawing/2014/main" id="{61B4ABB4-6CE4-4364-919D-74D19B071DEB}"/>
              </a:ext>
            </a:extLst>
          </p:cNvPr>
          <p:cNvSpPr>
            <a:spLocks xmlns:a="http://schemas.openxmlformats.org/drawingml/2006/main" noGrp="1"/>
          </p:cNvSpPr>
          <p:nvPr/>
        </p:nvSpPr>
        <p:spPr>
          <a:xfrm xmlns:a="http://schemas.openxmlformats.org/drawingml/2006/main">
            <a:off x="8039100" y="2143125"/>
            <a:ext cx="66675" cy="1476375"/>
          </a:xfrm>
          <a:prstGeom xmlns:a="http://schemas.openxmlformats.org/drawingml/2006/main" prst="rect">
            <a:avLst/>
          </a:prstGeom>
          <a:solidFill xmlns:a="http://schemas.openxmlformats.org/drawingml/2006/main">
            <a:srgbClr val="17896B"/>
          </a:solidFill>
          <a:ln xmlns:a="http://schemas.openxmlformats.org/drawingml/2006/main" w="0">
            <a:noFill/>
            <a:prstDash val="solid"/>
          </a:ln>
        </p:spPr>
        <p:txBody xmlns:a="http://schemas.openxmlformats.org/drawingml/2006/main">
          <a:bodyPr/>
          <a:p/>
        </p:txBody>
      </p:sp>
      <p:sp>
        <p:nvSpPr>
          <p:cNvPr id="17" name="">
            <a:extLst xmlns:a="http://schemas.openxmlformats.org/drawingml/2006/main">
              <a:ext uri="{FF2B5EF4-FFF2-40B4-BE49-F238E27FC236}">
                <a16:creationId xmlns:a16="http://schemas.microsoft.com/office/drawing/2014/main" id="{D4029A06-B6FC-4CDE-9D8D-8DBAC2B6FC41}"/>
              </a:ext>
            </a:extLst>
          </p:cNvPr>
          <p:cNvSpPr>
            <a:spLocks xmlns:a="http://schemas.openxmlformats.org/drawingml/2006/main" noGrp="1"/>
          </p:cNvSpPr>
          <p:nvPr/>
        </p:nvSpPr>
        <p:spPr>
          <a:xfrm xmlns:a="http://schemas.openxmlformats.org/drawingml/2006/main">
            <a:off x="8267700" y="2333625"/>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Conciliación</a:t>
            </a:r>
          </a:p>
        </p:txBody>
      </p:sp>
      <p:sp>
        <p:nvSpPr>
          <p:cNvPr id="18" name="">
            <a:extLst xmlns:a="http://schemas.openxmlformats.org/drawingml/2006/main">
              <a:ext uri="{FF2B5EF4-FFF2-40B4-BE49-F238E27FC236}">
                <a16:creationId xmlns:a16="http://schemas.microsoft.com/office/drawing/2014/main" id="{46504EE5-1009-44A3-867B-E0F8B16B41B7}"/>
              </a:ext>
            </a:extLst>
          </p:cNvPr>
          <p:cNvSpPr>
            <a:spLocks xmlns:a="http://schemas.openxmlformats.org/drawingml/2006/main" noGrp="1"/>
          </p:cNvSpPr>
          <p:nvPr/>
        </p:nvSpPr>
        <p:spPr>
          <a:xfrm xmlns:a="http://schemas.openxmlformats.org/drawingml/2006/main">
            <a:off x="8267700" y="2733675"/>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Un registro común puede reducir datos duplicados, disputas y gestión de excepciones.</a:t>
            </a:r>
          </a:p>
        </p:txBody>
      </p:sp>
      <p:sp>
        <p:nvSpPr>
          <p:cNvPr id="19" name="">
            <a:extLst xmlns:a="http://schemas.openxmlformats.org/drawingml/2006/main">
              <a:ext uri="{FF2B5EF4-FFF2-40B4-BE49-F238E27FC236}">
                <a16:creationId xmlns:a16="http://schemas.microsoft.com/office/drawing/2014/main" id="{BB9B5AB7-6C5C-4BDC-A176-160CB646A341}"/>
              </a:ext>
            </a:extLst>
          </p:cNvPr>
          <p:cNvSpPr>
            <a:spLocks xmlns:a="http://schemas.openxmlformats.org/drawingml/2006/main" noGrp="1"/>
          </p:cNvSpPr>
          <p:nvPr/>
        </p:nvSpPr>
        <p:spPr>
          <a:xfrm xmlns:a="http://schemas.openxmlformats.org/drawingml/2006/main">
            <a:off x="533400" y="3857625"/>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0" name="">
            <a:extLst xmlns:a="http://schemas.openxmlformats.org/drawingml/2006/main">
              <a:ext uri="{FF2B5EF4-FFF2-40B4-BE49-F238E27FC236}">
                <a16:creationId xmlns:a16="http://schemas.microsoft.com/office/drawing/2014/main" id="{57770B39-79B2-40AF-A75D-4F05CD5D7DE0}"/>
              </a:ext>
            </a:extLst>
          </p:cNvPr>
          <p:cNvSpPr>
            <a:spLocks xmlns:a="http://schemas.openxmlformats.org/drawingml/2006/main" noGrp="1"/>
          </p:cNvSpPr>
          <p:nvPr/>
        </p:nvSpPr>
        <p:spPr>
          <a:xfrm xmlns:a="http://schemas.openxmlformats.org/drawingml/2006/main">
            <a:off x="533400" y="3857625"/>
            <a:ext cx="66675" cy="1476375"/>
          </a:xfrm>
          <a:prstGeom xmlns:a="http://schemas.openxmlformats.org/drawingml/2006/main" prst="rect">
            <a:avLst/>
          </a:prstGeom>
          <a:solidFill xmlns:a="http://schemas.openxmlformats.org/drawingml/2006/main">
            <a:srgbClr val="2E8BFF"/>
          </a:solidFill>
          <a:ln xmlns:a="http://schemas.openxmlformats.org/drawingml/2006/main" w="0">
            <a:noFill/>
            <a:prstDash val="solid"/>
          </a:ln>
        </p:spPr>
        <p:txBody xmlns:a="http://schemas.openxmlformats.org/drawingml/2006/main">
          <a:bodyPr/>
          <a:p/>
        </p:txBody>
      </p:sp>
      <p:sp>
        <p:nvSpPr>
          <p:cNvPr id="21" name="">
            <a:extLst xmlns:a="http://schemas.openxmlformats.org/drawingml/2006/main">
              <a:ext uri="{FF2B5EF4-FFF2-40B4-BE49-F238E27FC236}">
                <a16:creationId xmlns:a16="http://schemas.microsoft.com/office/drawing/2014/main" id="{31ACDBD6-877B-42E0-BB58-56EF34886FF6}"/>
              </a:ext>
            </a:extLst>
          </p:cNvPr>
          <p:cNvSpPr>
            <a:spLocks xmlns:a="http://schemas.openxmlformats.org/drawingml/2006/main" noGrp="1"/>
          </p:cNvSpPr>
          <p:nvPr/>
        </p:nvSpPr>
        <p:spPr>
          <a:xfrm xmlns:a="http://schemas.openxmlformats.org/drawingml/2006/main">
            <a:off x="762000" y="4048125"/>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Programabilidad</a:t>
            </a:r>
          </a:p>
        </p:txBody>
      </p:sp>
      <p:sp>
        <p:nvSpPr>
          <p:cNvPr id="22" name="">
            <a:extLst xmlns:a="http://schemas.openxmlformats.org/drawingml/2006/main">
              <a:ext uri="{FF2B5EF4-FFF2-40B4-BE49-F238E27FC236}">
                <a16:creationId xmlns:a16="http://schemas.microsoft.com/office/drawing/2014/main" id="{2D787754-26BF-4D49-851B-B780F31CFFE4}"/>
              </a:ext>
            </a:extLst>
          </p:cNvPr>
          <p:cNvSpPr>
            <a:spLocks xmlns:a="http://schemas.openxmlformats.org/drawingml/2006/main" noGrp="1"/>
          </p:cNvSpPr>
          <p:nvPr/>
        </p:nvSpPr>
        <p:spPr>
          <a:xfrm xmlns:a="http://schemas.openxmlformats.org/drawingml/2006/main">
            <a:off x="762000" y="4448175"/>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Los activos y pagos pueden incluir reglas de transferencia, cumplimiento, rescate o gobernanza.</a:t>
            </a:r>
          </a:p>
        </p:txBody>
      </p:sp>
      <p:sp>
        <p:nvSpPr>
          <p:cNvPr id="23" name="">
            <a:extLst xmlns:a="http://schemas.openxmlformats.org/drawingml/2006/main">
              <a:ext uri="{FF2B5EF4-FFF2-40B4-BE49-F238E27FC236}">
                <a16:creationId xmlns:a16="http://schemas.microsoft.com/office/drawing/2014/main" id="{E59FFBCF-42E8-4685-8640-BF72A6BA1BB8}"/>
              </a:ext>
            </a:extLst>
          </p:cNvPr>
          <p:cNvSpPr>
            <a:spLocks xmlns:a="http://schemas.openxmlformats.org/drawingml/2006/main" noGrp="1"/>
          </p:cNvSpPr>
          <p:nvPr/>
        </p:nvSpPr>
        <p:spPr>
          <a:xfrm xmlns:a="http://schemas.openxmlformats.org/drawingml/2006/main">
            <a:off x="4286250" y="3857625"/>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4" name="">
            <a:extLst xmlns:a="http://schemas.openxmlformats.org/drawingml/2006/main">
              <a:ext uri="{FF2B5EF4-FFF2-40B4-BE49-F238E27FC236}">
                <a16:creationId xmlns:a16="http://schemas.microsoft.com/office/drawing/2014/main" id="{29026509-0056-460F-95F4-F7CEB277B04B}"/>
              </a:ext>
            </a:extLst>
          </p:cNvPr>
          <p:cNvSpPr>
            <a:spLocks xmlns:a="http://schemas.openxmlformats.org/drawingml/2006/main" noGrp="1"/>
          </p:cNvSpPr>
          <p:nvPr/>
        </p:nvSpPr>
        <p:spPr>
          <a:xfrm xmlns:a="http://schemas.openxmlformats.org/drawingml/2006/main">
            <a:off x="4286250" y="3857625"/>
            <a:ext cx="66675" cy="1476375"/>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25" name="">
            <a:extLst xmlns:a="http://schemas.openxmlformats.org/drawingml/2006/main">
              <a:ext uri="{FF2B5EF4-FFF2-40B4-BE49-F238E27FC236}">
                <a16:creationId xmlns:a16="http://schemas.microsoft.com/office/drawing/2014/main" id="{0F304843-9977-404B-BB27-EB92F6C2A1A9}"/>
              </a:ext>
            </a:extLst>
          </p:cNvPr>
          <p:cNvSpPr>
            <a:spLocks xmlns:a="http://schemas.openxmlformats.org/drawingml/2006/main" noGrp="1"/>
          </p:cNvSpPr>
          <p:nvPr/>
        </p:nvSpPr>
        <p:spPr>
          <a:xfrm xmlns:a="http://schemas.openxmlformats.org/drawingml/2006/main">
            <a:off x="4514850" y="4048125"/>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Resiliencia</a:t>
            </a:r>
          </a:p>
        </p:txBody>
      </p:sp>
      <p:sp>
        <p:nvSpPr>
          <p:cNvPr id="26" name="">
            <a:extLst xmlns:a="http://schemas.openxmlformats.org/drawingml/2006/main">
              <a:ext uri="{FF2B5EF4-FFF2-40B4-BE49-F238E27FC236}">
                <a16:creationId xmlns:a16="http://schemas.microsoft.com/office/drawing/2014/main" id="{F3A365F0-2215-4068-BC6E-2EEDFF1834DE}"/>
              </a:ext>
            </a:extLst>
          </p:cNvPr>
          <p:cNvSpPr>
            <a:spLocks xmlns:a="http://schemas.openxmlformats.org/drawingml/2006/main" noGrp="1"/>
          </p:cNvSpPr>
          <p:nvPr/>
        </p:nvSpPr>
        <p:spPr>
          <a:xfrm xmlns:a="http://schemas.openxmlformats.org/drawingml/2006/main">
            <a:off x="4514850" y="4448175"/>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La operación distribuida puede reducir la dependencia de un único propietario de infraestructura, según el diseño de la red.</a:t>
            </a:r>
          </a:p>
        </p:txBody>
      </p:sp>
      <p:sp>
        <p:nvSpPr>
          <p:cNvPr id="27" name="">
            <a:extLst xmlns:a="http://schemas.openxmlformats.org/drawingml/2006/main">
              <a:ext uri="{FF2B5EF4-FFF2-40B4-BE49-F238E27FC236}">
                <a16:creationId xmlns:a16="http://schemas.microsoft.com/office/drawing/2014/main" id="{17510EDE-ED04-45CF-BCFE-AB2E6D2D308A}"/>
              </a:ext>
            </a:extLst>
          </p:cNvPr>
          <p:cNvSpPr>
            <a:spLocks xmlns:a="http://schemas.openxmlformats.org/drawingml/2006/main" noGrp="1"/>
          </p:cNvSpPr>
          <p:nvPr/>
        </p:nvSpPr>
        <p:spPr>
          <a:xfrm xmlns:a="http://schemas.openxmlformats.org/drawingml/2006/main">
            <a:off x="8039100" y="3857625"/>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8" name="">
            <a:extLst xmlns:a="http://schemas.openxmlformats.org/drawingml/2006/main">
              <a:ext uri="{FF2B5EF4-FFF2-40B4-BE49-F238E27FC236}">
                <a16:creationId xmlns:a16="http://schemas.microsoft.com/office/drawing/2014/main" id="{F4AC3F53-A29C-4297-9E0E-6EED66F57920}"/>
              </a:ext>
            </a:extLst>
          </p:cNvPr>
          <p:cNvSpPr>
            <a:spLocks xmlns:a="http://schemas.openxmlformats.org/drawingml/2006/main" noGrp="1"/>
          </p:cNvSpPr>
          <p:nvPr/>
        </p:nvSpPr>
        <p:spPr>
          <a:xfrm xmlns:a="http://schemas.openxmlformats.org/drawingml/2006/main">
            <a:off x="8039100" y="3857625"/>
            <a:ext cx="66675" cy="1476375"/>
          </a:xfrm>
          <a:prstGeom xmlns:a="http://schemas.openxmlformats.org/drawingml/2006/main" prst="rect">
            <a:avLst/>
          </a:prstGeom>
          <a:solidFill xmlns:a="http://schemas.openxmlformats.org/drawingml/2006/main">
            <a:srgbClr val="17896B"/>
          </a:solidFill>
          <a:ln xmlns:a="http://schemas.openxmlformats.org/drawingml/2006/main" w="0">
            <a:noFill/>
            <a:prstDash val="solid"/>
          </a:ln>
        </p:spPr>
        <p:txBody xmlns:a="http://schemas.openxmlformats.org/drawingml/2006/main">
          <a:bodyPr/>
          <a:p/>
        </p:txBody>
      </p:sp>
      <p:sp>
        <p:nvSpPr>
          <p:cNvPr id="29" name="">
            <a:extLst xmlns:a="http://schemas.openxmlformats.org/drawingml/2006/main">
              <a:ext uri="{FF2B5EF4-FFF2-40B4-BE49-F238E27FC236}">
                <a16:creationId xmlns:a16="http://schemas.microsoft.com/office/drawing/2014/main" id="{0712D331-70C0-4116-B119-B65ABBAB3A23}"/>
              </a:ext>
            </a:extLst>
          </p:cNvPr>
          <p:cNvSpPr>
            <a:spLocks xmlns:a="http://schemas.openxmlformats.org/drawingml/2006/main" noGrp="1"/>
          </p:cNvSpPr>
          <p:nvPr/>
        </p:nvSpPr>
        <p:spPr>
          <a:xfrm xmlns:a="http://schemas.openxmlformats.org/drawingml/2006/main">
            <a:off x="8267700" y="4048125"/>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Nuevos mercados</a:t>
            </a:r>
          </a:p>
        </p:txBody>
      </p:sp>
      <p:sp>
        <p:nvSpPr>
          <p:cNvPr id="30" name="">
            <a:extLst xmlns:a="http://schemas.openxmlformats.org/drawingml/2006/main">
              <a:ext uri="{FF2B5EF4-FFF2-40B4-BE49-F238E27FC236}">
                <a16:creationId xmlns:a16="http://schemas.microsoft.com/office/drawing/2014/main" id="{367DD5B1-2F59-4FAA-AFDD-6A89151BDB8F}"/>
              </a:ext>
            </a:extLst>
          </p:cNvPr>
          <p:cNvSpPr>
            <a:spLocks xmlns:a="http://schemas.openxmlformats.org/drawingml/2006/main" noGrp="1"/>
          </p:cNvSpPr>
          <p:nvPr/>
        </p:nvSpPr>
        <p:spPr>
          <a:xfrm xmlns:a="http://schemas.openxmlformats.org/drawingml/2006/main">
            <a:off x="8267700" y="4448175"/>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Los derechos tokenizados y las plataformas abiertas pueden habilitar nuevos productos, participantes y canales de distribución.</a:t>
            </a:r>
          </a:p>
        </p:txBody>
      </p:sp>
      <p:sp>
        <p:nvSpPr>
          <p:cNvPr id="31" name="">
            <a:extLst xmlns:a="http://schemas.openxmlformats.org/drawingml/2006/main">
              <a:ext uri="{FF2B5EF4-FFF2-40B4-BE49-F238E27FC236}">
                <a16:creationId xmlns:a16="http://schemas.microsoft.com/office/drawing/2014/main" id="{BDEDDC6F-C562-4DCE-AECF-C8AD27A76344}"/>
              </a:ext>
            </a:extLst>
          </p:cNvPr>
          <p:cNvSpPr>
            <a:spLocks xmlns:a="http://schemas.openxmlformats.org/drawingml/2006/main" noGrp="1"/>
          </p:cNvSpPr>
          <p:nvPr/>
        </p:nvSpPr>
        <p:spPr>
          <a:xfrm xmlns:a="http://schemas.openxmlformats.org/drawingml/2006/main">
            <a:off x="533400" y="5734050"/>
            <a:ext cx="111252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350" b="1">
                <a:solidFill>
                  <a:srgbClr val="071525"/>
                </a:solidFill>
                <a:latin typeface="Helvetica Neue"/>
                <a:ea typeface="Helvetica Neue"/>
                <a:cs typeface="Helvetica Neue"/>
              </a:defRPr>
            </a:pPr>
            <a:r>
              <a:rPr sz="1200" b="1">
                <a:solidFill>
                  <a:srgbClr val="071525"/>
                </a:solidFill>
                <a:latin typeface="Helvetica Neue"/>
                <a:ea typeface="Helvetica Neue"/>
                <a:cs typeface="Helvetica Neue"/>
              </a:rPr>
              <a:t>La prueba económica es el valor neto luego de costos de gobernanza, integración, cumplimiento, seguridad, infraestructura y gestión del cambio.</a:t>
            </a:r>
          </a:p>
        </p:txBody>
      </p:sp>
    </p:spTree>
    <p:extLst>
      <p:ext uri="{BB962C8B-B14F-4D97-AF65-F5344CB8AC3E}">
        <p14:creationId xmlns:p14="http://schemas.microsoft.com/office/powerpoint/2010/main" val="1710174727"/>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9F2FFF93-1E47-4FA8-93E6-CE1773759359}"/>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25C2CFE6-AA1C-4420-A662-9092B399061C}"/>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600" b="1">
                <a:solidFill>
                  <a:srgbClr val="111827"/>
                </a:solidFill>
                <a:latin typeface="Helvetica Neue"/>
                <a:ea typeface="Helvetica Neue"/>
                <a:cs typeface="Helvetica Neue"/>
              </a:rPr>
              <a:t>La seguridad del protocolo no elimina el riesgo del ecosistema</a:t>
            </a:r>
          </a:p>
        </p:txBody>
      </p:sp>
      <p:cxnSp>
        <p:nvCxnSpPr>
          <p:cNvPr id="34"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A0C41349-3E0E-4C1B-8EAE-9136D6EB07D1}"/>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6033FCB3-1D5B-435C-9356-D18095936823}"/>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24</a:t>
            </a:r>
          </a:p>
        </p:txBody>
      </p:sp>
      <p:sp>
        <p:nvSpPr>
          <p:cNvPr id="6" name="">
            <a:extLst xmlns:a="http://schemas.openxmlformats.org/drawingml/2006/main">
              <a:ext uri="{FF2B5EF4-FFF2-40B4-BE49-F238E27FC236}">
                <a16:creationId xmlns:a16="http://schemas.microsoft.com/office/drawing/2014/main" id="{74CA72EF-7041-43AD-99B7-D50863062322}"/>
              </a:ext>
            </a:extLst>
          </p:cNvPr>
          <p:cNvSpPr>
            <a:spLocks xmlns:a="http://schemas.openxmlformats.org/drawingml/2006/main" noGrp="1"/>
          </p:cNvSpPr>
          <p:nvPr/>
        </p:nvSpPr>
        <p:spPr>
          <a:xfrm xmlns:a="http://schemas.openxmlformats.org/drawingml/2006/main">
            <a:off x="533400" y="1381125"/>
            <a:ext cx="111252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Una blockchain puede seguir funcionando correctamente mientras los usuarios pierden dinero o datos por fallas en aplicaciones, instituciones o mecanismos de gobernanza que la rodean.</a:t>
            </a:r>
          </a:p>
        </p:txBody>
      </p:sp>
      <p:sp>
        <p:nvSpPr>
          <p:cNvPr id="7" name="">
            <a:extLst xmlns:a="http://schemas.openxmlformats.org/drawingml/2006/main">
              <a:ext uri="{FF2B5EF4-FFF2-40B4-BE49-F238E27FC236}">
                <a16:creationId xmlns:a16="http://schemas.microsoft.com/office/drawing/2014/main" id="{C913CBB3-FDC1-4CD2-BF67-DE9F504B8588}"/>
              </a:ext>
            </a:extLst>
          </p:cNvPr>
          <p:cNvSpPr>
            <a:spLocks xmlns:a="http://schemas.openxmlformats.org/drawingml/2006/main" noGrp="1"/>
          </p:cNvSpPr>
          <p:nvPr/>
        </p:nvSpPr>
        <p:spPr>
          <a:xfrm xmlns:a="http://schemas.openxmlformats.org/drawingml/2006/main">
            <a:off x="533400" y="2095500"/>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837AEA6F-F367-4424-A0F9-6C5E2617E392}"/>
              </a:ext>
            </a:extLst>
          </p:cNvPr>
          <p:cNvSpPr>
            <a:spLocks xmlns:a="http://schemas.openxmlformats.org/drawingml/2006/main" noGrp="1"/>
          </p:cNvSpPr>
          <p:nvPr/>
        </p:nvSpPr>
        <p:spPr>
          <a:xfrm xmlns:a="http://schemas.openxmlformats.org/drawingml/2006/main">
            <a:off x="533400" y="2095500"/>
            <a:ext cx="66675" cy="1476375"/>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9" name="">
            <a:extLst xmlns:a="http://schemas.openxmlformats.org/drawingml/2006/main">
              <a:ext uri="{FF2B5EF4-FFF2-40B4-BE49-F238E27FC236}">
                <a16:creationId xmlns:a16="http://schemas.microsoft.com/office/drawing/2014/main" id="{7DD74042-4DA5-430F-A387-7A2C8B145E95}"/>
              </a:ext>
            </a:extLst>
          </p:cNvPr>
          <p:cNvSpPr>
            <a:spLocks xmlns:a="http://schemas.openxmlformats.org/drawingml/2006/main" noGrp="1"/>
          </p:cNvSpPr>
          <p:nvPr/>
        </p:nvSpPr>
        <p:spPr>
          <a:xfrm xmlns:a="http://schemas.openxmlformats.org/drawingml/2006/main">
            <a:off x="762000" y="22860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Escalabilidad y costo</a:t>
            </a:r>
          </a:p>
        </p:txBody>
      </p:sp>
      <p:sp>
        <p:nvSpPr>
          <p:cNvPr id="10" name="">
            <a:extLst xmlns:a="http://schemas.openxmlformats.org/drawingml/2006/main">
              <a:ext uri="{FF2B5EF4-FFF2-40B4-BE49-F238E27FC236}">
                <a16:creationId xmlns:a16="http://schemas.microsoft.com/office/drawing/2014/main" id="{075487DE-9259-4AE0-8C4E-47AF0034D47A}"/>
              </a:ext>
            </a:extLst>
          </p:cNvPr>
          <p:cNvSpPr>
            <a:spLocks xmlns:a="http://schemas.openxmlformats.org/drawingml/2006/main" noGrp="1"/>
          </p:cNvSpPr>
          <p:nvPr/>
        </p:nvSpPr>
        <p:spPr>
          <a:xfrm xmlns:a="http://schemas.openxmlformats.org/drawingml/2006/main">
            <a:off x="762000" y="2686050"/>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El rendimiento, la latencia, la finalidad, el almacenamiento y las tarifas pueden no ajustarse al proceso.</a:t>
            </a:r>
          </a:p>
        </p:txBody>
      </p:sp>
      <p:sp>
        <p:nvSpPr>
          <p:cNvPr id="11" name="">
            <a:extLst xmlns:a="http://schemas.openxmlformats.org/drawingml/2006/main">
              <a:ext uri="{FF2B5EF4-FFF2-40B4-BE49-F238E27FC236}">
                <a16:creationId xmlns:a16="http://schemas.microsoft.com/office/drawing/2014/main" id="{695393D9-C2A1-4272-AFD3-555C9C6990CB}"/>
              </a:ext>
            </a:extLst>
          </p:cNvPr>
          <p:cNvSpPr>
            <a:spLocks xmlns:a="http://schemas.openxmlformats.org/drawingml/2006/main" noGrp="1"/>
          </p:cNvSpPr>
          <p:nvPr/>
        </p:nvSpPr>
        <p:spPr>
          <a:xfrm xmlns:a="http://schemas.openxmlformats.org/drawingml/2006/main">
            <a:off x="4286250" y="2095500"/>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C4CD5AD2-FF91-4D03-AB96-789494E8ED4B}"/>
              </a:ext>
            </a:extLst>
          </p:cNvPr>
          <p:cNvSpPr>
            <a:spLocks xmlns:a="http://schemas.openxmlformats.org/drawingml/2006/main" noGrp="1"/>
          </p:cNvSpPr>
          <p:nvPr/>
        </p:nvSpPr>
        <p:spPr>
          <a:xfrm xmlns:a="http://schemas.openxmlformats.org/drawingml/2006/main">
            <a:off x="4286250" y="2095500"/>
            <a:ext cx="66675" cy="1476375"/>
          </a:xfrm>
          <a:prstGeom xmlns:a="http://schemas.openxmlformats.org/drawingml/2006/main" prst="rect">
            <a:avLst/>
          </a:prstGeom>
          <a:solidFill xmlns:a="http://schemas.openxmlformats.org/drawingml/2006/main">
            <a:srgbClr val="D94C4C"/>
          </a:solidFill>
          <a:ln xmlns:a="http://schemas.openxmlformats.org/drawingml/2006/main" w="0">
            <a:noFill/>
            <a:prstDash val="solid"/>
          </a:ln>
        </p:spPr>
        <p:txBody xmlns:a="http://schemas.openxmlformats.org/drawingml/2006/main">
          <a:bodyPr/>
          <a:p/>
        </p:txBody>
      </p:sp>
      <p:sp>
        <p:nvSpPr>
          <p:cNvPr id="13" name="">
            <a:extLst xmlns:a="http://schemas.openxmlformats.org/drawingml/2006/main">
              <a:ext uri="{FF2B5EF4-FFF2-40B4-BE49-F238E27FC236}">
                <a16:creationId xmlns:a16="http://schemas.microsoft.com/office/drawing/2014/main" id="{C71B161D-646D-4725-8E35-53429CB1AE2E}"/>
              </a:ext>
            </a:extLst>
          </p:cNvPr>
          <p:cNvSpPr>
            <a:spLocks xmlns:a="http://schemas.openxmlformats.org/drawingml/2006/main" noGrp="1"/>
          </p:cNvSpPr>
          <p:nvPr/>
        </p:nvSpPr>
        <p:spPr>
          <a:xfrm xmlns:a="http://schemas.openxmlformats.org/drawingml/2006/main">
            <a:off x="4514850" y="22860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Privacidad y datos</a:t>
            </a:r>
          </a:p>
        </p:txBody>
      </p:sp>
      <p:sp>
        <p:nvSpPr>
          <p:cNvPr id="14" name="">
            <a:extLst xmlns:a="http://schemas.openxmlformats.org/drawingml/2006/main">
              <a:ext uri="{FF2B5EF4-FFF2-40B4-BE49-F238E27FC236}">
                <a16:creationId xmlns:a16="http://schemas.microsoft.com/office/drawing/2014/main" id="{4B3FA0FB-0581-476B-B001-0B74D778E2C0}"/>
              </a:ext>
            </a:extLst>
          </p:cNvPr>
          <p:cNvSpPr>
            <a:spLocks xmlns:a="http://schemas.openxmlformats.org/drawingml/2006/main" noGrp="1"/>
          </p:cNvSpPr>
          <p:nvPr/>
        </p:nvSpPr>
        <p:spPr>
          <a:xfrm xmlns:a="http://schemas.openxmlformats.org/drawingml/2006/main">
            <a:off x="4514850" y="2686050"/>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Los libros mayores transparentes entran en conflicto con requisitos de confidencialidad, minimización y eliminación.</a:t>
            </a:r>
          </a:p>
        </p:txBody>
      </p:sp>
      <p:sp>
        <p:nvSpPr>
          <p:cNvPr id="15" name="">
            <a:extLst xmlns:a="http://schemas.openxmlformats.org/drawingml/2006/main">
              <a:ext uri="{FF2B5EF4-FFF2-40B4-BE49-F238E27FC236}">
                <a16:creationId xmlns:a16="http://schemas.microsoft.com/office/drawing/2014/main" id="{717D6B23-F200-4E6D-A830-3F1F2788FF2D}"/>
              </a:ext>
            </a:extLst>
          </p:cNvPr>
          <p:cNvSpPr>
            <a:spLocks xmlns:a="http://schemas.openxmlformats.org/drawingml/2006/main" noGrp="1"/>
          </p:cNvSpPr>
          <p:nvPr/>
        </p:nvSpPr>
        <p:spPr>
          <a:xfrm xmlns:a="http://schemas.openxmlformats.org/drawingml/2006/main">
            <a:off x="8039100" y="2095500"/>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6" name="">
            <a:extLst xmlns:a="http://schemas.openxmlformats.org/drawingml/2006/main">
              <a:ext uri="{FF2B5EF4-FFF2-40B4-BE49-F238E27FC236}">
                <a16:creationId xmlns:a16="http://schemas.microsoft.com/office/drawing/2014/main" id="{B13AAC47-AFE7-40EC-BC87-000518DA9278}"/>
              </a:ext>
            </a:extLst>
          </p:cNvPr>
          <p:cNvSpPr>
            <a:spLocks xmlns:a="http://schemas.openxmlformats.org/drawingml/2006/main" noGrp="1"/>
          </p:cNvSpPr>
          <p:nvPr/>
        </p:nvSpPr>
        <p:spPr>
          <a:xfrm xmlns:a="http://schemas.openxmlformats.org/drawingml/2006/main">
            <a:off x="8039100" y="2095500"/>
            <a:ext cx="66675" cy="1476375"/>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17" name="">
            <a:extLst xmlns:a="http://schemas.openxmlformats.org/drawingml/2006/main">
              <a:ext uri="{FF2B5EF4-FFF2-40B4-BE49-F238E27FC236}">
                <a16:creationId xmlns:a16="http://schemas.microsoft.com/office/drawing/2014/main" id="{BEB30996-8A51-45F0-B285-AB559B2655F1}"/>
              </a:ext>
            </a:extLst>
          </p:cNvPr>
          <p:cNvSpPr>
            <a:spLocks xmlns:a="http://schemas.openxmlformats.org/drawingml/2006/main" noGrp="1"/>
          </p:cNvSpPr>
          <p:nvPr/>
        </p:nvSpPr>
        <p:spPr>
          <a:xfrm xmlns:a="http://schemas.openxmlformats.org/drawingml/2006/main">
            <a:off x="8267700" y="22860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400" b="1">
                <a:solidFill>
                  <a:srgbClr val="111827"/>
                </a:solidFill>
                <a:latin typeface="Helvetica Neue"/>
                <a:ea typeface="Helvetica Neue"/>
                <a:cs typeface="Helvetica Neue"/>
              </a:rPr>
              <a:t>Código y riesgo cibernético</a:t>
            </a:r>
          </a:p>
        </p:txBody>
      </p:sp>
      <p:sp>
        <p:nvSpPr>
          <p:cNvPr id="18" name="">
            <a:extLst xmlns:a="http://schemas.openxmlformats.org/drawingml/2006/main">
              <a:ext uri="{FF2B5EF4-FFF2-40B4-BE49-F238E27FC236}">
                <a16:creationId xmlns:a16="http://schemas.microsoft.com/office/drawing/2014/main" id="{A686166E-7121-4461-8842-30FB93D10521}"/>
              </a:ext>
            </a:extLst>
          </p:cNvPr>
          <p:cNvSpPr>
            <a:spLocks xmlns:a="http://schemas.openxmlformats.org/drawingml/2006/main" noGrp="1"/>
          </p:cNvSpPr>
          <p:nvPr/>
        </p:nvSpPr>
        <p:spPr>
          <a:xfrm xmlns:a="http://schemas.openxmlformats.org/drawingml/2006/main">
            <a:off x="8267700" y="2686050"/>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Smart contracts, billeteras, puentes, claves, interfaces y actualizaciones amplían la superficie de ataque.</a:t>
            </a:r>
          </a:p>
        </p:txBody>
      </p:sp>
      <p:sp>
        <p:nvSpPr>
          <p:cNvPr id="19" name="">
            <a:extLst xmlns:a="http://schemas.openxmlformats.org/drawingml/2006/main">
              <a:ext uri="{FF2B5EF4-FFF2-40B4-BE49-F238E27FC236}">
                <a16:creationId xmlns:a16="http://schemas.microsoft.com/office/drawing/2014/main" id="{29E3DAF0-F40F-4C0B-8F2C-E369E6EEC6EF}"/>
              </a:ext>
            </a:extLst>
          </p:cNvPr>
          <p:cNvSpPr>
            <a:spLocks xmlns:a="http://schemas.openxmlformats.org/drawingml/2006/main" noGrp="1"/>
          </p:cNvSpPr>
          <p:nvPr/>
        </p:nvSpPr>
        <p:spPr>
          <a:xfrm xmlns:a="http://schemas.openxmlformats.org/drawingml/2006/main">
            <a:off x="533400" y="3810000"/>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0" name="">
            <a:extLst xmlns:a="http://schemas.openxmlformats.org/drawingml/2006/main">
              <a:ext uri="{FF2B5EF4-FFF2-40B4-BE49-F238E27FC236}">
                <a16:creationId xmlns:a16="http://schemas.microsoft.com/office/drawing/2014/main" id="{D82F0A26-5F58-46AC-B450-55EE58C6CF6E}"/>
              </a:ext>
            </a:extLst>
          </p:cNvPr>
          <p:cNvSpPr>
            <a:spLocks xmlns:a="http://schemas.openxmlformats.org/drawingml/2006/main" noGrp="1"/>
          </p:cNvSpPr>
          <p:nvPr/>
        </p:nvSpPr>
        <p:spPr>
          <a:xfrm xmlns:a="http://schemas.openxmlformats.org/drawingml/2006/main">
            <a:off x="533400" y="3810000"/>
            <a:ext cx="66675" cy="1476375"/>
          </a:xfrm>
          <a:prstGeom xmlns:a="http://schemas.openxmlformats.org/drawingml/2006/main" prst="rect">
            <a:avLst/>
          </a:prstGeom>
          <a:solidFill xmlns:a="http://schemas.openxmlformats.org/drawingml/2006/main">
            <a:srgbClr val="D94C4C"/>
          </a:solidFill>
          <a:ln xmlns:a="http://schemas.openxmlformats.org/drawingml/2006/main" w="0">
            <a:noFill/>
            <a:prstDash val="solid"/>
          </a:ln>
        </p:spPr>
        <p:txBody xmlns:a="http://schemas.openxmlformats.org/drawingml/2006/main">
          <a:bodyPr/>
          <a:p/>
        </p:txBody>
      </p:sp>
      <p:sp>
        <p:nvSpPr>
          <p:cNvPr id="21" name="">
            <a:extLst xmlns:a="http://schemas.openxmlformats.org/drawingml/2006/main">
              <a:ext uri="{FF2B5EF4-FFF2-40B4-BE49-F238E27FC236}">
                <a16:creationId xmlns:a16="http://schemas.microsoft.com/office/drawing/2014/main" id="{0560FF96-71DF-412B-A788-C9051366FB3A}"/>
              </a:ext>
            </a:extLst>
          </p:cNvPr>
          <p:cNvSpPr>
            <a:spLocks xmlns:a="http://schemas.openxmlformats.org/drawingml/2006/main" noGrp="1"/>
          </p:cNvSpPr>
          <p:nvPr/>
        </p:nvSpPr>
        <p:spPr>
          <a:xfrm xmlns:a="http://schemas.openxmlformats.org/drawingml/2006/main">
            <a:off x="762000" y="40005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Gobernanza</a:t>
            </a:r>
          </a:p>
        </p:txBody>
      </p:sp>
      <p:sp>
        <p:nvSpPr>
          <p:cNvPr id="22" name="">
            <a:extLst xmlns:a="http://schemas.openxmlformats.org/drawingml/2006/main">
              <a:ext uri="{FF2B5EF4-FFF2-40B4-BE49-F238E27FC236}">
                <a16:creationId xmlns:a16="http://schemas.microsoft.com/office/drawing/2014/main" id="{EDC87BBF-9F86-45C7-B91C-37A0DCFA64BB}"/>
              </a:ext>
            </a:extLst>
          </p:cNvPr>
          <p:cNvSpPr>
            <a:spLocks xmlns:a="http://schemas.openxmlformats.org/drawingml/2006/main" noGrp="1"/>
          </p:cNvSpPr>
          <p:nvPr/>
        </p:nvSpPr>
        <p:spPr>
          <a:xfrm xmlns:a="http://schemas.openxmlformats.org/drawingml/2006/main">
            <a:off x="762000" y="4400550"/>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100" b="0">
                <a:solidFill>
                  <a:srgbClr val="526173"/>
                </a:solidFill>
                <a:latin typeface="Helvetica Neue"/>
                <a:ea typeface="Helvetica Neue"/>
                <a:cs typeface="Helvetica Neue"/>
              </a:rPr>
              <a:t>Actualizaciones, emergencias, disputas, incentivos y rendición de cuentas requieren derechos de decisión legítimos.</a:t>
            </a:r>
          </a:p>
        </p:txBody>
      </p:sp>
      <p:sp>
        <p:nvSpPr>
          <p:cNvPr id="23" name="">
            <a:extLst xmlns:a="http://schemas.openxmlformats.org/drawingml/2006/main">
              <a:ext uri="{FF2B5EF4-FFF2-40B4-BE49-F238E27FC236}">
                <a16:creationId xmlns:a16="http://schemas.microsoft.com/office/drawing/2014/main" id="{1F87CED7-C951-4F16-96C3-8DD64528027C}"/>
              </a:ext>
            </a:extLst>
          </p:cNvPr>
          <p:cNvSpPr>
            <a:spLocks xmlns:a="http://schemas.openxmlformats.org/drawingml/2006/main" noGrp="1"/>
          </p:cNvSpPr>
          <p:nvPr/>
        </p:nvSpPr>
        <p:spPr>
          <a:xfrm xmlns:a="http://schemas.openxmlformats.org/drawingml/2006/main">
            <a:off x="4286250" y="3810000"/>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4" name="">
            <a:extLst xmlns:a="http://schemas.openxmlformats.org/drawingml/2006/main">
              <a:ext uri="{FF2B5EF4-FFF2-40B4-BE49-F238E27FC236}">
                <a16:creationId xmlns:a16="http://schemas.microsoft.com/office/drawing/2014/main" id="{6C32CCBA-C981-4F56-824D-87DA4E53E753}"/>
              </a:ext>
            </a:extLst>
          </p:cNvPr>
          <p:cNvSpPr>
            <a:spLocks xmlns:a="http://schemas.openxmlformats.org/drawingml/2006/main" noGrp="1"/>
          </p:cNvSpPr>
          <p:nvPr/>
        </p:nvSpPr>
        <p:spPr>
          <a:xfrm xmlns:a="http://schemas.openxmlformats.org/drawingml/2006/main">
            <a:off x="4286250" y="3810000"/>
            <a:ext cx="66675" cy="1476375"/>
          </a:xfrm>
          <a:prstGeom xmlns:a="http://schemas.openxmlformats.org/drawingml/2006/main" prst="rect">
            <a:avLst/>
          </a:prstGeom>
          <a:solidFill xmlns:a="http://schemas.openxmlformats.org/drawingml/2006/main">
            <a:srgbClr val="F59E0B"/>
          </a:solidFill>
          <a:ln xmlns:a="http://schemas.openxmlformats.org/drawingml/2006/main" w="0">
            <a:noFill/>
            <a:prstDash val="solid"/>
          </a:ln>
        </p:spPr>
        <p:txBody xmlns:a="http://schemas.openxmlformats.org/drawingml/2006/main">
          <a:bodyPr/>
          <a:p/>
        </p:txBody>
      </p:sp>
      <p:sp>
        <p:nvSpPr>
          <p:cNvPr id="25" name="">
            <a:extLst xmlns:a="http://schemas.openxmlformats.org/drawingml/2006/main">
              <a:ext uri="{FF2B5EF4-FFF2-40B4-BE49-F238E27FC236}">
                <a16:creationId xmlns:a16="http://schemas.microsoft.com/office/drawing/2014/main" id="{4F5559DB-2126-4EDE-83A7-67E2ADD9EE9B}"/>
              </a:ext>
            </a:extLst>
          </p:cNvPr>
          <p:cNvSpPr>
            <a:spLocks xmlns:a="http://schemas.openxmlformats.org/drawingml/2006/main" noGrp="1"/>
          </p:cNvSpPr>
          <p:nvPr/>
        </p:nvSpPr>
        <p:spPr>
          <a:xfrm xmlns:a="http://schemas.openxmlformats.org/drawingml/2006/main">
            <a:off x="4514850" y="40005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Legal y regulatorio</a:t>
            </a:r>
          </a:p>
        </p:txBody>
      </p:sp>
      <p:sp>
        <p:nvSpPr>
          <p:cNvPr id="26" name="">
            <a:extLst xmlns:a="http://schemas.openxmlformats.org/drawingml/2006/main">
              <a:ext uri="{FF2B5EF4-FFF2-40B4-BE49-F238E27FC236}">
                <a16:creationId xmlns:a16="http://schemas.microsoft.com/office/drawing/2014/main" id="{BE6BF207-00C6-474C-AED0-F675CDA583DB}"/>
              </a:ext>
            </a:extLst>
          </p:cNvPr>
          <p:cNvSpPr>
            <a:spLocks xmlns:a="http://schemas.openxmlformats.org/drawingml/2006/main" noGrp="1"/>
          </p:cNvSpPr>
          <p:nvPr/>
        </p:nvSpPr>
        <p:spPr>
          <a:xfrm xmlns:a="http://schemas.openxmlformats.org/drawingml/2006/main">
            <a:off x="4514850" y="4400550"/>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La clasificación de activos, la protección del consumidor, los impuestos, AML, la jurisdicción y la exigibilidad contractual varían.</a:t>
            </a:r>
          </a:p>
        </p:txBody>
      </p:sp>
      <p:sp>
        <p:nvSpPr>
          <p:cNvPr id="27" name="">
            <a:extLst xmlns:a="http://schemas.openxmlformats.org/drawingml/2006/main">
              <a:ext uri="{FF2B5EF4-FFF2-40B4-BE49-F238E27FC236}">
                <a16:creationId xmlns:a16="http://schemas.microsoft.com/office/drawing/2014/main" id="{4D01F5FE-6202-4D9C-9647-87CD87553303}"/>
              </a:ext>
            </a:extLst>
          </p:cNvPr>
          <p:cNvSpPr>
            <a:spLocks xmlns:a="http://schemas.openxmlformats.org/drawingml/2006/main" noGrp="1"/>
          </p:cNvSpPr>
          <p:nvPr/>
        </p:nvSpPr>
        <p:spPr>
          <a:xfrm xmlns:a="http://schemas.openxmlformats.org/drawingml/2006/main">
            <a:off x="8039100" y="3810000"/>
            <a:ext cx="3524250" cy="1476375"/>
          </a:xfrm>
          <a:prstGeom xmlns:a="http://schemas.openxmlformats.org/drawingml/2006/main" prst="roundRect">
            <a:avLst>
              <a:gd name="adj" fmla="val 7742"/>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8" name="">
            <a:extLst xmlns:a="http://schemas.openxmlformats.org/drawingml/2006/main">
              <a:ext uri="{FF2B5EF4-FFF2-40B4-BE49-F238E27FC236}">
                <a16:creationId xmlns:a16="http://schemas.microsoft.com/office/drawing/2014/main" id="{2D9B69E1-DB7A-4924-B449-F1C0D85DB09F}"/>
              </a:ext>
            </a:extLst>
          </p:cNvPr>
          <p:cNvSpPr>
            <a:spLocks xmlns:a="http://schemas.openxmlformats.org/drawingml/2006/main" noGrp="1"/>
          </p:cNvSpPr>
          <p:nvPr/>
        </p:nvSpPr>
        <p:spPr>
          <a:xfrm xmlns:a="http://schemas.openxmlformats.org/drawingml/2006/main">
            <a:off x="8039100" y="3810000"/>
            <a:ext cx="66675" cy="1476375"/>
          </a:xfrm>
          <a:prstGeom xmlns:a="http://schemas.openxmlformats.org/drawingml/2006/main" prst="rect">
            <a:avLst/>
          </a:prstGeom>
          <a:solidFill xmlns:a="http://schemas.openxmlformats.org/drawingml/2006/main">
            <a:srgbClr val="D94C4C"/>
          </a:solidFill>
          <a:ln xmlns:a="http://schemas.openxmlformats.org/drawingml/2006/main" w="0">
            <a:noFill/>
            <a:prstDash val="solid"/>
          </a:ln>
        </p:spPr>
        <p:txBody xmlns:a="http://schemas.openxmlformats.org/drawingml/2006/main">
          <a:bodyPr/>
          <a:p/>
        </p:txBody>
      </p:sp>
      <p:sp>
        <p:nvSpPr>
          <p:cNvPr id="29" name="">
            <a:extLst xmlns:a="http://schemas.openxmlformats.org/drawingml/2006/main">
              <a:ext uri="{FF2B5EF4-FFF2-40B4-BE49-F238E27FC236}">
                <a16:creationId xmlns:a16="http://schemas.microsoft.com/office/drawing/2014/main" id="{50809C66-5DD2-48EB-9ADF-4CEF7FB3BDC9}"/>
              </a:ext>
            </a:extLst>
          </p:cNvPr>
          <p:cNvSpPr>
            <a:spLocks xmlns:a="http://schemas.openxmlformats.org/drawingml/2006/main" noGrp="1"/>
          </p:cNvSpPr>
          <p:nvPr/>
        </p:nvSpPr>
        <p:spPr>
          <a:xfrm xmlns:a="http://schemas.openxmlformats.org/drawingml/2006/main">
            <a:off x="8267700" y="4000500"/>
            <a:ext cx="31051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725" b="1">
                <a:solidFill>
                  <a:srgbClr val="111827"/>
                </a:solidFill>
                <a:latin typeface="Helvetica Neue"/>
                <a:ea typeface="Helvetica Neue"/>
                <a:cs typeface="Helvetica Neue"/>
              </a:defRPr>
            </a:pPr>
            <a:r>
              <a:rPr sz="1725" b="1">
                <a:solidFill>
                  <a:srgbClr val="111827"/>
                </a:solidFill>
                <a:latin typeface="Helvetica Neue"/>
                <a:ea typeface="Helvetica Neue"/>
                <a:cs typeface="Helvetica Neue"/>
              </a:rPr>
              <a:t>Integración y adopción</a:t>
            </a:r>
          </a:p>
        </p:txBody>
      </p:sp>
      <p:sp>
        <p:nvSpPr>
          <p:cNvPr id="30" name="">
            <a:extLst xmlns:a="http://schemas.openxmlformats.org/drawingml/2006/main">
              <a:ext uri="{FF2B5EF4-FFF2-40B4-BE49-F238E27FC236}">
                <a16:creationId xmlns:a16="http://schemas.microsoft.com/office/drawing/2014/main" id="{DB4C0BEB-5024-4B83-A27E-ED5E70E7706D}"/>
              </a:ext>
            </a:extLst>
          </p:cNvPr>
          <p:cNvSpPr>
            <a:spLocks xmlns:a="http://schemas.openxmlformats.org/drawingml/2006/main" noGrp="1"/>
          </p:cNvSpPr>
          <p:nvPr/>
        </p:nvSpPr>
        <p:spPr>
          <a:xfrm xmlns:a="http://schemas.openxmlformats.org/drawingml/2006/main">
            <a:off x="8267700" y="4400550"/>
            <a:ext cx="3105150" cy="695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27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Los sistemas heredados, los estándares, las contrapartes, las habilidades y los efectos de red determinan el valor práctico.</a:t>
            </a:r>
          </a:p>
        </p:txBody>
      </p:sp>
      <p:sp>
        <p:nvSpPr>
          <p:cNvPr id="31" name="">
            <a:extLst xmlns:a="http://schemas.openxmlformats.org/drawingml/2006/main">
              <a:ext uri="{FF2B5EF4-FFF2-40B4-BE49-F238E27FC236}">
                <a16:creationId xmlns:a16="http://schemas.microsoft.com/office/drawing/2014/main" id="{DCFD5382-45C5-465A-A4FA-32D6DA41F60E}"/>
              </a:ext>
            </a:extLst>
          </p:cNvPr>
          <p:cNvSpPr>
            <a:spLocks xmlns:a="http://schemas.openxmlformats.org/drawingml/2006/main" noGrp="1"/>
          </p:cNvSpPr>
          <p:nvPr/>
        </p:nvSpPr>
        <p:spPr>
          <a:xfrm xmlns:a="http://schemas.openxmlformats.org/drawingml/2006/main">
            <a:off x="533400" y="5715000"/>
            <a:ext cx="11125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350" b="1">
                <a:solidFill>
                  <a:srgbClr val="071525"/>
                </a:solidFill>
                <a:latin typeface="Helvetica Neue"/>
                <a:ea typeface="Helvetica Neue"/>
                <a:cs typeface="Helvetica Neue"/>
              </a:defRPr>
            </a:pPr>
            <a:r>
              <a:rPr sz="1350" b="1">
                <a:solidFill>
                  <a:srgbClr val="071525"/>
                </a:solidFill>
                <a:latin typeface="Helvetica Neue"/>
                <a:ea typeface="Helvetica Neue"/>
                <a:cs typeface="Helvetica Neue"/>
              </a:rPr>
              <a:t>La evaluación de riesgos debe cubrir todo el sistema sociotécnico: protocolo + aplicación + datos + personas + instituciones + ley.</a:t>
            </a:r>
          </a:p>
        </p:txBody>
      </p:sp>
    </p:spTree>
    <p:extLst>
      <p:ext uri="{BB962C8B-B14F-4D97-AF65-F5344CB8AC3E}">
        <p14:creationId xmlns:p14="http://schemas.microsoft.com/office/powerpoint/2010/main" val="2023404645"/>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8DF8D74A-C5BD-4EDA-952A-033B215E0FCC}"/>
              </a:ext>
            </a:extLst>
          </p:cNvPr>
          <p:cNvSpPr>
            <a:spLocks xmlns:a="http://schemas.openxmlformats.org/drawingml/2006/main" noGrp="1"/>
          </p:cNvSpPr>
          <p:nvPr/>
        </p:nvSpPr>
        <p:spPr>
          <a:xfrm xmlns:a="http://schemas.openxmlformats.org/drawingml/2006/main">
            <a:off x="533400" y="266700"/>
            <a:ext cx="4476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1">
                <a:solidFill>
                  <a:srgbClr val="2E8BFF"/>
                </a:solidFill>
                <a:latin typeface="Helvetica Neue"/>
                <a:ea typeface="Helvetica Neue"/>
                <a:cs typeface="Helvetica Neue"/>
              </a:defRPr>
            </a:pPr>
            <a:r>
              <a:rPr sz="900" b="1">
                <a:solidFill>
                  <a:srgbClr val="2E8BFF"/>
                </a:solidFill>
                <a:latin typeface="Helvetica Neue"/>
                <a:ea typeface="Helvetica Neue"/>
                <a:cs typeface="Helvetica Neue"/>
              </a:rPr>
              <a:t>BLOCKCHAIN Y NEGOCIOS</a:t>
            </a:r>
          </a:p>
        </p:txBody>
      </p:sp>
      <p:sp>
        <p:nvSpPr>
          <p:cNvPr id="2" name="">
            <a:extLst xmlns:a="http://schemas.openxmlformats.org/drawingml/2006/main">
              <a:ext uri="{FF2B5EF4-FFF2-40B4-BE49-F238E27FC236}">
                <a16:creationId xmlns:a16="http://schemas.microsoft.com/office/drawing/2014/main" id="{E566E2EF-7131-4E85-AC66-7DEB50FB7765}"/>
              </a:ext>
            </a:extLst>
          </p:cNvPr>
          <p:cNvSpPr>
            <a:spLocks xmlns:a="http://schemas.openxmlformats.org/drawingml/2006/main" noGrp="1"/>
          </p:cNvSpPr>
          <p:nvPr/>
        </p:nvSpPr>
        <p:spPr>
          <a:xfrm xmlns:a="http://schemas.openxmlformats.org/drawingml/2006/main">
            <a:off x="533400" y="533400"/>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2850" b="1">
                <a:solidFill>
                  <a:srgbClr val="111827"/>
                </a:solidFill>
                <a:latin typeface="Helvetica Neue"/>
                <a:ea typeface="Helvetica Neue"/>
                <a:cs typeface="Helvetica Neue"/>
              </a:defRPr>
            </a:pPr>
            <a:r>
              <a:rPr sz="2850" b="1">
                <a:solidFill>
                  <a:srgbClr val="111827"/>
                </a:solidFill>
                <a:latin typeface="Helvetica Neue"/>
                <a:ea typeface="Helvetica Neue"/>
                <a:cs typeface="Helvetica Neue"/>
              </a:rPr>
              <a:t>Usar blockchain solo cuando supere a las alternativas</a:t>
            </a:r>
          </a:p>
        </p:txBody>
      </p:sp>
      <p:cxnSp>
        <p:nvCxnSpPr>
          <p:cNvPr id="34" name=""/>
          <p:cNvCxnSpPr/>
          <p:nvPr/>
        </p:nvCxnSpPr>
        <p:spPr>
          <a:xfrm xmlns:a="http://schemas.openxmlformats.org/drawingml/2006/main">
            <a:off x="533400" y="1200150"/>
            <a:ext cx="11125200" cy="953"/>
          </a:xfrm>
          <a:prstGeom xmlns:a="http://schemas.openxmlformats.org/drawingml/2006/main" prst="straightConnector1">
            <a:avLst/>
          </a:prstGeom>
          <a:ln xmlns:a="http://schemas.openxmlformats.org/drawingml/2006/main" w="9525">
            <a:solidFill>
              <a:srgbClr val="B8C4CE"/>
            </a:solidFill>
            <a:prstDash val="solid"/>
          </a:ln>
        </p:spPr>
      </p:cxnSp>
      <p:sp>
        <p:nvSpPr>
          <p:cNvPr id="4" name="">
            <a:extLst xmlns:a="http://schemas.openxmlformats.org/drawingml/2006/main">
              <a:ext uri="{FF2B5EF4-FFF2-40B4-BE49-F238E27FC236}">
                <a16:creationId xmlns:a16="http://schemas.microsoft.com/office/drawing/2014/main" id="{CBDD6189-A003-46D2-8806-FE870E9C87B7}"/>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6B7785"/>
                </a:solidFill>
                <a:latin typeface="Helvetica Neue"/>
                <a:ea typeface="Helvetica Neue"/>
                <a:cs typeface="Helvetica Neue"/>
              </a:defRPr>
            </a:pPr>
            <a:r>
              <a:rPr sz="750" b="0">
                <a:solidFill>
                  <a:srgbClr val="6B7785"/>
                </a:solidFill>
                <a:latin typeface="Helvetica Neue"/>
                <a:ea typeface="Helvetica Neue"/>
                <a:cs typeface="Helvetica Neue"/>
              </a:rPr>
              <a:t>Material elaborado por el profesor Sergio Gevatschnaider</a:t>
            </a:r>
          </a:p>
        </p:txBody>
      </p:sp>
      <p:sp>
        <p:nvSpPr>
          <p:cNvPr id="5" name="">
            <a:extLst xmlns:a="http://schemas.openxmlformats.org/drawingml/2006/main">
              <a:ext uri="{FF2B5EF4-FFF2-40B4-BE49-F238E27FC236}">
                <a16:creationId xmlns:a16="http://schemas.microsoft.com/office/drawing/2014/main" id="{812BFCF3-0BA0-4C83-AE55-065126751387}"/>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6B7785"/>
                </a:solidFill>
                <a:latin typeface="Helvetica Neue"/>
                <a:ea typeface="Helvetica Neue"/>
                <a:cs typeface="Helvetica Neue"/>
              </a:defRPr>
            </a:pPr>
            <a:r>
              <a:rPr sz="750" b="1">
                <a:solidFill>
                  <a:srgbClr val="6B7785"/>
                </a:solidFill>
                <a:latin typeface="Helvetica Neue"/>
                <a:ea typeface="Helvetica Neue"/>
                <a:cs typeface="Helvetica Neue"/>
              </a:rPr>
              <a:t>25</a:t>
            </a:r>
          </a:p>
        </p:txBody>
      </p:sp>
      <p:sp>
        <p:nvSpPr>
          <p:cNvPr id="6" name="">
            <a:extLst xmlns:a="http://schemas.openxmlformats.org/drawingml/2006/main">
              <a:ext uri="{FF2B5EF4-FFF2-40B4-BE49-F238E27FC236}">
                <a16:creationId xmlns:a16="http://schemas.microsoft.com/office/drawing/2014/main" id="{4FC6EE0C-1E25-489E-BA52-694AB0B34B6C}"/>
              </a:ext>
            </a:extLst>
          </p:cNvPr>
          <p:cNvSpPr>
            <a:spLocks xmlns:a="http://schemas.openxmlformats.org/drawingml/2006/main" noGrp="1"/>
          </p:cNvSpPr>
          <p:nvPr/>
        </p:nvSpPr>
        <p:spPr>
          <a:xfrm xmlns:a="http://schemas.openxmlformats.org/drawingml/2006/main">
            <a:off x="533400" y="1381125"/>
            <a:ext cx="111252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0">
                <a:solidFill>
                  <a:srgbClr val="526173"/>
                </a:solidFill>
                <a:latin typeface="Helvetica Neue"/>
                <a:ea typeface="Helvetica Neue"/>
                <a:cs typeface="Helvetica Neue"/>
              </a:defRPr>
            </a:pPr>
            <a:r>
              <a:rPr sz="1300" b="0">
                <a:solidFill>
                  <a:srgbClr val="526173"/>
                </a:solidFill>
                <a:latin typeface="Helvetica Neue"/>
                <a:ea typeface="Helvetica Neue"/>
                <a:cs typeface="Helvetica Neue"/>
              </a:rPr>
              <a:t>Una decisión disciplinada empieza por el problema de negocio, no por la tecnología. Si las respuestas siguientes son débiles, una base de datos convencional o una plataforma confiable suele ser mejor.</a:t>
            </a:r>
          </a:p>
        </p:txBody>
      </p:sp>
      <p:sp>
        <p:nvSpPr>
          <p:cNvPr id="7" name="">
            <a:extLst xmlns:a="http://schemas.openxmlformats.org/drawingml/2006/main">
              <a:ext uri="{FF2B5EF4-FFF2-40B4-BE49-F238E27FC236}">
                <a16:creationId xmlns:a16="http://schemas.microsoft.com/office/drawing/2014/main" id="{AA6A3CD6-11E0-4630-BED0-BD6A1360DC6F}"/>
              </a:ext>
            </a:extLst>
          </p:cNvPr>
          <p:cNvSpPr>
            <a:spLocks xmlns:a="http://schemas.openxmlformats.org/drawingml/2006/main" noGrp="1"/>
          </p:cNvSpPr>
          <p:nvPr/>
        </p:nvSpPr>
        <p:spPr>
          <a:xfrm xmlns:a="http://schemas.openxmlformats.org/drawingml/2006/main">
            <a:off x="533400" y="2238375"/>
            <a:ext cx="5238750" cy="990600"/>
          </a:xfrm>
          <a:prstGeom xmlns:a="http://schemas.openxmlformats.org/drawingml/2006/main" prst="roundRect">
            <a:avLst>
              <a:gd name="adj" fmla="val 11538"/>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8" name="">
            <a:extLst xmlns:a="http://schemas.openxmlformats.org/drawingml/2006/main">
              <a:ext uri="{FF2B5EF4-FFF2-40B4-BE49-F238E27FC236}">
                <a16:creationId xmlns:a16="http://schemas.microsoft.com/office/drawing/2014/main" id="{80BC70E1-33ED-46CB-9614-4CAE75C9B195}"/>
              </a:ext>
            </a:extLst>
          </p:cNvPr>
          <p:cNvSpPr>
            <a:spLocks xmlns:a="http://schemas.openxmlformats.org/drawingml/2006/main" noGrp="1"/>
          </p:cNvSpPr>
          <p:nvPr/>
        </p:nvSpPr>
        <p:spPr>
          <a:xfrm xmlns:a="http://schemas.openxmlformats.org/drawingml/2006/main">
            <a:off x="704850" y="2409825"/>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800" b="1">
                <a:solidFill>
                  <a:srgbClr val="2E8BFF"/>
                </a:solidFill>
                <a:latin typeface="Helvetica Neue"/>
                <a:ea typeface="Helvetica Neue"/>
                <a:cs typeface="Helvetica Neue"/>
              </a:defRPr>
            </a:pPr>
            <a:r>
              <a:rPr sz="1800" b="1">
                <a:solidFill>
                  <a:srgbClr val="2E8BFF"/>
                </a:solidFill>
                <a:latin typeface="Helvetica Neue"/>
                <a:ea typeface="Helvetica Neue"/>
                <a:cs typeface="Helvetica Neue"/>
              </a:rPr>
              <a:t>1</a:t>
            </a:r>
          </a:p>
        </p:txBody>
      </p:sp>
      <p:sp>
        <p:nvSpPr>
          <p:cNvPr id="9" name="">
            <a:extLst xmlns:a="http://schemas.openxmlformats.org/drawingml/2006/main">
              <a:ext uri="{FF2B5EF4-FFF2-40B4-BE49-F238E27FC236}">
                <a16:creationId xmlns:a16="http://schemas.microsoft.com/office/drawing/2014/main" id="{44D4C9A1-D00D-4FBE-A007-8401CCFB3362}"/>
              </a:ext>
            </a:extLst>
          </p:cNvPr>
          <p:cNvSpPr>
            <a:spLocks xmlns:a="http://schemas.openxmlformats.org/drawingml/2006/main" noGrp="1"/>
          </p:cNvSpPr>
          <p:nvPr/>
        </p:nvSpPr>
        <p:spPr>
          <a:xfrm xmlns:a="http://schemas.openxmlformats.org/drawingml/2006/main">
            <a:off x="1219200" y="2371725"/>
            <a:ext cx="423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827"/>
                </a:solidFill>
                <a:latin typeface="Helvetica Neue"/>
                <a:ea typeface="Helvetica Neue"/>
                <a:cs typeface="Helvetica Neue"/>
              </a:defRPr>
            </a:pPr>
            <a:r>
              <a:rPr sz="1300" b="1">
                <a:solidFill>
                  <a:srgbClr val="111827"/>
                </a:solidFill>
                <a:latin typeface="Helvetica Neue"/>
                <a:ea typeface="Helvetica Neue"/>
                <a:cs typeface="Helvetica Neue"/>
              </a:rPr>
              <a:t>Múltiples organizaciones</a:t>
            </a:r>
          </a:p>
        </p:txBody>
      </p:sp>
      <p:sp>
        <p:nvSpPr>
          <p:cNvPr id="10" name="">
            <a:extLst xmlns:a="http://schemas.openxmlformats.org/drawingml/2006/main">
              <a:ext uri="{FF2B5EF4-FFF2-40B4-BE49-F238E27FC236}">
                <a16:creationId xmlns:a16="http://schemas.microsoft.com/office/drawing/2014/main" id="{924F1C82-18E8-40CD-97C6-A27C4496AB66}"/>
              </a:ext>
            </a:extLst>
          </p:cNvPr>
          <p:cNvSpPr>
            <a:spLocks xmlns:a="http://schemas.openxmlformats.org/drawingml/2006/main" noGrp="1"/>
          </p:cNvSpPr>
          <p:nvPr/>
        </p:nvSpPr>
        <p:spPr>
          <a:xfrm xmlns:a="http://schemas.openxmlformats.org/drawingml/2006/main">
            <a:off x="1219200" y="2695575"/>
            <a:ext cx="42386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¿Varias partes independientes necesitan actualizar o verificar el mismo proceso?</a:t>
            </a:r>
          </a:p>
        </p:txBody>
      </p:sp>
      <p:sp>
        <p:nvSpPr>
          <p:cNvPr id="11" name="">
            <a:extLst xmlns:a="http://schemas.openxmlformats.org/drawingml/2006/main">
              <a:ext uri="{FF2B5EF4-FFF2-40B4-BE49-F238E27FC236}">
                <a16:creationId xmlns:a16="http://schemas.microsoft.com/office/drawing/2014/main" id="{12807177-27B2-4724-8DFF-1D2B0F3F4939}"/>
              </a:ext>
            </a:extLst>
          </p:cNvPr>
          <p:cNvSpPr>
            <a:spLocks xmlns:a="http://schemas.openxmlformats.org/drawingml/2006/main" noGrp="1"/>
          </p:cNvSpPr>
          <p:nvPr/>
        </p:nvSpPr>
        <p:spPr>
          <a:xfrm xmlns:a="http://schemas.openxmlformats.org/drawingml/2006/main">
            <a:off x="6096000" y="2238375"/>
            <a:ext cx="5238750" cy="990600"/>
          </a:xfrm>
          <a:prstGeom xmlns:a="http://schemas.openxmlformats.org/drawingml/2006/main" prst="roundRect">
            <a:avLst>
              <a:gd name="adj" fmla="val 11538"/>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2" name="">
            <a:extLst xmlns:a="http://schemas.openxmlformats.org/drawingml/2006/main">
              <a:ext uri="{FF2B5EF4-FFF2-40B4-BE49-F238E27FC236}">
                <a16:creationId xmlns:a16="http://schemas.microsoft.com/office/drawing/2014/main" id="{2F85034E-135C-4CB6-8202-FAA6EB9FBA4D}"/>
              </a:ext>
            </a:extLst>
          </p:cNvPr>
          <p:cNvSpPr>
            <a:spLocks xmlns:a="http://schemas.openxmlformats.org/drawingml/2006/main" noGrp="1"/>
          </p:cNvSpPr>
          <p:nvPr/>
        </p:nvSpPr>
        <p:spPr>
          <a:xfrm xmlns:a="http://schemas.openxmlformats.org/drawingml/2006/main">
            <a:off x="6267450" y="2409825"/>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800" b="1">
                <a:solidFill>
                  <a:srgbClr val="2E8BFF"/>
                </a:solidFill>
                <a:latin typeface="Helvetica Neue"/>
                <a:ea typeface="Helvetica Neue"/>
                <a:cs typeface="Helvetica Neue"/>
              </a:defRPr>
            </a:pPr>
            <a:r>
              <a:rPr sz="1800" b="1">
                <a:solidFill>
                  <a:srgbClr val="2E8BFF"/>
                </a:solidFill>
                <a:latin typeface="Helvetica Neue"/>
                <a:ea typeface="Helvetica Neue"/>
                <a:cs typeface="Helvetica Neue"/>
              </a:rPr>
              <a:t>2</a:t>
            </a:r>
          </a:p>
        </p:txBody>
      </p:sp>
      <p:sp>
        <p:nvSpPr>
          <p:cNvPr id="13" name="">
            <a:extLst xmlns:a="http://schemas.openxmlformats.org/drawingml/2006/main">
              <a:ext uri="{FF2B5EF4-FFF2-40B4-BE49-F238E27FC236}">
                <a16:creationId xmlns:a16="http://schemas.microsoft.com/office/drawing/2014/main" id="{B04C6E7A-85F9-40D8-A68B-055008E31FA8}"/>
              </a:ext>
            </a:extLst>
          </p:cNvPr>
          <p:cNvSpPr>
            <a:spLocks xmlns:a="http://schemas.openxmlformats.org/drawingml/2006/main" noGrp="1"/>
          </p:cNvSpPr>
          <p:nvPr/>
        </p:nvSpPr>
        <p:spPr>
          <a:xfrm xmlns:a="http://schemas.openxmlformats.org/drawingml/2006/main">
            <a:off x="6781800" y="2371725"/>
            <a:ext cx="423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827"/>
                </a:solidFill>
                <a:latin typeface="Helvetica Neue"/>
                <a:ea typeface="Helvetica Neue"/>
                <a:cs typeface="Helvetica Neue"/>
              </a:defRPr>
            </a:pPr>
            <a:r>
              <a:rPr sz="1200" b="1">
                <a:solidFill>
                  <a:srgbClr val="111827"/>
                </a:solidFill>
                <a:latin typeface="Helvetica Neue"/>
                <a:ea typeface="Helvetica Neue"/>
                <a:cs typeface="Helvetica Neue"/>
              </a:rPr>
              <a:t>Confianza compartida limitada</a:t>
            </a:r>
          </a:p>
        </p:txBody>
      </p:sp>
      <p:sp>
        <p:nvSpPr>
          <p:cNvPr id="14" name="">
            <a:extLst xmlns:a="http://schemas.openxmlformats.org/drawingml/2006/main">
              <a:ext uri="{FF2B5EF4-FFF2-40B4-BE49-F238E27FC236}">
                <a16:creationId xmlns:a16="http://schemas.microsoft.com/office/drawing/2014/main" id="{9659EBDE-9F5E-4105-944A-C7E7837EE17E}"/>
              </a:ext>
            </a:extLst>
          </p:cNvPr>
          <p:cNvSpPr>
            <a:spLocks xmlns:a="http://schemas.openxmlformats.org/drawingml/2006/main" noGrp="1"/>
          </p:cNvSpPr>
          <p:nvPr/>
        </p:nvSpPr>
        <p:spPr>
          <a:xfrm xmlns:a="http://schemas.openxmlformats.org/drawingml/2006/main">
            <a:off x="6781800" y="2695575"/>
            <a:ext cx="42386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526173"/>
                </a:solidFill>
                <a:latin typeface="Helvetica Neue"/>
                <a:ea typeface="Helvetica Neue"/>
                <a:cs typeface="Helvetica Neue"/>
              </a:defRPr>
            </a:pPr>
            <a:r>
              <a:rPr sz="1125" b="0">
                <a:solidFill>
                  <a:srgbClr val="526173"/>
                </a:solidFill>
                <a:latin typeface="Helvetica Neue"/>
                <a:ea typeface="Helvetica Neue"/>
                <a:cs typeface="Helvetica Neue"/>
              </a:rPr>
              <a:t>¿Es indeseable o impráctico que una sola parte sea dueña del registro autorizado?</a:t>
            </a:r>
          </a:p>
        </p:txBody>
      </p:sp>
      <p:sp>
        <p:nvSpPr>
          <p:cNvPr id="15" name="">
            <a:extLst xmlns:a="http://schemas.openxmlformats.org/drawingml/2006/main">
              <a:ext uri="{FF2B5EF4-FFF2-40B4-BE49-F238E27FC236}">
                <a16:creationId xmlns:a16="http://schemas.microsoft.com/office/drawing/2014/main" id="{67524891-B651-4873-9ECD-2CF00EC96A12}"/>
              </a:ext>
            </a:extLst>
          </p:cNvPr>
          <p:cNvSpPr>
            <a:spLocks xmlns:a="http://schemas.openxmlformats.org/drawingml/2006/main" noGrp="1"/>
          </p:cNvSpPr>
          <p:nvPr/>
        </p:nvSpPr>
        <p:spPr>
          <a:xfrm xmlns:a="http://schemas.openxmlformats.org/drawingml/2006/main">
            <a:off x="533400" y="3429000"/>
            <a:ext cx="5238750" cy="990600"/>
          </a:xfrm>
          <a:prstGeom xmlns:a="http://schemas.openxmlformats.org/drawingml/2006/main" prst="roundRect">
            <a:avLst>
              <a:gd name="adj" fmla="val 11538"/>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16" name="">
            <a:extLst xmlns:a="http://schemas.openxmlformats.org/drawingml/2006/main">
              <a:ext uri="{FF2B5EF4-FFF2-40B4-BE49-F238E27FC236}">
                <a16:creationId xmlns:a16="http://schemas.microsoft.com/office/drawing/2014/main" id="{666EDD7B-7D8E-42DD-80E9-E389245DA512}"/>
              </a:ext>
            </a:extLst>
          </p:cNvPr>
          <p:cNvSpPr>
            <a:spLocks xmlns:a="http://schemas.openxmlformats.org/drawingml/2006/main" noGrp="1"/>
          </p:cNvSpPr>
          <p:nvPr/>
        </p:nvSpPr>
        <p:spPr>
          <a:xfrm xmlns:a="http://schemas.openxmlformats.org/drawingml/2006/main">
            <a:off x="704850" y="3600450"/>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800" b="1">
                <a:solidFill>
                  <a:srgbClr val="2E8BFF"/>
                </a:solidFill>
                <a:latin typeface="Helvetica Neue"/>
                <a:ea typeface="Helvetica Neue"/>
                <a:cs typeface="Helvetica Neue"/>
              </a:defRPr>
            </a:pPr>
            <a:r>
              <a:rPr sz="1800" b="1">
                <a:solidFill>
                  <a:srgbClr val="2E8BFF"/>
                </a:solidFill>
                <a:latin typeface="Helvetica Neue"/>
                <a:ea typeface="Helvetica Neue"/>
                <a:cs typeface="Helvetica Neue"/>
              </a:rPr>
              <a:t>3</a:t>
            </a:r>
          </a:p>
        </p:txBody>
      </p:sp>
      <p:sp>
        <p:nvSpPr>
          <p:cNvPr id="17" name="">
            <a:extLst xmlns:a="http://schemas.openxmlformats.org/drawingml/2006/main">
              <a:ext uri="{FF2B5EF4-FFF2-40B4-BE49-F238E27FC236}">
                <a16:creationId xmlns:a16="http://schemas.microsoft.com/office/drawing/2014/main" id="{2C82EF5B-3F7E-4EA8-B552-CC7B089DED19}"/>
              </a:ext>
            </a:extLst>
          </p:cNvPr>
          <p:cNvSpPr>
            <a:spLocks xmlns:a="http://schemas.openxmlformats.org/drawingml/2006/main" noGrp="1"/>
          </p:cNvSpPr>
          <p:nvPr/>
        </p:nvSpPr>
        <p:spPr>
          <a:xfrm xmlns:a="http://schemas.openxmlformats.org/drawingml/2006/main">
            <a:off x="1219200" y="3562350"/>
            <a:ext cx="423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827"/>
                </a:solidFill>
                <a:latin typeface="Helvetica Neue"/>
                <a:ea typeface="Helvetica Neue"/>
                <a:cs typeface="Helvetica Neue"/>
              </a:defRPr>
            </a:pPr>
            <a:r>
              <a:rPr sz="1200" b="1">
                <a:solidFill>
                  <a:srgbClr val="111827"/>
                </a:solidFill>
                <a:latin typeface="Helvetica Neue"/>
                <a:ea typeface="Helvetica Neue"/>
                <a:cs typeface="Helvetica Neue"/>
              </a:rPr>
              <a:t>El estado compartido importa</a:t>
            </a:r>
          </a:p>
        </p:txBody>
      </p:sp>
      <p:sp>
        <p:nvSpPr>
          <p:cNvPr id="18" name="">
            <a:extLst xmlns:a="http://schemas.openxmlformats.org/drawingml/2006/main">
              <a:ext uri="{FF2B5EF4-FFF2-40B4-BE49-F238E27FC236}">
                <a16:creationId xmlns:a16="http://schemas.microsoft.com/office/drawing/2014/main" id="{90858920-DE52-4344-903F-E6E16E6578DB}"/>
              </a:ext>
            </a:extLst>
          </p:cNvPr>
          <p:cNvSpPr>
            <a:spLocks xmlns:a="http://schemas.openxmlformats.org/drawingml/2006/main" noGrp="1"/>
          </p:cNvSpPr>
          <p:nvPr/>
        </p:nvSpPr>
        <p:spPr>
          <a:xfrm xmlns:a="http://schemas.openxmlformats.org/drawingml/2006/main">
            <a:off x="1219200" y="3886200"/>
            <a:ext cx="42386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526173"/>
                </a:solidFill>
                <a:latin typeface="Helvetica Neue"/>
                <a:ea typeface="Helvetica Neue"/>
                <a:cs typeface="Helvetica Neue"/>
              </a:defRPr>
            </a:pPr>
            <a:r>
              <a:rPr sz="1125" b="0">
                <a:solidFill>
                  <a:srgbClr val="526173"/>
                </a:solidFill>
                <a:latin typeface="Helvetica Neue"/>
                <a:ea typeface="Helvetica Neue"/>
                <a:cs typeface="Helvetica Neue"/>
              </a:rPr>
              <a:t>¿Un historial sincronizado reducirá disputas, conciliación o riesgo de liquidación?</a:t>
            </a:r>
          </a:p>
        </p:txBody>
      </p:sp>
      <p:sp>
        <p:nvSpPr>
          <p:cNvPr id="19" name="">
            <a:extLst xmlns:a="http://schemas.openxmlformats.org/drawingml/2006/main">
              <a:ext uri="{FF2B5EF4-FFF2-40B4-BE49-F238E27FC236}">
                <a16:creationId xmlns:a16="http://schemas.microsoft.com/office/drawing/2014/main" id="{ED9A5657-3142-4B7E-915B-075EE3200C3F}"/>
              </a:ext>
            </a:extLst>
          </p:cNvPr>
          <p:cNvSpPr>
            <a:spLocks xmlns:a="http://schemas.openxmlformats.org/drawingml/2006/main" noGrp="1"/>
          </p:cNvSpPr>
          <p:nvPr/>
        </p:nvSpPr>
        <p:spPr>
          <a:xfrm xmlns:a="http://schemas.openxmlformats.org/drawingml/2006/main">
            <a:off x="6096000" y="3429000"/>
            <a:ext cx="5238750" cy="990600"/>
          </a:xfrm>
          <a:prstGeom xmlns:a="http://schemas.openxmlformats.org/drawingml/2006/main" prst="roundRect">
            <a:avLst>
              <a:gd name="adj" fmla="val 11538"/>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0" name="">
            <a:extLst xmlns:a="http://schemas.openxmlformats.org/drawingml/2006/main">
              <a:ext uri="{FF2B5EF4-FFF2-40B4-BE49-F238E27FC236}">
                <a16:creationId xmlns:a16="http://schemas.microsoft.com/office/drawing/2014/main" id="{0C112AE1-632F-48A8-AAFA-14561A9E70C6}"/>
              </a:ext>
            </a:extLst>
          </p:cNvPr>
          <p:cNvSpPr>
            <a:spLocks xmlns:a="http://schemas.openxmlformats.org/drawingml/2006/main" noGrp="1"/>
          </p:cNvSpPr>
          <p:nvPr/>
        </p:nvSpPr>
        <p:spPr>
          <a:xfrm xmlns:a="http://schemas.openxmlformats.org/drawingml/2006/main">
            <a:off x="6267450" y="3600450"/>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800" b="1">
                <a:solidFill>
                  <a:srgbClr val="2E8BFF"/>
                </a:solidFill>
                <a:latin typeface="Helvetica Neue"/>
                <a:ea typeface="Helvetica Neue"/>
                <a:cs typeface="Helvetica Neue"/>
              </a:defRPr>
            </a:pPr>
            <a:r>
              <a:rPr sz="1800" b="1">
                <a:solidFill>
                  <a:srgbClr val="2E8BFF"/>
                </a:solidFill>
                <a:latin typeface="Helvetica Neue"/>
                <a:ea typeface="Helvetica Neue"/>
                <a:cs typeface="Helvetica Neue"/>
              </a:rPr>
              <a:t>4</a:t>
            </a:r>
          </a:p>
        </p:txBody>
      </p:sp>
      <p:sp>
        <p:nvSpPr>
          <p:cNvPr id="21" name="">
            <a:extLst xmlns:a="http://schemas.openxmlformats.org/drawingml/2006/main">
              <a:ext uri="{FF2B5EF4-FFF2-40B4-BE49-F238E27FC236}">
                <a16:creationId xmlns:a16="http://schemas.microsoft.com/office/drawing/2014/main" id="{EFA365DF-AD97-4558-AABA-6A37161CC936}"/>
              </a:ext>
            </a:extLst>
          </p:cNvPr>
          <p:cNvSpPr>
            <a:spLocks xmlns:a="http://schemas.openxmlformats.org/drawingml/2006/main" noGrp="1"/>
          </p:cNvSpPr>
          <p:nvPr/>
        </p:nvSpPr>
        <p:spPr>
          <a:xfrm xmlns:a="http://schemas.openxmlformats.org/drawingml/2006/main">
            <a:off x="6781800" y="3562350"/>
            <a:ext cx="423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827"/>
                </a:solidFill>
                <a:latin typeface="Helvetica Neue"/>
                <a:ea typeface="Helvetica Neue"/>
                <a:cs typeface="Helvetica Neue"/>
              </a:defRPr>
            </a:pPr>
            <a:r>
              <a:rPr sz="1300" b="1">
                <a:solidFill>
                  <a:srgbClr val="111827"/>
                </a:solidFill>
                <a:latin typeface="Helvetica Neue"/>
                <a:ea typeface="Helvetica Neue"/>
                <a:cs typeface="Helvetica Neue"/>
              </a:rPr>
              <a:t>Las reglas son programables</a:t>
            </a:r>
          </a:p>
        </p:txBody>
      </p:sp>
      <p:sp>
        <p:nvSpPr>
          <p:cNvPr id="22" name="">
            <a:extLst xmlns:a="http://schemas.openxmlformats.org/drawingml/2006/main">
              <a:ext uri="{FF2B5EF4-FFF2-40B4-BE49-F238E27FC236}">
                <a16:creationId xmlns:a16="http://schemas.microsoft.com/office/drawing/2014/main" id="{CC6192A5-9B4E-457D-9C6C-8965FF160F6A}"/>
              </a:ext>
            </a:extLst>
          </p:cNvPr>
          <p:cNvSpPr>
            <a:spLocks xmlns:a="http://schemas.openxmlformats.org/drawingml/2006/main" noGrp="1"/>
          </p:cNvSpPr>
          <p:nvPr/>
        </p:nvSpPr>
        <p:spPr>
          <a:xfrm xmlns:a="http://schemas.openxmlformats.org/drawingml/2006/main">
            <a:off x="6781800" y="3886200"/>
            <a:ext cx="42386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526173"/>
                </a:solidFill>
                <a:latin typeface="Helvetica Neue"/>
                <a:ea typeface="Helvetica Neue"/>
                <a:cs typeface="Helvetica Neue"/>
              </a:defRPr>
            </a:pPr>
            <a:r>
              <a:rPr sz="900" b="0">
                <a:solidFill>
                  <a:srgbClr val="526173"/>
                </a:solidFill>
                <a:latin typeface="Helvetica Neue"/>
                <a:ea typeface="Helvetica Neue"/>
                <a:cs typeface="Helvetica Neue"/>
              </a:rPr>
              <a:t>¿Las condiciones importantes pueden definirse, observarse, verificarse y automatizarse con seguridad?</a:t>
            </a:r>
          </a:p>
        </p:txBody>
      </p:sp>
      <p:sp>
        <p:nvSpPr>
          <p:cNvPr id="23" name="">
            <a:extLst xmlns:a="http://schemas.openxmlformats.org/drawingml/2006/main">
              <a:ext uri="{FF2B5EF4-FFF2-40B4-BE49-F238E27FC236}">
                <a16:creationId xmlns:a16="http://schemas.microsoft.com/office/drawing/2014/main" id="{0DD8FC2F-A7D3-4122-8538-7390FC419713}"/>
              </a:ext>
            </a:extLst>
          </p:cNvPr>
          <p:cNvSpPr>
            <a:spLocks xmlns:a="http://schemas.openxmlformats.org/drawingml/2006/main" noGrp="1"/>
          </p:cNvSpPr>
          <p:nvPr/>
        </p:nvSpPr>
        <p:spPr>
          <a:xfrm xmlns:a="http://schemas.openxmlformats.org/drawingml/2006/main">
            <a:off x="533400" y="4619625"/>
            <a:ext cx="5238750" cy="990600"/>
          </a:xfrm>
          <a:prstGeom xmlns:a="http://schemas.openxmlformats.org/drawingml/2006/main" prst="roundRect">
            <a:avLst>
              <a:gd name="adj" fmla="val 11538"/>
            </a:avLst>
          </a:prstGeom>
          <a:solidFill xmlns:a="http://schemas.openxmlformats.org/drawingml/2006/main">
            <a:srgbClr val="EEF4F8"/>
          </a:solidFill>
          <a:ln xmlns:a="http://schemas.openxmlformats.org/drawingml/2006/main" w="9525">
            <a:solidFill>
              <a:srgbClr val="B8C4CE"/>
            </a:solidFill>
            <a:prstDash val="solid"/>
          </a:ln>
        </p:spPr>
        <p:txBody xmlns:a="http://schemas.openxmlformats.org/drawingml/2006/main">
          <a:bodyPr/>
          <a:p/>
        </p:txBody>
      </p:sp>
      <p:sp>
        <p:nvSpPr>
          <p:cNvPr id="24" name="">
            <a:extLst xmlns:a="http://schemas.openxmlformats.org/drawingml/2006/main">
              <a:ext uri="{FF2B5EF4-FFF2-40B4-BE49-F238E27FC236}">
                <a16:creationId xmlns:a16="http://schemas.microsoft.com/office/drawing/2014/main" id="{58250D3F-68A6-4C29-9EE0-653796FD9D9E}"/>
              </a:ext>
            </a:extLst>
          </p:cNvPr>
          <p:cNvSpPr>
            <a:spLocks xmlns:a="http://schemas.openxmlformats.org/drawingml/2006/main" noGrp="1"/>
          </p:cNvSpPr>
          <p:nvPr/>
        </p:nvSpPr>
        <p:spPr>
          <a:xfrm xmlns:a="http://schemas.openxmlformats.org/drawingml/2006/main">
            <a:off x="704850" y="4791075"/>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800" b="1">
                <a:solidFill>
                  <a:srgbClr val="2E8BFF"/>
                </a:solidFill>
                <a:latin typeface="Helvetica Neue"/>
                <a:ea typeface="Helvetica Neue"/>
                <a:cs typeface="Helvetica Neue"/>
              </a:defRPr>
            </a:pPr>
            <a:r>
              <a:rPr sz="1800" b="1">
                <a:solidFill>
                  <a:srgbClr val="2E8BFF"/>
                </a:solidFill>
                <a:latin typeface="Helvetica Neue"/>
                <a:ea typeface="Helvetica Neue"/>
                <a:cs typeface="Helvetica Neue"/>
              </a:rPr>
              <a:t>5</a:t>
            </a:r>
          </a:p>
        </p:txBody>
      </p:sp>
      <p:sp>
        <p:nvSpPr>
          <p:cNvPr id="25" name="">
            <a:extLst xmlns:a="http://schemas.openxmlformats.org/drawingml/2006/main">
              <a:ext uri="{FF2B5EF4-FFF2-40B4-BE49-F238E27FC236}">
                <a16:creationId xmlns:a16="http://schemas.microsoft.com/office/drawing/2014/main" id="{D810554A-5BB5-42F4-9A55-8ABE69420C98}"/>
              </a:ext>
            </a:extLst>
          </p:cNvPr>
          <p:cNvSpPr>
            <a:spLocks xmlns:a="http://schemas.openxmlformats.org/drawingml/2006/main" noGrp="1"/>
          </p:cNvSpPr>
          <p:nvPr/>
        </p:nvSpPr>
        <p:spPr>
          <a:xfrm xmlns:a="http://schemas.openxmlformats.org/drawingml/2006/main">
            <a:off x="1219200" y="4752975"/>
            <a:ext cx="423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La gobernanza es viable</a:t>
            </a:r>
          </a:p>
        </p:txBody>
      </p:sp>
      <p:sp>
        <p:nvSpPr>
          <p:cNvPr id="26" name="">
            <a:extLst xmlns:a="http://schemas.openxmlformats.org/drawingml/2006/main">
              <a:ext uri="{FF2B5EF4-FFF2-40B4-BE49-F238E27FC236}">
                <a16:creationId xmlns:a16="http://schemas.microsoft.com/office/drawing/2014/main" id="{04CFC895-816E-4102-A123-E6FC994703AD}"/>
              </a:ext>
            </a:extLst>
          </p:cNvPr>
          <p:cNvSpPr>
            <a:spLocks xmlns:a="http://schemas.openxmlformats.org/drawingml/2006/main" noGrp="1"/>
          </p:cNvSpPr>
          <p:nvPr/>
        </p:nvSpPr>
        <p:spPr>
          <a:xfrm xmlns:a="http://schemas.openxmlformats.org/drawingml/2006/main">
            <a:off x="1219200" y="5076825"/>
            <a:ext cx="42386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526173"/>
                </a:solidFill>
                <a:latin typeface="Helvetica Neue"/>
                <a:ea typeface="Helvetica Neue"/>
                <a:cs typeface="Helvetica Neue"/>
              </a:defRPr>
            </a:pPr>
            <a:r>
              <a:rPr sz="900" b="0">
                <a:solidFill>
                  <a:srgbClr val="526173"/>
                </a:solidFill>
                <a:latin typeface="Helvetica Neue"/>
                <a:ea typeface="Helvetica Neue"/>
                <a:cs typeface="Helvetica Neue"/>
              </a:rPr>
              <a:t>¿Los participantes pueden acordar identidad, acceso, actualizaciones, responsabilidad y resolución de disputas?</a:t>
            </a:r>
          </a:p>
        </p:txBody>
      </p:sp>
      <p:sp>
        <p:nvSpPr>
          <p:cNvPr id="27" name="">
            <a:extLst xmlns:a="http://schemas.openxmlformats.org/drawingml/2006/main">
              <a:ext uri="{FF2B5EF4-FFF2-40B4-BE49-F238E27FC236}">
                <a16:creationId xmlns:a16="http://schemas.microsoft.com/office/drawing/2014/main" id="{4579123D-360E-4092-8172-52283390DC59}"/>
              </a:ext>
            </a:extLst>
          </p:cNvPr>
          <p:cNvSpPr>
            <a:spLocks xmlns:a="http://schemas.openxmlformats.org/drawingml/2006/main" noGrp="1"/>
          </p:cNvSpPr>
          <p:nvPr/>
        </p:nvSpPr>
        <p:spPr>
          <a:xfrm xmlns:a="http://schemas.openxmlformats.org/drawingml/2006/main">
            <a:off x="6096000" y="4619625"/>
            <a:ext cx="5238750" cy="990600"/>
          </a:xfrm>
          <a:prstGeom xmlns:a="http://schemas.openxmlformats.org/drawingml/2006/main" prst="roundRect">
            <a:avLst>
              <a:gd name="adj" fmla="val 11538"/>
            </a:avLst>
          </a:prstGeom>
          <a:solidFill xmlns:a="http://schemas.openxmlformats.org/drawingml/2006/main">
            <a:srgbClr val="DDF4FC"/>
          </a:solidFill>
          <a:ln xmlns:a="http://schemas.openxmlformats.org/drawingml/2006/main" w="9525">
            <a:solidFill>
              <a:srgbClr val="B8C4CE"/>
            </a:solidFill>
            <a:prstDash val="solid"/>
          </a:ln>
        </p:spPr>
        <p:txBody xmlns:a="http://schemas.openxmlformats.org/drawingml/2006/main">
          <a:bodyPr/>
          <a:p/>
        </p:txBody>
      </p:sp>
      <p:sp>
        <p:nvSpPr>
          <p:cNvPr id="28" name="">
            <a:extLst xmlns:a="http://schemas.openxmlformats.org/drawingml/2006/main">
              <a:ext uri="{FF2B5EF4-FFF2-40B4-BE49-F238E27FC236}">
                <a16:creationId xmlns:a16="http://schemas.microsoft.com/office/drawing/2014/main" id="{FAEC8DED-F6A9-48FD-BC58-1702902DFE31}"/>
              </a:ext>
            </a:extLst>
          </p:cNvPr>
          <p:cNvSpPr>
            <a:spLocks xmlns:a="http://schemas.openxmlformats.org/drawingml/2006/main" noGrp="1"/>
          </p:cNvSpPr>
          <p:nvPr/>
        </p:nvSpPr>
        <p:spPr>
          <a:xfrm xmlns:a="http://schemas.openxmlformats.org/drawingml/2006/main">
            <a:off x="6267450" y="4791075"/>
            <a:ext cx="4000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800" b="1">
                <a:solidFill>
                  <a:srgbClr val="2E8BFF"/>
                </a:solidFill>
                <a:latin typeface="Helvetica Neue"/>
                <a:ea typeface="Helvetica Neue"/>
                <a:cs typeface="Helvetica Neue"/>
              </a:defRPr>
            </a:pPr>
            <a:r>
              <a:rPr sz="1800" b="1">
                <a:solidFill>
                  <a:srgbClr val="2E8BFF"/>
                </a:solidFill>
                <a:latin typeface="Helvetica Neue"/>
                <a:ea typeface="Helvetica Neue"/>
                <a:cs typeface="Helvetica Neue"/>
              </a:rPr>
              <a:t>6</a:t>
            </a:r>
          </a:p>
        </p:txBody>
      </p:sp>
      <p:sp>
        <p:nvSpPr>
          <p:cNvPr id="29" name="">
            <a:extLst xmlns:a="http://schemas.openxmlformats.org/drawingml/2006/main">
              <a:ext uri="{FF2B5EF4-FFF2-40B4-BE49-F238E27FC236}">
                <a16:creationId xmlns:a16="http://schemas.microsoft.com/office/drawing/2014/main" id="{A8A85C96-E600-4BBE-A02E-57331442B1ED}"/>
              </a:ext>
            </a:extLst>
          </p:cNvPr>
          <p:cNvSpPr>
            <a:spLocks xmlns:a="http://schemas.openxmlformats.org/drawingml/2006/main" noGrp="1"/>
          </p:cNvSpPr>
          <p:nvPr/>
        </p:nvSpPr>
        <p:spPr>
          <a:xfrm xmlns:a="http://schemas.openxmlformats.org/drawingml/2006/main">
            <a:off x="6781800" y="4752975"/>
            <a:ext cx="4238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111827"/>
                </a:solidFill>
                <a:latin typeface="Helvetica Neue"/>
                <a:ea typeface="Helvetica Neue"/>
                <a:cs typeface="Helvetica Neue"/>
              </a:defRPr>
            </a:pPr>
            <a:r>
              <a:rPr sz="1500" b="1">
                <a:solidFill>
                  <a:srgbClr val="111827"/>
                </a:solidFill>
                <a:latin typeface="Helvetica Neue"/>
                <a:ea typeface="Helvetica Neue"/>
                <a:cs typeface="Helvetica Neue"/>
              </a:rPr>
              <a:t>La economía es positiva</a:t>
            </a:r>
          </a:p>
        </p:txBody>
      </p:sp>
      <p:sp>
        <p:nvSpPr>
          <p:cNvPr id="30" name="">
            <a:extLst xmlns:a="http://schemas.openxmlformats.org/drawingml/2006/main">
              <a:ext uri="{FF2B5EF4-FFF2-40B4-BE49-F238E27FC236}">
                <a16:creationId xmlns:a16="http://schemas.microsoft.com/office/drawing/2014/main" id="{88099690-1C24-4833-BF76-90FAAB702E31}"/>
              </a:ext>
            </a:extLst>
          </p:cNvPr>
          <p:cNvSpPr>
            <a:spLocks xmlns:a="http://schemas.openxmlformats.org/drawingml/2006/main" noGrp="1"/>
          </p:cNvSpPr>
          <p:nvPr/>
        </p:nvSpPr>
        <p:spPr>
          <a:xfrm xmlns:a="http://schemas.openxmlformats.org/drawingml/2006/main">
            <a:off x="6781800" y="5076825"/>
            <a:ext cx="42386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125" b="0">
                <a:solidFill>
                  <a:srgbClr val="526173"/>
                </a:solidFill>
                <a:latin typeface="Helvetica Neue"/>
                <a:ea typeface="Helvetica Neue"/>
                <a:cs typeface="Helvetica Neue"/>
              </a:defRPr>
            </a:pPr>
            <a:r>
              <a:rPr sz="1000" b="0">
                <a:solidFill>
                  <a:srgbClr val="526173"/>
                </a:solidFill>
                <a:latin typeface="Helvetica Neue"/>
                <a:ea typeface="Helvetica Neue"/>
                <a:cs typeface="Helvetica Neue"/>
              </a:rPr>
              <a:t>¿Los beneficios superan los costos de integración, cumplimiento, seguridad y operación?</a:t>
            </a:r>
          </a:p>
        </p:txBody>
      </p:sp>
      <p:sp>
        <p:nvSpPr>
          <p:cNvPr id="31" name="">
            <a:extLst xmlns:a="http://schemas.openxmlformats.org/drawingml/2006/main">
              <a:ext uri="{FF2B5EF4-FFF2-40B4-BE49-F238E27FC236}">
                <a16:creationId xmlns:a16="http://schemas.microsoft.com/office/drawing/2014/main" id="{961947B2-6C94-443E-BF56-E6017F2F7AC8}"/>
              </a:ext>
            </a:extLst>
          </p:cNvPr>
          <p:cNvSpPr>
            <a:spLocks xmlns:a="http://schemas.openxmlformats.org/drawingml/2006/main" noGrp="1"/>
          </p:cNvSpPr>
          <p:nvPr/>
        </p:nvSpPr>
        <p:spPr>
          <a:xfrm xmlns:a="http://schemas.openxmlformats.org/drawingml/2006/main">
            <a:off x="533400" y="5905500"/>
            <a:ext cx="111252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ctr">
              <a:defRPr sz="1350" b="1">
                <a:solidFill>
                  <a:srgbClr val="071525"/>
                </a:solidFill>
                <a:latin typeface="Helvetica Neue"/>
                <a:ea typeface="Helvetica Neue"/>
                <a:cs typeface="Helvetica Neue"/>
              </a:defRPr>
            </a:pPr>
            <a:r>
              <a:rPr sz="1350" b="1">
                <a:solidFill>
                  <a:srgbClr val="071525"/>
                </a:solidFill>
                <a:latin typeface="Helvetica Neue"/>
                <a:ea typeface="Helvetica Neue"/>
                <a:cs typeface="Helvetica Neue"/>
              </a:rPr>
              <a:t>La mejor pregunta no es “¿Podemos usar blockchain?”, sino “¿Resuelve este problema de coordinación mejor que las alternativas?”</a:t>
            </a:r>
          </a:p>
        </p:txBody>
      </p:sp>
    </p:spTree>
    <p:extLst>
      <p:ext uri="{BB962C8B-B14F-4D97-AF65-F5344CB8AC3E}">
        <p14:creationId xmlns:p14="http://schemas.microsoft.com/office/powerpoint/2010/main" val="409937930"/>
      </p:ext>
    </p:extLst>
  </p:cSld>
</p:sld>
</file>

<file path=ppt/slides/slide26.xml><?xml version="1.0" encoding="utf-8"?>
<p:sld xmlns:p="http://schemas.openxmlformats.org/presentationml/2006/main">
  <p:cSld>
    <p:bg>
      <p:bgPr>
        <a:solidFill xmlns:a="http://schemas.openxmlformats.org/drawingml/2006/main">
          <a:srgbClr val="071525"/>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8b2441e0f915404c"/>
          <a:srcRect xmlns:a="http://schemas.openxmlformats.org/drawingml/2006/main" l="24791" t="0" r="24791" b="0"/>
          <a:stretch xmlns:a="http://schemas.openxmlformats.org/drawingml/2006/main">
            <a:fillRect l="0" t="0" r="0" b="0"/>
          </a:stretch>
        </p:blipFill>
        <p:spPr>
          <a:xfrm xmlns:a="http://schemas.openxmlformats.org/drawingml/2006/main">
            <a:off x="6048375" y="0"/>
            <a:ext cx="6143625"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C3D9B84-92C1-4503-8D35-B126331301B4}"/>
              </a:ext>
            </a:extLst>
          </p:cNvPr>
          <p:cNvSpPr>
            <a:spLocks xmlns:a="http://schemas.openxmlformats.org/drawingml/2006/main" noGrp="1"/>
          </p:cNvSpPr>
          <p:nvPr/>
        </p:nvSpPr>
        <p:spPr>
          <a:xfrm xmlns:a="http://schemas.openxmlformats.org/drawingml/2006/main">
            <a:off x="0" y="0"/>
            <a:ext cx="6572250" cy="6858000"/>
          </a:xfrm>
          <a:prstGeom xmlns:a="http://schemas.openxmlformats.org/drawingml/2006/main" prst="rect">
            <a:avLst/>
          </a:prstGeom>
          <a:solidFill xmlns:a="http://schemas.openxmlformats.org/drawingml/2006/main">
            <a:srgbClr val="071525"/>
          </a:solidFill>
          <a:ln xmlns:a="http://schemas.openxmlformats.org/drawingml/2006/main" w="0">
            <a:noFill/>
            <a:prstDash val="solid"/>
          </a:ln>
        </p:spPr>
        <p:txBody xmlns:a="http://schemas.openxmlformats.org/drawingml/2006/main">
          <a:bodyPr/>
          <a:p/>
        </p:txBody>
      </p:sp>
      <p:sp>
        <p:nvSpPr>
          <p:cNvPr id="3" name="">
            <a:extLst xmlns:a="http://schemas.openxmlformats.org/drawingml/2006/main">
              <a:ext uri="{FF2B5EF4-FFF2-40B4-BE49-F238E27FC236}">
                <a16:creationId xmlns:a16="http://schemas.microsoft.com/office/drawing/2014/main" id="{1A6CF4DD-D85F-4233-97C6-67342CE12714}"/>
              </a:ext>
            </a:extLst>
          </p:cNvPr>
          <p:cNvSpPr>
            <a:spLocks xmlns:a="http://schemas.openxmlformats.org/drawingml/2006/main" noGrp="1"/>
          </p:cNvSpPr>
          <p:nvPr/>
        </p:nvSpPr>
        <p:spPr>
          <a:xfrm xmlns:a="http://schemas.openxmlformats.org/drawingml/2006/main">
            <a:off x="533400" y="45720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050" b="1">
                <a:solidFill>
                  <a:srgbClr val="6DCBF4"/>
                </a:solidFill>
                <a:latin typeface="Helvetica Neue"/>
                <a:ea typeface="Helvetica Neue"/>
                <a:cs typeface="Helvetica Neue"/>
              </a:defRPr>
            </a:pPr>
            <a:r>
              <a:rPr sz="1050" b="1">
                <a:solidFill>
                  <a:srgbClr val="6DCBF4"/>
                </a:solidFill>
                <a:latin typeface="Helvetica Neue"/>
                <a:ea typeface="Helvetica Neue"/>
                <a:cs typeface="Helvetica Neue"/>
              </a:rPr>
              <a:t>EL FUTURO ES HÍBRIDO</a:t>
            </a:r>
          </a:p>
        </p:txBody>
      </p:sp>
      <p:sp>
        <p:nvSpPr>
          <p:cNvPr id="4" name="">
            <a:extLst xmlns:a="http://schemas.openxmlformats.org/drawingml/2006/main">
              <a:ext uri="{FF2B5EF4-FFF2-40B4-BE49-F238E27FC236}">
                <a16:creationId xmlns:a16="http://schemas.microsoft.com/office/drawing/2014/main" id="{9703B837-E7D1-4D62-8297-A7D879C15D96}"/>
              </a:ext>
            </a:extLst>
          </p:cNvPr>
          <p:cNvSpPr>
            <a:spLocks xmlns:a="http://schemas.openxmlformats.org/drawingml/2006/main" noGrp="1"/>
          </p:cNvSpPr>
          <p:nvPr/>
        </p:nvSpPr>
        <p:spPr>
          <a:xfrm xmlns:a="http://schemas.openxmlformats.org/drawingml/2006/main">
            <a:off x="533400" y="857250"/>
            <a:ext cx="53340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3150" b="1">
                <a:solidFill>
                  <a:srgbClr val="FFFFFF"/>
                </a:solidFill>
                <a:latin typeface="Helvetica Neue"/>
                <a:ea typeface="Helvetica Neue"/>
                <a:cs typeface="Helvetica Neue"/>
              </a:defRPr>
            </a:pPr>
            <a:r>
              <a:rPr sz="2800" b="1">
                <a:solidFill>
                  <a:srgbClr val="FFFFFF"/>
                </a:solidFill>
                <a:latin typeface="Helvetica Neue"/>
                <a:ea typeface="Helvetica Neue"/>
                <a:cs typeface="Helvetica Neue"/>
              </a:rPr>
              <a:t>Blockchain se convierte en infraestructura invisible</a:t>
            </a:r>
          </a:p>
        </p:txBody>
      </p:sp>
      <p:sp>
        <p:nvSpPr>
          <p:cNvPr id="5" name="">
            <a:extLst xmlns:a="http://schemas.openxmlformats.org/drawingml/2006/main">
              <a:ext uri="{FF2B5EF4-FFF2-40B4-BE49-F238E27FC236}">
                <a16:creationId xmlns:a16="http://schemas.microsoft.com/office/drawing/2014/main" id="{401A688C-F8EC-4CF6-9A69-B80FB780D7EA}"/>
              </a:ext>
            </a:extLst>
          </p:cNvPr>
          <p:cNvSpPr>
            <a:spLocks xmlns:a="http://schemas.openxmlformats.org/drawingml/2006/main" noGrp="1"/>
          </p:cNvSpPr>
          <p:nvPr/>
        </p:nvSpPr>
        <p:spPr>
          <a:xfrm xmlns:a="http://schemas.openxmlformats.org/drawingml/2006/main">
            <a:off x="533400" y="2143125"/>
            <a:ext cx="504825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425" b="0">
                <a:solidFill>
                  <a:srgbClr val="D8E5EF"/>
                </a:solidFill>
                <a:latin typeface="Helvetica Neue"/>
                <a:ea typeface="Helvetica Neue"/>
                <a:cs typeface="Helvetica Neue"/>
              </a:defRPr>
            </a:pPr>
            <a:r>
              <a:rPr sz="1300" b="0">
                <a:solidFill>
                  <a:srgbClr val="D8E5EF"/>
                </a:solidFill>
                <a:latin typeface="Helvetica Neue"/>
                <a:ea typeface="Helvetica Neue"/>
                <a:cs typeface="Helvetica Neue"/>
              </a:rPr>
              <a:t>La IA puede evaluar riesgos. IoT puede informar eventos. La identidad digital puede autorizar participantes. Los sistemas cloud pueden escalar aplicaciones. Blockchain puede preservar evidencia compartida. Los smart contracts pueden ejecutar resultados seleccionados.</a:t>
            </a:r>
          </a:p>
        </p:txBody>
      </p:sp>
      <p:sp>
        <p:nvSpPr>
          <p:cNvPr id="6" name="">
            <a:extLst xmlns:a="http://schemas.openxmlformats.org/drawingml/2006/main">
              <a:ext uri="{FF2B5EF4-FFF2-40B4-BE49-F238E27FC236}">
                <a16:creationId xmlns:a16="http://schemas.microsoft.com/office/drawing/2014/main" id="{AA219FFB-E022-4C0D-A2CF-5E7C6E90C22D}"/>
              </a:ext>
            </a:extLst>
          </p:cNvPr>
          <p:cNvSpPr>
            <a:spLocks xmlns:a="http://schemas.openxmlformats.org/drawingml/2006/main" noGrp="1"/>
          </p:cNvSpPr>
          <p:nvPr/>
        </p:nvSpPr>
        <p:spPr>
          <a:xfrm xmlns:a="http://schemas.openxmlformats.org/drawingml/2006/main">
            <a:off x="533400" y="3429000"/>
            <a:ext cx="50482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500" b="1">
                <a:solidFill>
                  <a:srgbClr val="FFFFFF"/>
                </a:solidFill>
                <a:latin typeface="Helvetica Neue"/>
                <a:ea typeface="Helvetica Neue"/>
                <a:cs typeface="Helvetica Neue"/>
              </a:defRPr>
            </a:pPr>
            <a:r>
              <a:rPr sz="1500" b="1">
                <a:solidFill>
                  <a:srgbClr val="FFFFFF"/>
                </a:solidFill>
                <a:latin typeface="Helvetica Neue"/>
                <a:ea typeface="Helvetica Neue"/>
                <a:cs typeface="Helvetica Neue"/>
              </a:rPr>
              <a:t>Los sistemas ganadores combinarán estas tecnologías con una gobernanza sólida, regulación, seguridad y economía de negocio.</a:t>
            </a:r>
          </a:p>
        </p:txBody>
      </p:sp>
      <p:cxnSp>
        <p:nvCxnSpPr>
          <p:cNvPr id="18" name=""/>
          <p:cNvCxnSpPr/>
          <p:nvPr/>
        </p:nvCxnSpPr>
        <p:spPr>
          <a:xfrm xmlns:a="http://schemas.openxmlformats.org/drawingml/2006/main">
            <a:off x="533400" y="4476750"/>
            <a:ext cx="4953000" cy="953"/>
          </a:xfrm>
          <a:prstGeom xmlns:a="http://schemas.openxmlformats.org/drawingml/2006/main" prst="straightConnector1">
            <a:avLst/>
          </a:prstGeom>
          <a:ln xmlns:a="http://schemas.openxmlformats.org/drawingml/2006/main" w="19050">
            <a:solidFill>
              <a:srgbClr val="6DCBF4"/>
            </a:solidFill>
            <a:prstDash val="solid"/>
          </a:ln>
        </p:spPr>
      </p:cxnSp>
      <p:sp>
        <p:nvSpPr>
          <p:cNvPr id="8" name="">
            <a:extLst xmlns:a="http://schemas.openxmlformats.org/drawingml/2006/main">
              <a:ext uri="{FF2B5EF4-FFF2-40B4-BE49-F238E27FC236}">
                <a16:creationId xmlns:a16="http://schemas.microsoft.com/office/drawing/2014/main" id="{E0817412-6DCE-4254-A723-6811351D9034}"/>
              </a:ext>
            </a:extLst>
          </p:cNvPr>
          <p:cNvSpPr>
            <a:spLocks xmlns:a="http://schemas.openxmlformats.org/drawingml/2006/main" noGrp="1"/>
          </p:cNvSpPr>
          <p:nvPr/>
        </p:nvSpPr>
        <p:spPr>
          <a:xfrm xmlns:a="http://schemas.openxmlformats.org/drawingml/2006/main">
            <a:off x="533400" y="4714875"/>
            <a:ext cx="504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1650" b="1">
                <a:solidFill>
                  <a:srgbClr val="6DCBF4"/>
                </a:solidFill>
                <a:latin typeface="Helvetica Neue"/>
                <a:ea typeface="Helvetica Neue"/>
                <a:cs typeface="Helvetica Neue"/>
              </a:defRPr>
            </a:pPr>
            <a:r>
              <a:rPr sz="1500" b="1">
                <a:solidFill>
                  <a:srgbClr val="6DCBF4"/>
                </a:solidFill>
                <a:latin typeface="Helvetica Neue"/>
                <a:ea typeface="Helvetica Neue"/>
                <a:cs typeface="Helvetica Neue"/>
              </a:rPr>
              <a:t>La confianza programable solo es valiosa cuando resuelve un problema real.</a:t>
            </a:r>
          </a:p>
        </p:txBody>
      </p:sp>
      <p:sp>
        <p:nvSpPr>
          <p:cNvPr id="9" name="">
            <a:extLst xmlns:a="http://schemas.openxmlformats.org/drawingml/2006/main">
              <a:ext uri="{FF2B5EF4-FFF2-40B4-BE49-F238E27FC236}">
                <a16:creationId xmlns:a16="http://schemas.microsoft.com/office/drawing/2014/main" id="{A4C8E619-C61A-4382-B4D1-790402016EDF}"/>
              </a:ext>
            </a:extLst>
          </p:cNvPr>
          <p:cNvSpPr>
            <a:spLocks xmlns:a="http://schemas.openxmlformats.org/drawingml/2006/main" noGrp="1"/>
          </p:cNvSpPr>
          <p:nvPr/>
        </p:nvSpPr>
        <p:spPr>
          <a:xfrm xmlns:a="http://schemas.openxmlformats.org/drawingml/2006/main">
            <a:off x="533400" y="5619750"/>
            <a:ext cx="50482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900" b="0">
                <a:solidFill>
                  <a:srgbClr val="AFC1D0"/>
                </a:solidFill>
                <a:latin typeface="Helvetica Neue"/>
                <a:ea typeface="Helvetica Neue"/>
                <a:cs typeface="Helvetica Neue"/>
              </a:defRPr>
            </a:pPr>
            <a:r>
              <a:rPr sz="900" b="0">
                <a:solidFill>
                  <a:srgbClr val="AFC1D0"/>
                </a:solidFill>
                <a:latin typeface="Helvetica Neue"/>
                <a:ea typeface="Helvetica Neue"/>
                <a:cs typeface="Helvetica Neue"/>
              </a:rPr>
              <a:t>Fuentes seleccionadas: BIS • Ethereum.org • Bitcoin.org • Hyperledger Fabric • R3 Corda • Comisión Europea</a:t>
            </a:r>
          </a:p>
        </p:txBody>
      </p:sp>
      <p:sp>
        <p:nvSpPr>
          <p:cNvPr id="10" name="">
            <a:extLst xmlns:a="http://schemas.openxmlformats.org/drawingml/2006/main">
              <a:ext uri="{FF2B5EF4-FFF2-40B4-BE49-F238E27FC236}">
                <a16:creationId xmlns:a16="http://schemas.microsoft.com/office/drawing/2014/main" id="{F51B3E73-9454-407D-A9C3-A53219150B81}"/>
              </a:ext>
            </a:extLst>
          </p:cNvPr>
          <p:cNvSpPr>
            <a:spLocks xmlns:a="http://schemas.openxmlformats.org/drawingml/2006/main" noGrp="1"/>
          </p:cNvSpPr>
          <p:nvPr/>
        </p:nvSpPr>
        <p:spPr>
          <a:xfrm xmlns:a="http://schemas.openxmlformats.org/drawingml/2006/main">
            <a:off x="533400" y="6448425"/>
            <a:ext cx="6667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l">
              <a:defRPr sz="750" b="0">
                <a:solidFill>
                  <a:srgbClr val="B7C8D8"/>
                </a:solidFill>
                <a:latin typeface="Helvetica Neue"/>
                <a:ea typeface="Helvetica Neue"/>
                <a:cs typeface="Helvetica Neue"/>
              </a:defRPr>
            </a:pPr>
            <a:r>
              <a:rPr sz="750" b="0">
                <a:solidFill>
                  <a:srgbClr val="B7C8D8"/>
                </a:solidFill>
                <a:latin typeface="Helvetica Neue"/>
                <a:ea typeface="Helvetica Neue"/>
                <a:cs typeface="Helvetica Neue"/>
              </a:rPr>
              <a:t>Material elaborado por el profesor Sergio Gevatschnaider</a:t>
            </a:r>
          </a:p>
        </p:txBody>
      </p:sp>
      <p:sp>
        <p:nvSpPr>
          <p:cNvPr id="11" name="">
            <a:extLst xmlns:a="http://schemas.openxmlformats.org/drawingml/2006/main">
              <a:ext uri="{FF2B5EF4-FFF2-40B4-BE49-F238E27FC236}">
                <a16:creationId xmlns:a16="http://schemas.microsoft.com/office/drawing/2014/main" id="{2068FA58-DE74-411E-B8D2-0F8CED88F5C6}"/>
              </a:ext>
            </a:extLst>
          </p:cNvPr>
          <p:cNvSpPr>
            <a:spLocks xmlns:a="http://schemas.openxmlformats.org/drawingml/2006/main" noGrp="1"/>
          </p:cNvSpPr>
          <p:nvPr/>
        </p:nvSpPr>
        <p:spPr>
          <a:xfrm xmlns:a="http://schemas.openxmlformats.org/drawingml/2006/main">
            <a:off x="11191875" y="6448425"/>
            <a:ext cx="4572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nchor="t"/>
          <a:lstStyle xmlns:a="http://schemas.openxmlformats.org/drawingml/2006/main"/>
          <a:p xmlns:a="http://schemas.openxmlformats.org/drawingml/2006/main">
            <a:pPr algn="r">
              <a:defRPr sz="750" b="1">
                <a:solidFill>
                  <a:srgbClr val="B7C8D8"/>
                </a:solidFill>
                <a:latin typeface="Helvetica Neue"/>
                <a:ea typeface="Helvetica Neue"/>
                <a:cs typeface="Helvetica Neue"/>
              </a:defRPr>
            </a:pPr>
            <a:r>
              <a:rPr sz="750" b="1">
                <a:solidFill>
                  <a:srgbClr val="B7C8D8"/>
                </a:solidFill>
                <a:latin typeface="Helvetica Neue"/>
                <a:ea typeface="Helvetica Neue"/>
                <a:cs typeface="Helvetica Neue"/>
              </a:rPr>
              <a:t>26</a:t>
            </a:r>
          </a:p>
        </p:txBody>
      </p:sp>
    </p:spTree>
    <p:extLst>
      <p:ext uri="{BB962C8B-B14F-4D97-AF65-F5344CB8AC3E}">
        <p14:creationId xmlns:p14="http://schemas.microsoft.com/office/powerpoint/2010/main" val="124021000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2026-09-02T09:27:35.0790000Z</dcterms:created>
  <dcterms:modified xsi:type="dcterms:W3CDTF">2026-09-02T09:27:35.0790000Z</dcterms:modified>
</coreProperties>
</file>